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811" r:id="rId2"/>
  </p:sldMasterIdLst>
  <p:notesMasterIdLst>
    <p:notesMasterId r:id="rId47"/>
  </p:notesMasterIdLst>
  <p:sldIdLst>
    <p:sldId id="269" r:id="rId3"/>
    <p:sldId id="271" r:id="rId4"/>
    <p:sldId id="465" r:id="rId5"/>
    <p:sldId id="466" r:id="rId6"/>
    <p:sldId id="467" r:id="rId7"/>
    <p:sldId id="295" r:id="rId8"/>
    <p:sldId id="272" r:id="rId9"/>
    <p:sldId id="468" r:id="rId10"/>
    <p:sldId id="469" r:id="rId11"/>
    <p:sldId id="470" r:id="rId12"/>
    <p:sldId id="471" r:id="rId13"/>
    <p:sldId id="473" r:id="rId14"/>
    <p:sldId id="291" r:id="rId15"/>
    <p:sldId id="286" r:id="rId16"/>
    <p:sldId id="475" r:id="rId17"/>
    <p:sldId id="296" r:id="rId18"/>
    <p:sldId id="491" r:id="rId19"/>
    <p:sldId id="490" r:id="rId20"/>
    <p:sldId id="493" r:id="rId21"/>
    <p:sldId id="494" r:id="rId22"/>
    <p:sldId id="495" r:id="rId23"/>
    <p:sldId id="496" r:id="rId24"/>
    <p:sldId id="497" r:id="rId25"/>
    <p:sldId id="498" r:id="rId26"/>
    <p:sldId id="499" r:id="rId27"/>
    <p:sldId id="500" r:id="rId28"/>
    <p:sldId id="371" r:id="rId29"/>
    <p:sldId id="374" r:id="rId30"/>
    <p:sldId id="378" r:id="rId31"/>
    <p:sldId id="383" r:id="rId32"/>
    <p:sldId id="389" r:id="rId33"/>
    <p:sldId id="390" r:id="rId34"/>
    <p:sldId id="461" r:id="rId35"/>
    <p:sldId id="464" r:id="rId36"/>
    <p:sldId id="476" r:id="rId37"/>
    <p:sldId id="477" r:id="rId38"/>
    <p:sldId id="478" r:id="rId39"/>
    <p:sldId id="479" r:id="rId40"/>
    <p:sldId id="480" r:id="rId41"/>
    <p:sldId id="485" r:id="rId42"/>
    <p:sldId id="486" r:id="rId43"/>
    <p:sldId id="487" r:id="rId44"/>
    <p:sldId id="488" r:id="rId45"/>
    <p:sldId id="489" r:id="rId46"/>
  </p:sldIdLst>
  <p:sldSz cx="9144000" cy="6858000" type="screen4x3"/>
  <p:notesSz cx="6805613" cy="9944100"/>
  <p:custDataLst>
    <p:tags r:id="rId48"/>
  </p:custDataLst>
  <p:defaultTextStyle>
    <a:defPPr>
      <a:defRPr lang="en-US"/>
    </a:defPPr>
    <a:lvl1pPr algn="ctr" rtl="0" fontAlgn="base">
      <a:spcBef>
        <a:spcPct val="0"/>
      </a:spcBef>
      <a:spcAft>
        <a:spcPct val="0"/>
      </a:spcAft>
      <a:defRPr b="1" kern="1200">
        <a:solidFill>
          <a:schemeClr val="tx1"/>
        </a:solidFill>
        <a:latin typeface="Arial" pitchFamily="34" charset="0"/>
        <a:ea typeface="+mn-ea"/>
        <a:cs typeface="+mn-cs"/>
      </a:defRPr>
    </a:lvl1pPr>
    <a:lvl2pPr marL="457200" algn="ctr" rtl="0" fontAlgn="base">
      <a:spcBef>
        <a:spcPct val="0"/>
      </a:spcBef>
      <a:spcAft>
        <a:spcPct val="0"/>
      </a:spcAft>
      <a:defRPr b="1" kern="1200">
        <a:solidFill>
          <a:schemeClr val="tx1"/>
        </a:solidFill>
        <a:latin typeface="Arial" pitchFamily="34" charset="0"/>
        <a:ea typeface="+mn-ea"/>
        <a:cs typeface="+mn-cs"/>
      </a:defRPr>
    </a:lvl2pPr>
    <a:lvl3pPr marL="914400" algn="ctr" rtl="0" fontAlgn="base">
      <a:spcBef>
        <a:spcPct val="0"/>
      </a:spcBef>
      <a:spcAft>
        <a:spcPct val="0"/>
      </a:spcAft>
      <a:defRPr b="1" kern="1200">
        <a:solidFill>
          <a:schemeClr val="tx1"/>
        </a:solidFill>
        <a:latin typeface="Arial" pitchFamily="34" charset="0"/>
        <a:ea typeface="+mn-ea"/>
        <a:cs typeface="+mn-cs"/>
      </a:defRPr>
    </a:lvl3pPr>
    <a:lvl4pPr marL="1371600" algn="ctr" rtl="0" fontAlgn="base">
      <a:spcBef>
        <a:spcPct val="0"/>
      </a:spcBef>
      <a:spcAft>
        <a:spcPct val="0"/>
      </a:spcAft>
      <a:defRPr b="1" kern="1200">
        <a:solidFill>
          <a:schemeClr val="tx1"/>
        </a:solidFill>
        <a:latin typeface="Arial" pitchFamily="34" charset="0"/>
        <a:ea typeface="+mn-ea"/>
        <a:cs typeface="+mn-cs"/>
      </a:defRPr>
    </a:lvl4pPr>
    <a:lvl5pPr marL="1828800" algn="ctr"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A2408"/>
    <a:srgbClr val="566A86"/>
    <a:srgbClr val="A7D3FF"/>
    <a:srgbClr val="5EBD40"/>
    <a:srgbClr val="C0C0C0"/>
    <a:srgbClr val="A555A7"/>
    <a:srgbClr val="C28E6A"/>
    <a:srgbClr val="6B50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15" autoAdjust="0"/>
    <p:restoredTop sz="92323" autoAdjust="0"/>
  </p:normalViewPr>
  <p:slideViewPr>
    <p:cSldViewPr snapToGrid="0" snapToObjects="1">
      <p:cViewPr varScale="1">
        <p:scale>
          <a:sx n="75" d="100"/>
          <a:sy n="75" d="100"/>
        </p:scale>
        <p:origin x="-1224" y="-102"/>
      </p:cViewPr>
      <p:guideLst>
        <p:guide orient="horz" pos="4319"/>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babelli\Desktop\GCC%20Indust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babelli\Desktop\GCC%20Indus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SA"/>
  <c:chart>
    <c:title>
      <c:tx>
        <c:rich>
          <a:bodyPr/>
          <a:lstStyle/>
          <a:p>
            <a:pPr>
              <a:defRPr lang="ar-SA"/>
            </a:pPr>
            <a:r>
              <a:rPr/>
              <a:t>Total </a:t>
            </a:r>
            <a:r>
              <a:rPr smtClean="0"/>
              <a:t>Investments</a:t>
            </a:r>
            <a:r>
              <a:rPr lang="en-US" dirty="0" smtClean="0"/>
              <a:t> </a:t>
            </a:r>
            <a:r>
              <a:rPr smtClean="0"/>
              <a:t> </a:t>
            </a:r>
            <a:r>
              <a:rPr/>
              <a:t>(</a:t>
            </a:r>
            <a:r>
              <a:rPr smtClean="0"/>
              <a:t>Million</a:t>
            </a:r>
            <a:r>
              <a:rPr lang="en-US" dirty="0" smtClean="0"/>
              <a:t> </a:t>
            </a:r>
            <a:r>
              <a:rPr smtClean="0"/>
              <a:t> $)</a:t>
            </a:r>
            <a:r>
              <a:rPr lang="en-US" dirty="0" smtClean="0"/>
              <a:t> </a:t>
            </a:r>
            <a:endParaRPr/>
          </a:p>
        </c:rich>
      </c:tx>
      <c:layout/>
    </c:title>
    <c:plotArea>
      <c:layout/>
      <c:barChart>
        <c:barDir val="col"/>
        <c:grouping val="clustered"/>
        <c:ser>
          <c:idx val="0"/>
          <c:order val="0"/>
          <c:tx>
            <c:strRef>
              <c:f>Sheet1!$D$11</c:f>
              <c:strCache>
                <c:ptCount val="1"/>
                <c:pt idx="0">
                  <c:v>Total Investments (Million $)</c:v>
                </c:pt>
              </c:strCache>
            </c:strRef>
          </c:tx>
          <c:cat>
            <c:strRef>
              <c:f>Sheet1!$B$12:$B$17</c:f>
              <c:strCache>
                <c:ptCount val="6"/>
                <c:pt idx="0">
                  <c:v>UAE</c:v>
                </c:pt>
                <c:pt idx="1">
                  <c:v>Bahrain</c:v>
                </c:pt>
                <c:pt idx="2">
                  <c:v>Saudi Arabia</c:v>
                </c:pt>
                <c:pt idx="3">
                  <c:v>Oman</c:v>
                </c:pt>
                <c:pt idx="4">
                  <c:v>Qatar</c:v>
                </c:pt>
                <c:pt idx="5">
                  <c:v>Kuwait</c:v>
                </c:pt>
              </c:strCache>
            </c:strRef>
          </c:cat>
          <c:val>
            <c:numRef>
              <c:f>Sheet1!$D$12:$D$17</c:f>
              <c:numCache>
                <c:formatCode>#,##0</c:formatCode>
                <c:ptCount val="6"/>
                <c:pt idx="0">
                  <c:v>15781</c:v>
                </c:pt>
                <c:pt idx="1">
                  <c:v>8715</c:v>
                </c:pt>
                <c:pt idx="2">
                  <c:v>91962</c:v>
                </c:pt>
                <c:pt idx="3">
                  <c:v>10330</c:v>
                </c:pt>
                <c:pt idx="4">
                  <c:v>13124</c:v>
                </c:pt>
                <c:pt idx="5">
                  <c:v>10168</c:v>
                </c:pt>
              </c:numCache>
            </c:numRef>
          </c:val>
        </c:ser>
        <c:axId val="67145088"/>
        <c:axId val="67138688"/>
      </c:barChart>
      <c:catAx>
        <c:axId val="67145088"/>
        <c:scaling>
          <c:orientation val="maxMin"/>
        </c:scaling>
        <c:axPos val="b"/>
        <c:tickLblPos val="nextTo"/>
        <c:txPr>
          <a:bodyPr/>
          <a:lstStyle/>
          <a:p>
            <a:pPr>
              <a:defRPr lang="ar-SA"/>
            </a:pPr>
            <a:endParaRPr lang="ar-SA"/>
          </a:p>
        </c:txPr>
        <c:crossAx val="67138688"/>
        <c:crosses val="autoZero"/>
        <c:auto val="1"/>
        <c:lblAlgn val="ctr"/>
        <c:lblOffset val="100"/>
      </c:catAx>
      <c:valAx>
        <c:axId val="67138688"/>
        <c:scaling>
          <c:orientation val="minMax"/>
        </c:scaling>
        <c:axPos val="r"/>
        <c:majorGridlines/>
        <c:numFmt formatCode="#,##0" sourceLinked="1"/>
        <c:tickLblPos val="nextTo"/>
        <c:txPr>
          <a:bodyPr/>
          <a:lstStyle/>
          <a:p>
            <a:pPr>
              <a:defRPr lang="ar-SA"/>
            </a:pPr>
            <a:endParaRPr lang="ar-SA"/>
          </a:p>
        </c:txPr>
        <c:crossAx val="67145088"/>
        <c:crosses val="autoZero"/>
        <c:crossBetween val="between"/>
      </c:valAx>
    </c:plotArea>
    <c:legend>
      <c:legendPos val="b"/>
      <c:layout/>
      <c:txPr>
        <a:bodyPr/>
        <a:lstStyle/>
        <a:p>
          <a:pPr>
            <a:defRPr lang="ar-SA"/>
          </a:pPr>
          <a:endParaRPr lang="ar-SA"/>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SA"/>
  <c:chart>
    <c:plotArea>
      <c:layout/>
      <c:barChart>
        <c:barDir val="col"/>
        <c:grouping val="clustered"/>
        <c:ser>
          <c:idx val="0"/>
          <c:order val="0"/>
          <c:tx>
            <c:strRef>
              <c:f>Sheet1!$H$11</c:f>
              <c:strCache>
                <c:ptCount val="1"/>
                <c:pt idx="0">
                  <c:v>Investment/job</c:v>
                </c:pt>
              </c:strCache>
            </c:strRef>
          </c:tx>
          <c:cat>
            <c:strRef>
              <c:f>Sheet1!$B$12:$B$17</c:f>
              <c:strCache>
                <c:ptCount val="6"/>
                <c:pt idx="0">
                  <c:v>UAE</c:v>
                </c:pt>
                <c:pt idx="1">
                  <c:v>Bahrain</c:v>
                </c:pt>
                <c:pt idx="2">
                  <c:v>Saudi Arabia</c:v>
                </c:pt>
                <c:pt idx="3">
                  <c:v>Oman</c:v>
                </c:pt>
                <c:pt idx="4">
                  <c:v>Qatar</c:v>
                </c:pt>
                <c:pt idx="5">
                  <c:v>Kuwait</c:v>
                </c:pt>
              </c:strCache>
            </c:strRef>
          </c:cat>
          <c:val>
            <c:numRef>
              <c:f>Sheet1!$H$12:$H$17</c:f>
              <c:numCache>
                <c:formatCode>General</c:formatCode>
                <c:ptCount val="6"/>
                <c:pt idx="0">
                  <c:v>55581.188122299041</c:v>
                </c:pt>
                <c:pt idx="1">
                  <c:v>149495.67723342939</c:v>
                </c:pt>
                <c:pt idx="2">
                  <c:v>194814.9340745009</c:v>
                </c:pt>
                <c:pt idx="3">
                  <c:v>212586.43398090231</c:v>
                </c:pt>
                <c:pt idx="4">
                  <c:v>374757.28155339806</c:v>
                </c:pt>
                <c:pt idx="5">
                  <c:v>138842.61408635328</c:v>
                </c:pt>
              </c:numCache>
            </c:numRef>
          </c:val>
        </c:ser>
        <c:ser>
          <c:idx val="1"/>
          <c:order val="1"/>
          <c:tx>
            <c:strRef>
              <c:f>Sheet1!$I$11</c:f>
              <c:strCache>
                <c:ptCount val="1"/>
                <c:pt idx="0">
                  <c:v>Investment/job in top 3</c:v>
                </c:pt>
              </c:strCache>
            </c:strRef>
          </c:tx>
          <c:cat>
            <c:strRef>
              <c:f>Sheet1!$B$12:$B$17</c:f>
              <c:strCache>
                <c:ptCount val="6"/>
                <c:pt idx="0">
                  <c:v>UAE</c:v>
                </c:pt>
                <c:pt idx="1">
                  <c:v>Bahrain</c:v>
                </c:pt>
                <c:pt idx="2">
                  <c:v>Saudi Arabia</c:v>
                </c:pt>
                <c:pt idx="3">
                  <c:v>Oman</c:v>
                </c:pt>
                <c:pt idx="4">
                  <c:v>Qatar</c:v>
                </c:pt>
                <c:pt idx="5">
                  <c:v>Kuwait</c:v>
                </c:pt>
              </c:strCache>
            </c:strRef>
          </c:cat>
          <c:val>
            <c:numRef>
              <c:f>Sheet1!$I$12:$I$17</c:f>
              <c:numCache>
                <c:formatCode>General</c:formatCode>
                <c:ptCount val="6"/>
                <c:pt idx="0">
                  <c:v>110201.31823671958</c:v>
                </c:pt>
                <c:pt idx="1">
                  <c:v>356024.3873998436</c:v>
                </c:pt>
                <c:pt idx="2">
                  <c:v>361120.36560151435</c:v>
                </c:pt>
                <c:pt idx="3">
                  <c:v>514780.52182003355</c:v>
                </c:pt>
                <c:pt idx="4">
                  <c:v>656697.5827593063</c:v>
                </c:pt>
                <c:pt idx="5">
                  <c:v>285639.75293807063</c:v>
                </c:pt>
              </c:numCache>
            </c:numRef>
          </c:val>
        </c:ser>
        <c:ser>
          <c:idx val="2"/>
          <c:order val="2"/>
          <c:tx>
            <c:strRef>
              <c:f>Sheet1!$J$11</c:f>
              <c:strCache>
                <c:ptCount val="1"/>
                <c:pt idx="0">
                  <c:v>Investment/job in other</c:v>
                </c:pt>
              </c:strCache>
            </c:strRef>
          </c:tx>
          <c:spPr>
            <a:solidFill>
              <a:srgbClr val="0070C0"/>
            </a:solidFill>
          </c:spPr>
          <c:cat>
            <c:strRef>
              <c:f>Sheet1!$B$12:$B$17</c:f>
              <c:strCache>
                <c:ptCount val="6"/>
                <c:pt idx="0">
                  <c:v>UAE</c:v>
                </c:pt>
                <c:pt idx="1">
                  <c:v>Bahrain</c:v>
                </c:pt>
                <c:pt idx="2">
                  <c:v>Saudi Arabia</c:v>
                </c:pt>
                <c:pt idx="3">
                  <c:v>Oman</c:v>
                </c:pt>
                <c:pt idx="4">
                  <c:v>Qatar</c:v>
                </c:pt>
                <c:pt idx="5">
                  <c:v>Kuwait</c:v>
                </c:pt>
              </c:strCache>
            </c:strRef>
          </c:cat>
          <c:val>
            <c:numRef>
              <c:f>Sheet1!$J$12:$J$17</c:f>
              <c:numCache>
                <c:formatCode>General</c:formatCode>
                <c:ptCount val="6"/>
                <c:pt idx="0">
                  <c:v>26556.402288142901</c:v>
                </c:pt>
                <c:pt idx="1">
                  <c:v>40231.252588812786</c:v>
                </c:pt>
                <c:pt idx="2">
                  <c:v>79246.752843864597</c:v>
                </c:pt>
                <c:pt idx="3">
                  <c:v>54118.802553065063</c:v>
                </c:pt>
                <c:pt idx="4">
                  <c:v>47755.247541361721</c:v>
                </c:pt>
                <c:pt idx="5">
                  <c:v>47332.709347620454</c:v>
                </c:pt>
              </c:numCache>
            </c:numRef>
          </c:val>
        </c:ser>
        <c:axId val="76421760"/>
        <c:axId val="76431744"/>
      </c:barChart>
      <c:catAx>
        <c:axId val="76421760"/>
        <c:scaling>
          <c:orientation val="maxMin"/>
        </c:scaling>
        <c:axPos val="b"/>
        <c:tickLblPos val="nextTo"/>
        <c:txPr>
          <a:bodyPr/>
          <a:lstStyle/>
          <a:p>
            <a:pPr>
              <a:defRPr lang="ar-SA"/>
            </a:pPr>
            <a:endParaRPr lang="ar-SA"/>
          </a:p>
        </c:txPr>
        <c:crossAx val="76431744"/>
        <c:crosses val="autoZero"/>
        <c:auto val="1"/>
        <c:lblAlgn val="ctr"/>
        <c:lblOffset val="100"/>
      </c:catAx>
      <c:valAx>
        <c:axId val="76431744"/>
        <c:scaling>
          <c:orientation val="minMax"/>
        </c:scaling>
        <c:axPos val="r"/>
        <c:majorGridlines/>
        <c:numFmt formatCode="General" sourceLinked="1"/>
        <c:tickLblPos val="nextTo"/>
        <c:txPr>
          <a:bodyPr/>
          <a:lstStyle/>
          <a:p>
            <a:pPr>
              <a:defRPr lang="ar-SA"/>
            </a:pPr>
            <a:endParaRPr lang="ar-SA"/>
          </a:p>
        </c:txPr>
        <c:crossAx val="76421760"/>
        <c:crosses val="autoZero"/>
        <c:crossBetween val="between"/>
      </c:valAx>
    </c:plotArea>
    <c:legend>
      <c:legendPos val="b"/>
      <c:layout/>
      <c:txPr>
        <a:bodyPr/>
        <a:lstStyle/>
        <a:p>
          <a:pPr>
            <a:defRPr lang="ar-SA"/>
          </a:pPr>
          <a:endParaRPr lang="ar-SA"/>
        </a:p>
      </c:txPr>
    </c:legend>
    <c:plotVisOnly val="1"/>
  </c:chart>
  <c:externalData r:id="rId1"/>
</c:chartSpace>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1038" y="4722813"/>
            <a:ext cx="5443537" cy="4475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5445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726B2E08-6952-4F1C-ACCC-6EF9615F12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56038" y="9447213"/>
            <a:ext cx="2949575" cy="496887"/>
          </a:xfrm>
          <a:prstGeom prst="rect">
            <a:avLst/>
          </a:prstGeom>
          <a:noFill/>
          <a:ln w="9525">
            <a:noFill/>
            <a:miter lim="800000"/>
            <a:headEnd/>
            <a:tailEnd/>
          </a:ln>
        </p:spPr>
        <p:txBody>
          <a:bodyPr anchor="b"/>
          <a:lstStyle/>
          <a:p>
            <a:pPr algn="r"/>
            <a:fld id="{38986D1D-AE43-4ED6-8354-58C76992F4D8}" type="slidenum">
              <a:rPr lang="ar-SA" sz="1200" b="0">
                <a:latin typeface="Times New Roman" pitchFamily="18" charset="0"/>
                <a:cs typeface="Times New Roman" pitchFamily="18" charset="0"/>
              </a:rPr>
              <a:pPr algn="r"/>
              <a:t>6</a:t>
            </a:fld>
            <a:endParaRPr lang="en-US" sz="1200" b="0">
              <a:latin typeface="Times New Roman" pitchFamily="18" charset="0"/>
              <a:cs typeface="Times New Roman" pitchFamily="18" charset="0"/>
            </a:endParaRPr>
          </a:p>
        </p:txBody>
      </p:sp>
      <p:sp>
        <p:nvSpPr>
          <p:cNvPr id="96259" name="Rectangle 2"/>
          <p:cNvSpPr>
            <a:spLocks noGrp="1" noRot="1" noChangeAspect="1" noChangeArrowheads="1" noTextEdit="1"/>
          </p:cNvSpPr>
          <p:nvPr>
            <p:ph type="sldImg"/>
          </p:nvPr>
        </p:nvSpPr>
        <p:spPr>
          <a:xfrm>
            <a:off x="915988" y="746125"/>
            <a:ext cx="4973637" cy="3729038"/>
          </a:xfrm>
          <a:ln/>
        </p:spPr>
      </p:sp>
      <p:sp>
        <p:nvSpPr>
          <p:cNvPr id="96260" name="Rectangle 3"/>
          <p:cNvSpPr>
            <a:spLocks noGrp="1" noChangeArrowheads="1"/>
          </p:cNvSpPr>
          <p:nvPr>
            <p:ph type="body" idx="1"/>
          </p:nvPr>
        </p:nvSpPr>
        <p:spPr>
          <a:xfrm>
            <a:off x="908050" y="4722813"/>
            <a:ext cx="4989513" cy="4475162"/>
          </a:xfrm>
          <a:noFill/>
          <a:ln/>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679450" y="4722813"/>
            <a:ext cx="5446713" cy="4475162"/>
          </a:xfrm>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679450" y="4722813"/>
            <a:ext cx="5446713" cy="4475162"/>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Slide Number Placeholder 3"/>
          <p:cNvSpPr txBox="1">
            <a:spLocks noGrp="1"/>
          </p:cNvSpPr>
          <p:nvPr/>
        </p:nvSpPr>
        <p:spPr bwMode="auto">
          <a:xfrm>
            <a:off x="3854450" y="9445625"/>
            <a:ext cx="2949575" cy="496888"/>
          </a:xfrm>
          <a:prstGeom prst="rect">
            <a:avLst/>
          </a:prstGeom>
          <a:noFill/>
          <a:ln w="9525">
            <a:noFill/>
            <a:miter lim="800000"/>
            <a:headEnd/>
            <a:tailEnd/>
          </a:ln>
        </p:spPr>
        <p:txBody>
          <a:bodyPr lIns="96661" tIns="48331" rIns="96661" bIns="48331" anchor="b"/>
          <a:lstStyle/>
          <a:p>
            <a:pPr algn="r"/>
            <a:fld id="{87ADD4EA-B620-4069-9EA7-DEB3DE2D990E}" type="slidenum">
              <a:rPr lang="en-US" sz="1300" b="0">
                <a:latin typeface="Calibri" pitchFamily="34" charset="0"/>
              </a:rPr>
              <a:pPr algn="r"/>
              <a:t>31</a:t>
            </a:fld>
            <a:endParaRPr lang="en-US" sz="1300" b="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Slide Number Placeholder 3"/>
          <p:cNvSpPr txBox="1">
            <a:spLocks noGrp="1"/>
          </p:cNvSpPr>
          <p:nvPr/>
        </p:nvSpPr>
        <p:spPr bwMode="auto">
          <a:xfrm>
            <a:off x="3854450" y="9445625"/>
            <a:ext cx="2949575" cy="496888"/>
          </a:xfrm>
          <a:prstGeom prst="rect">
            <a:avLst/>
          </a:prstGeom>
          <a:noFill/>
          <a:ln w="9525">
            <a:noFill/>
            <a:miter lim="800000"/>
            <a:headEnd/>
            <a:tailEnd/>
          </a:ln>
        </p:spPr>
        <p:txBody>
          <a:bodyPr lIns="96661" tIns="48331" rIns="96661" bIns="48331" anchor="b"/>
          <a:lstStyle/>
          <a:p>
            <a:pPr algn="r"/>
            <a:fld id="{4BF63701-077F-489A-B9B5-672E252CBC47}" type="slidenum">
              <a:rPr lang="en-US" sz="1300" b="0">
                <a:latin typeface="Calibri" pitchFamily="34" charset="0"/>
              </a:rPr>
              <a:pPr algn="r"/>
              <a:t>32</a:t>
            </a:fld>
            <a:endParaRPr lang="en-US" sz="1300" b="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5.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oleObject" Target="../embeddings/oleObject1.bin"/><Relationship Id="rId5" Type="http://schemas.openxmlformats.org/officeDocument/2006/relationships/tags" Target="../tags/tag11.xml"/><Relationship Id="rId10" Type="http://schemas.openxmlformats.org/officeDocument/2006/relationships/slideMaster" Target="../slideMasters/slideMaster2.xml"/><Relationship Id="rId4" Type="http://schemas.openxmlformats.org/officeDocument/2006/relationships/tags" Target="../tags/tag10.xml"/><Relationship Id="rId9"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71488"/>
            <a:ext cx="2112963" cy="528161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344488" y="471488"/>
            <a:ext cx="6189662" cy="52816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Rectangle 9" hidden="1"/>
          <p:cNvGraphicFramePr>
            <a:graphicFrameLocks/>
          </p:cNvGraphicFramePr>
          <p:nvPr/>
        </p:nvGraphicFramePr>
        <p:xfrm>
          <a:off x="0" y="0"/>
          <a:ext cx="158750" cy="158750"/>
        </p:xfrm>
        <a:graphic>
          <a:graphicData uri="http://schemas.openxmlformats.org/presentationml/2006/ole">
            <p:oleObj spid="_x0000_s181250" name="think-cell Slide" r:id="rId11" imgW="0" imgH="0" progId="">
              <p:embed/>
            </p:oleObj>
          </a:graphicData>
        </a:graphic>
      </p:graphicFrame>
      <p:pic>
        <p:nvPicPr>
          <p:cNvPr id="5" name="Picture 1"/>
          <p:cNvPicPr>
            <a:picLocks noChangeArrowheads="1"/>
          </p:cNvPicPr>
          <p:nvPr>
            <p:custDataLst>
              <p:tags r:id="rId2"/>
            </p:custDataLst>
          </p:nvPr>
        </p:nvPicPr>
        <p:blipFill>
          <a:blip r:embed="rId12"/>
          <a:srcRect t="24359" b="57692"/>
          <a:stretch>
            <a:fillRect/>
          </a:stretch>
        </p:blipFill>
        <p:spPr bwMode="auto">
          <a:xfrm>
            <a:off x="0" y="0"/>
            <a:ext cx="9144000" cy="333375"/>
          </a:xfrm>
          <a:prstGeom prst="rect">
            <a:avLst/>
          </a:prstGeom>
          <a:noFill/>
          <a:ln w="12700">
            <a:noFill/>
            <a:miter lim="800000"/>
            <a:headEnd/>
            <a:tailEnd/>
          </a:ln>
        </p:spPr>
      </p:pic>
      <p:sp>
        <p:nvSpPr>
          <p:cNvPr id="6" name="TextBox 16"/>
          <p:cNvSpPr txBox="1"/>
          <p:nvPr>
            <p:custDataLst>
              <p:tags r:id="rId3"/>
            </p:custDataLst>
          </p:nvPr>
        </p:nvSpPr>
        <p:spPr>
          <a:xfrm>
            <a:off x="6402388" y="-26988"/>
            <a:ext cx="2384425" cy="366713"/>
          </a:xfrm>
          <a:prstGeom prst="rect">
            <a:avLst/>
          </a:prstGeom>
          <a:noFill/>
        </p:spPr>
        <p:txBody>
          <a:bodyPr wrap="none">
            <a:spAutoFit/>
          </a:bodyPr>
          <a:lstStyle/>
          <a:p>
            <a:pPr algn="r" rtl="1">
              <a:defRPr/>
            </a:pPr>
            <a:r>
              <a:rPr lang="ar-JO" dirty="0">
                <a:solidFill>
                  <a:schemeClr val="bg1"/>
                </a:solidFill>
                <a:effectLst>
                  <a:outerShdw blurRad="38100" dist="38100" dir="2700000" algn="tl">
                    <a:srgbClr val="000000">
                      <a:alpha val="43137"/>
                    </a:srgbClr>
                  </a:outerShdw>
                </a:effectLst>
              </a:rPr>
              <a:t>الاستراتيجية الوطنية للصناعة</a:t>
            </a:r>
            <a:endParaRPr lang="en-US" dirty="0">
              <a:solidFill>
                <a:schemeClr val="bg1"/>
              </a:solidFill>
              <a:effectLst>
                <a:outerShdw blurRad="38100" dist="38100" dir="2700000" algn="tl">
                  <a:srgbClr val="000000">
                    <a:alpha val="43137"/>
                  </a:srgbClr>
                </a:outerShdw>
              </a:effectLst>
            </a:endParaRPr>
          </a:p>
        </p:txBody>
      </p:sp>
      <p:sp>
        <p:nvSpPr>
          <p:cNvPr id="7" name="TextBox 17"/>
          <p:cNvSpPr txBox="1"/>
          <p:nvPr>
            <p:custDataLst>
              <p:tags r:id="rId4"/>
            </p:custDataLst>
          </p:nvPr>
        </p:nvSpPr>
        <p:spPr>
          <a:xfrm>
            <a:off x="227013" y="-26988"/>
            <a:ext cx="2828925" cy="336551"/>
          </a:xfrm>
          <a:prstGeom prst="rect">
            <a:avLst/>
          </a:prstGeom>
          <a:noFill/>
        </p:spPr>
        <p:txBody>
          <a:bodyPr wrap="none">
            <a:spAutoFit/>
          </a:bodyPr>
          <a:lstStyle/>
          <a:p>
            <a:pPr>
              <a:defRPr/>
            </a:pPr>
            <a:r>
              <a:rPr lang="en-GB" sz="1600" dirty="0">
                <a:solidFill>
                  <a:schemeClr val="bg1"/>
                </a:solidFill>
                <a:effectLst>
                  <a:outerShdw blurRad="38100" dist="38100" dir="2700000" algn="tl">
                    <a:srgbClr val="000000">
                      <a:alpha val="43137"/>
                    </a:srgbClr>
                  </a:outerShdw>
                </a:effectLst>
              </a:rPr>
              <a:t>National Industrial Strategy</a:t>
            </a:r>
            <a:endParaRPr lang="en-US" sz="1600" dirty="0">
              <a:solidFill>
                <a:schemeClr val="bg1"/>
              </a:solidFill>
              <a:effectLst>
                <a:outerShdw blurRad="38100" dist="38100" dir="2700000" algn="tl">
                  <a:srgbClr val="000000">
                    <a:alpha val="43137"/>
                  </a:srgbClr>
                </a:outerShdw>
              </a:effectLst>
            </a:endParaRPr>
          </a:p>
        </p:txBody>
      </p:sp>
      <p:pic>
        <p:nvPicPr>
          <p:cNvPr id="8" name="Picture 1"/>
          <p:cNvPicPr>
            <a:picLocks noChangeArrowheads="1"/>
          </p:cNvPicPr>
          <p:nvPr>
            <p:custDataLst>
              <p:tags r:id="rId5"/>
            </p:custDataLst>
          </p:nvPr>
        </p:nvPicPr>
        <p:blipFill>
          <a:blip r:embed="rId12"/>
          <a:srcRect t="84615" r="28906"/>
          <a:stretch>
            <a:fillRect/>
          </a:stretch>
        </p:blipFill>
        <p:spPr bwMode="auto">
          <a:xfrm>
            <a:off x="214313" y="6597650"/>
            <a:ext cx="8572500" cy="260350"/>
          </a:xfrm>
          <a:prstGeom prst="rect">
            <a:avLst/>
          </a:prstGeom>
          <a:noFill/>
          <a:ln w="12700">
            <a:noFill/>
            <a:miter lim="800000"/>
            <a:headEnd/>
            <a:tailEnd/>
          </a:ln>
        </p:spPr>
      </p:pic>
      <p:pic>
        <p:nvPicPr>
          <p:cNvPr id="9" name="Picture 2"/>
          <p:cNvPicPr>
            <a:picLocks noChangeAspect="1" noChangeArrowheads="1"/>
          </p:cNvPicPr>
          <p:nvPr>
            <p:custDataLst>
              <p:tags r:id="rId6"/>
            </p:custDataLst>
          </p:nvPr>
        </p:nvPicPr>
        <p:blipFill>
          <a:blip r:embed="rId13"/>
          <a:srcRect/>
          <a:stretch>
            <a:fillRect/>
          </a:stretch>
        </p:blipFill>
        <p:spPr bwMode="auto">
          <a:xfrm>
            <a:off x="8215313" y="5983288"/>
            <a:ext cx="928687" cy="901700"/>
          </a:xfrm>
          <a:prstGeom prst="rect">
            <a:avLst/>
          </a:prstGeom>
          <a:noFill/>
          <a:ln w="9525">
            <a:noFill/>
            <a:miter lim="800000"/>
            <a:headEnd/>
            <a:tailEnd/>
          </a:ln>
        </p:spPr>
      </p:pic>
      <p:sp>
        <p:nvSpPr>
          <p:cNvPr id="10" name="Line 6"/>
          <p:cNvSpPr>
            <a:spLocks noChangeShapeType="1"/>
          </p:cNvSpPr>
          <p:nvPr>
            <p:custDataLst>
              <p:tags r:id="rId7"/>
            </p:custDataLst>
          </p:nvPr>
        </p:nvSpPr>
        <p:spPr bwMode="auto">
          <a:xfrm>
            <a:off x="657225" y="6630988"/>
            <a:ext cx="0" cy="204787"/>
          </a:xfrm>
          <a:prstGeom prst="line">
            <a:avLst/>
          </a:prstGeom>
          <a:noFill/>
          <a:ln w="9525">
            <a:solidFill>
              <a:srgbClr val="000000"/>
            </a:solidFill>
            <a:round/>
            <a:headEnd/>
            <a:tailEnd/>
          </a:ln>
          <a:effectLst/>
        </p:spPr>
        <p:txBody>
          <a:bodyPr wrap="none" anchor="ctr"/>
          <a:lstStyle/>
          <a:p>
            <a:pPr>
              <a:defRPr/>
            </a:pPr>
            <a:endParaRPr lang="en-US">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7"/>
          <p:cNvSpPr>
            <a:spLocks noGrp="1" noChangeArrowheads="1"/>
          </p:cNvSpPr>
          <p:nvPr>
            <p:ph type="sldNum" sz="quarter" idx="10"/>
            <p:custDataLst>
              <p:tags r:id="rId8"/>
            </p:custDataLst>
          </p:nvPr>
        </p:nvSpPr>
        <p:spPr/>
        <p:txBody>
          <a:bodyPr/>
          <a:lstStyle>
            <a:lvl1pPr algn="l">
              <a:defRPr sz="900" b="0">
                <a:solidFill>
                  <a:schemeClr val="bg1"/>
                </a:solidFill>
                <a:latin typeface="Arial" pitchFamily="34" charset="0"/>
              </a:defRPr>
            </a:lvl1pPr>
          </a:lstStyle>
          <a:p>
            <a:pPr>
              <a:defRPr/>
            </a:pPr>
            <a:fld id="{FD29C504-9C73-44A5-953F-DEB1B77190E0}" type="slidenum">
              <a:rPr lang="en-US"/>
              <a:pPr>
                <a:defRPr/>
              </a:pPr>
              <a:t>‹#›</a:t>
            </a:fld>
            <a:endParaRPr lang="en-US"/>
          </a:p>
        </p:txBody>
      </p:sp>
      <p:sp>
        <p:nvSpPr>
          <p:cNvPr id="12" name="Rectangle 8"/>
          <p:cNvSpPr>
            <a:spLocks noGrp="1" noChangeArrowheads="1"/>
          </p:cNvSpPr>
          <p:nvPr>
            <p:ph type="ftr" sz="quarter" idx="11"/>
            <p:custDataLst>
              <p:tags r:id="rId9"/>
            </p:custDataLst>
          </p:nvPr>
        </p:nvSpPr>
        <p:spPr/>
        <p:txBody>
          <a:bodyPr/>
          <a:lstStyle>
            <a:lvl1pPr algn="l">
              <a:defRPr sz="900" b="0">
                <a:solidFill>
                  <a:schemeClr val="bg1"/>
                </a:solidFill>
                <a:latin typeface="Arial" pitchFamily="34" charset="0"/>
              </a:defRPr>
            </a:lvl1pPr>
          </a:lstStyle>
          <a:p>
            <a:pPr>
              <a:defRPr/>
            </a:pPr>
            <a:r>
              <a:rPr lang="en-US"/>
              <a:t>Private and Confidential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344488" y="1466850"/>
            <a:ext cx="415131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466850"/>
            <a:ext cx="4151313"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p:cNvPicPr>
            <a:picLocks noChangeArrowheads="1"/>
          </p:cNvPicPr>
          <p:nvPr/>
        </p:nvPicPr>
        <p:blipFill>
          <a:blip r:embed="rId15"/>
          <a:srcRect/>
          <a:stretch>
            <a:fillRect/>
          </a:stretch>
        </p:blipFill>
        <p:spPr bwMode="auto">
          <a:xfrm>
            <a:off x="0" y="0"/>
            <a:ext cx="9144000" cy="2786063"/>
          </a:xfrm>
          <a:prstGeom prst="rect">
            <a:avLst/>
          </a:prstGeom>
          <a:noFill/>
          <a:ln w="12700">
            <a:noFill/>
            <a:miter lim="800000"/>
            <a:headEnd/>
            <a:tailEnd/>
          </a:ln>
        </p:spPr>
      </p:pic>
      <p:pic>
        <p:nvPicPr>
          <p:cNvPr id="19459" name="Picture 3" descr="Logo.png"/>
          <p:cNvPicPr>
            <a:picLocks noChangeAspect="1"/>
          </p:cNvPicPr>
          <p:nvPr/>
        </p:nvPicPr>
        <p:blipFill>
          <a:blip r:embed="rId16"/>
          <a:srcRect/>
          <a:stretch>
            <a:fillRect/>
          </a:stretch>
        </p:blipFill>
        <p:spPr bwMode="auto">
          <a:xfrm>
            <a:off x="6500813" y="333375"/>
            <a:ext cx="2339975" cy="1809750"/>
          </a:xfrm>
          <a:prstGeom prst="rect">
            <a:avLst/>
          </a:prstGeom>
          <a:noFill/>
          <a:ln w="9525">
            <a:noFill/>
            <a:miter lim="800000"/>
            <a:headEnd/>
            <a:tailEnd/>
          </a:ln>
        </p:spPr>
      </p:pic>
      <p:pic>
        <p:nvPicPr>
          <p:cNvPr id="19460" name="TextBox 16"/>
          <p:cNvPicPr>
            <a:picLocks noChangeArrowheads="1"/>
          </p:cNvPicPr>
          <p:nvPr/>
        </p:nvPicPr>
        <p:blipFill>
          <a:blip r:embed="rId17"/>
          <a:srcRect/>
          <a:stretch>
            <a:fillRect/>
          </a:stretch>
        </p:blipFill>
        <p:spPr bwMode="auto">
          <a:xfrm>
            <a:off x="128588" y="238125"/>
            <a:ext cx="2859087" cy="2230438"/>
          </a:xfrm>
          <a:prstGeom prst="rect">
            <a:avLst/>
          </a:prstGeom>
          <a:noFill/>
          <a:ln w="9525">
            <a:noFill/>
            <a:miter lim="800000"/>
            <a:headEnd/>
            <a:tailEnd/>
          </a:ln>
        </p:spPr>
      </p:pic>
      <p:pic>
        <p:nvPicPr>
          <p:cNvPr id="19461" name="Picture 2"/>
          <p:cNvPicPr>
            <a:picLocks noChangeAspect="1" noChangeArrowheads="1"/>
          </p:cNvPicPr>
          <p:nvPr/>
        </p:nvPicPr>
        <p:blipFill>
          <a:blip r:embed="rId18"/>
          <a:srcRect/>
          <a:stretch>
            <a:fillRect/>
          </a:stretch>
        </p:blipFill>
        <p:spPr bwMode="auto">
          <a:xfrm>
            <a:off x="714375" y="4572000"/>
            <a:ext cx="1928813" cy="1871663"/>
          </a:xfrm>
          <a:prstGeom prst="rect">
            <a:avLst/>
          </a:prstGeom>
          <a:noFill/>
          <a:ln w="9525">
            <a:noFill/>
            <a:miter lim="800000"/>
            <a:headEnd/>
            <a:tailEnd/>
          </a:ln>
        </p:spPr>
      </p:pic>
      <p:sp>
        <p:nvSpPr>
          <p:cNvPr id="19462" name="Rectangle 3"/>
          <p:cNvSpPr>
            <a:spLocks noGrp="1" noChangeArrowheads="1"/>
          </p:cNvSpPr>
          <p:nvPr>
            <p:ph type="title"/>
            <p:custDataLst>
              <p:tags r:id="rId13"/>
            </p:custDataLst>
          </p:nvPr>
        </p:nvSpPr>
        <p:spPr bwMode="auto">
          <a:xfrm>
            <a:off x="344488" y="471488"/>
            <a:ext cx="84550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9463" name="Rectangle 4"/>
          <p:cNvSpPr>
            <a:spLocks noGrp="1" noChangeArrowheads="1"/>
          </p:cNvSpPr>
          <p:nvPr>
            <p:ph type="body" idx="1"/>
            <p:custDataLst>
              <p:tags r:id="rId14"/>
            </p:custDataLst>
          </p:nvPr>
        </p:nvSpPr>
        <p:spPr bwMode="auto">
          <a:xfrm>
            <a:off x="344488" y="1466850"/>
            <a:ext cx="8455025"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eaLnBrk="0" fontAlgn="base" hangingPunct="0">
        <a:spcBef>
          <a:spcPct val="0"/>
        </a:spcBef>
        <a:spcAft>
          <a:spcPct val="0"/>
        </a:spcAft>
        <a:defRPr sz="2400" b="1">
          <a:solidFill>
            <a:schemeClr val="tx1"/>
          </a:solidFill>
          <a:latin typeface="Arial" pitchFamily="34" charset="0"/>
        </a:defRPr>
      </a:lvl6pPr>
      <a:lvl7pPr marL="914400" algn="l" rtl="0" eaLnBrk="0" fontAlgn="base" hangingPunct="0">
        <a:spcBef>
          <a:spcPct val="0"/>
        </a:spcBef>
        <a:spcAft>
          <a:spcPct val="0"/>
        </a:spcAft>
        <a:defRPr sz="2400" b="1">
          <a:solidFill>
            <a:schemeClr val="tx1"/>
          </a:solidFill>
          <a:latin typeface="Arial" pitchFamily="34" charset="0"/>
        </a:defRPr>
      </a:lvl7pPr>
      <a:lvl8pPr marL="1371600" algn="l" rtl="0" eaLnBrk="0" fontAlgn="base" hangingPunct="0">
        <a:spcBef>
          <a:spcPct val="0"/>
        </a:spcBef>
        <a:spcAft>
          <a:spcPct val="0"/>
        </a:spcAft>
        <a:defRPr sz="2400" b="1">
          <a:solidFill>
            <a:schemeClr val="tx1"/>
          </a:solidFill>
          <a:latin typeface="Arial" pitchFamily="34" charset="0"/>
        </a:defRPr>
      </a:lvl8pPr>
      <a:lvl9pPr marL="1828800" algn="l" rtl="0" eaLnBrk="0" fontAlgn="base" hangingPunct="0">
        <a:spcBef>
          <a:spcPct val="0"/>
        </a:spcBef>
        <a:spcAft>
          <a:spcPct val="0"/>
        </a:spcAft>
        <a:defRPr sz="2400" b="1">
          <a:solidFill>
            <a:schemeClr val="tx1"/>
          </a:solidFill>
          <a:latin typeface="Arial" pitchFamily="34" charset="0"/>
        </a:defRPr>
      </a:lvl9pPr>
    </p:titleStyle>
    <p:bodyStyle>
      <a:lvl1pPr marL="230188" indent="-230188" algn="l" rtl="0" eaLnBrk="0" fontAlgn="base" hangingPunct="0">
        <a:spcBef>
          <a:spcPct val="25000"/>
        </a:spcBef>
        <a:spcAft>
          <a:spcPct val="0"/>
        </a:spcAft>
        <a:buFont typeface="Wingdings" pitchFamily="2" charset="2"/>
        <a:buChar char="§"/>
        <a:defRPr sz="2200" b="1">
          <a:solidFill>
            <a:schemeClr val="tx1"/>
          </a:solidFill>
          <a:latin typeface="+mn-lt"/>
          <a:ea typeface="+mn-ea"/>
          <a:cs typeface="+mn-cs"/>
        </a:defRPr>
      </a:lvl1pPr>
      <a:lvl2pPr marL="568325" indent="-223838" algn="l" rtl="0" eaLnBrk="0" fontAlgn="base" hangingPunct="0">
        <a:spcBef>
          <a:spcPct val="25000"/>
        </a:spcBef>
        <a:spcAft>
          <a:spcPct val="0"/>
        </a:spcAft>
        <a:buChar char="–"/>
        <a:defRPr sz="2000">
          <a:solidFill>
            <a:schemeClr val="tx1"/>
          </a:solidFill>
          <a:latin typeface="+mn-lt"/>
        </a:defRPr>
      </a:lvl2pPr>
      <a:lvl3pPr marL="917575" indent="-234950" algn="l" rtl="0" eaLnBrk="0" fontAlgn="base" hangingPunct="0">
        <a:spcBef>
          <a:spcPct val="25000"/>
        </a:spcBef>
        <a:spcAft>
          <a:spcPct val="0"/>
        </a:spcAft>
        <a:buChar char="­"/>
        <a:defRPr>
          <a:solidFill>
            <a:schemeClr val="tx1"/>
          </a:solidFill>
          <a:latin typeface="+mn-lt"/>
        </a:defRPr>
      </a:lvl3pPr>
      <a:lvl4pPr marL="1262063" indent="-230188" algn="l" rtl="0" eaLnBrk="0" fontAlgn="base" hangingPunct="0">
        <a:spcBef>
          <a:spcPct val="25000"/>
        </a:spcBef>
        <a:spcAft>
          <a:spcPct val="0"/>
        </a:spcAft>
        <a:buChar char="·"/>
        <a:defRPr>
          <a:solidFill>
            <a:schemeClr val="tx1"/>
          </a:solidFill>
          <a:latin typeface="+mn-lt"/>
        </a:defRPr>
      </a:lvl4pPr>
      <a:lvl5pPr marL="1595438" indent="-219075" algn="l" rtl="0" eaLnBrk="0" fontAlgn="base" hangingPunct="0">
        <a:spcBef>
          <a:spcPct val="25000"/>
        </a:spcBef>
        <a:spcAft>
          <a:spcPct val="0"/>
        </a:spcAft>
        <a:buSzPct val="100000"/>
        <a:buChar char="-"/>
        <a:defRPr sz="1600">
          <a:solidFill>
            <a:schemeClr val="tx1"/>
          </a:solidFill>
          <a:latin typeface="+mn-lt"/>
        </a:defRPr>
      </a:lvl5pPr>
      <a:lvl6pPr marL="2052638" indent="-219075" algn="l" rtl="0" eaLnBrk="0" fontAlgn="base" hangingPunct="0">
        <a:spcBef>
          <a:spcPct val="25000"/>
        </a:spcBef>
        <a:spcAft>
          <a:spcPct val="0"/>
        </a:spcAft>
        <a:buSzPct val="100000"/>
        <a:buChar char="-"/>
        <a:defRPr sz="1600">
          <a:solidFill>
            <a:schemeClr val="tx1"/>
          </a:solidFill>
          <a:latin typeface="+mn-lt"/>
        </a:defRPr>
      </a:lvl6pPr>
      <a:lvl7pPr marL="2509838" indent="-219075" algn="l" rtl="0" eaLnBrk="0" fontAlgn="base" hangingPunct="0">
        <a:spcBef>
          <a:spcPct val="25000"/>
        </a:spcBef>
        <a:spcAft>
          <a:spcPct val="0"/>
        </a:spcAft>
        <a:buSzPct val="100000"/>
        <a:buChar char="-"/>
        <a:defRPr sz="1600">
          <a:solidFill>
            <a:schemeClr val="tx1"/>
          </a:solidFill>
          <a:latin typeface="+mn-lt"/>
        </a:defRPr>
      </a:lvl7pPr>
      <a:lvl8pPr marL="2967038" indent="-219075" algn="l" rtl="0" eaLnBrk="0" fontAlgn="base" hangingPunct="0">
        <a:spcBef>
          <a:spcPct val="25000"/>
        </a:spcBef>
        <a:spcAft>
          <a:spcPct val="0"/>
        </a:spcAft>
        <a:buSzPct val="100000"/>
        <a:buChar char="-"/>
        <a:defRPr sz="1600">
          <a:solidFill>
            <a:schemeClr val="tx1"/>
          </a:solidFill>
          <a:latin typeface="+mn-lt"/>
        </a:defRPr>
      </a:lvl8pPr>
      <a:lvl9pPr marL="3424238" indent="-219075" algn="l" rtl="0" eaLnBrk="0" fontAlgn="base" hangingPunct="0">
        <a:spcBef>
          <a:spcPct val="25000"/>
        </a:spcBef>
        <a:spcAft>
          <a:spcPct val="0"/>
        </a:spcAft>
        <a:buSzPct val="100000"/>
        <a:buChar char="-"/>
        <a:defRPr sz="16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title"/>
            <p:custDataLst>
              <p:tags r:id="rId3"/>
            </p:custDataLst>
          </p:nvPr>
        </p:nvSpPr>
        <p:spPr bwMode="auto">
          <a:xfrm>
            <a:off x="344488" y="333375"/>
            <a:ext cx="84550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483" name="Rectangle 4"/>
          <p:cNvSpPr>
            <a:spLocks noGrp="1" noChangeArrowheads="1"/>
          </p:cNvSpPr>
          <p:nvPr>
            <p:ph type="body" idx="1"/>
            <p:custDataLst>
              <p:tags r:id="rId4"/>
            </p:custDataLst>
          </p:nvPr>
        </p:nvSpPr>
        <p:spPr bwMode="auto">
          <a:xfrm>
            <a:off x="344488" y="1466850"/>
            <a:ext cx="8455025"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Rectangle 7"/>
          <p:cNvSpPr>
            <a:spLocks noGrp="1" noChangeArrowheads="1"/>
          </p:cNvSpPr>
          <p:nvPr>
            <p:ph type="sldNum" sz="quarter" idx="4"/>
            <p:custDataLst>
              <p:tags r:id="rId5"/>
            </p:custDataLst>
          </p:nvPr>
        </p:nvSpPr>
        <p:spPr bwMode="auto">
          <a:xfrm>
            <a:off x="323850" y="6500813"/>
            <a:ext cx="411163" cy="457200"/>
          </a:xfrm>
          <a:prstGeom prst="rect">
            <a:avLst/>
          </a:prstGeom>
          <a:ln>
            <a:miter lim="800000"/>
            <a:headEnd/>
            <a:tailEnd/>
          </a:ln>
        </p:spPr>
        <p:txBody>
          <a:bodyPr vert="horz" wrap="none" lIns="91440" tIns="45720" rIns="91440" bIns="45720" numCol="1" anchor="ctr" anchorCtr="0" compatLnSpc="1">
            <a:prstTxWarp prst="textNoShape">
              <a:avLst/>
            </a:prstTxWarp>
          </a:bodyPr>
          <a:lstStyle>
            <a:lvl1pPr algn="l">
              <a:defRPr sz="900" b="0">
                <a:solidFill>
                  <a:schemeClr val="bg1"/>
                </a:solidFill>
                <a:latin typeface="Arial" pitchFamily="34" charset="0"/>
              </a:defRPr>
            </a:lvl1pPr>
          </a:lstStyle>
          <a:p>
            <a:pPr>
              <a:defRPr/>
            </a:pPr>
            <a:fld id="{CC473A06-2E51-404E-B4A4-A385666FFDCC}" type="slidenum">
              <a:rPr lang="en-US"/>
              <a:pPr>
                <a:defRPr/>
              </a:pPr>
              <a:t>‹#›</a:t>
            </a:fld>
            <a:endParaRPr lang="en-US"/>
          </a:p>
        </p:txBody>
      </p:sp>
      <p:sp>
        <p:nvSpPr>
          <p:cNvPr id="23" name="Rectangle 8"/>
          <p:cNvSpPr>
            <a:spLocks noGrp="1" noChangeArrowheads="1"/>
          </p:cNvSpPr>
          <p:nvPr>
            <p:ph type="ftr" sz="quarter" idx="3"/>
            <p:custDataLst>
              <p:tags r:id="rId6"/>
            </p:custDataLst>
          </p:nvPr>
        </p:nvSpPr>
        <p:spPr bwMode="auto">
          <a:xfrm>
            <a:off x="711200" y="6638925"/>
            <a:ext cx="23749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a:defRPr sz="900" b="0">
                <a:solidFill>
                  <a:schemeClr val="bg1"/>
                </a:solidFill>
                <a:latin typeface="Arial" pitchFamily="34" charset="0"/>
              </a:defRPr>
            </a:lvl1pPr>
          </a:lstStyle>
          <a:p>
            <a:pPr>
              <a:defRPr/>
            </a:pPr>
            <a:r>
              <a:rPr lang="en-US"/>
              <a:t>Private and Confidential</a:t>
            </a:r>
          </a:p>
        </p:txBody>
      </p:sp>
    </p:spTree>
  </p:cSld>
  <p:clrMap bg1="lt1" tx1="dk1" bg2="lt2" tx2="dk2" accent1="accent1" accent2="accent2" accent3="accent3" accent4="accent4" accent5="accent5" accent6="accent6" hlink="hlink" folHlink="folHlink"/>
  <p:sldLayoutIdLst>
    <p:sldLayoutId id="2147483908" r:id="rId1"/>
  </p:sldLayoutIdLst>
  <p:transition/>
  <p:hf hdr="0" dt="0"/>
  <p:txStyles>
    <p:titleStyle>
      <a:lvl1pPr algn="l" rtl="0" eaLnBrk="0" fontAlgn="base" hangingPunct="0">
        <a:spcBef>
          <a:spcPct val="0"/>
        </a:spcBef>
        <a:spcAft>
          <a:spcPct val="0"/>
        </a:spcAft>
        <a:defRPr sz="2400" b="1">
          <a:solidFill>
            <a:schemeClr val="tx1"/>
          </a:solidFill>
          <a:latin typeface="Arial" pitchFamily="34" charset="0"/>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defRPr>
      </a:lvl9pPr>
    </p:titleStyle>
    <p:bodyStyle>
      <a:lvl1pPr marL="230188" indent="-230188" algn="l" rtl="0" eaLnBrk="0" fontAlgn="base" hangingPunct="0">
        <a:spcBef>
          <a:spcPct val="25000"/>
        </a:spcBef>
        <a:spcAft>
          <a:spcPct val="0"/>
        </a:spcAft>
        <a:buFont typeface="Wingdings" pitchFamily="2" charset="2"/>
        <a:buChar char="§"/>
        <a:defRPr sz="2200" b="1">
          <a:solidFill>
            <a:schemeClr val="tx1"/>
          </a:solidFill>
          <a:latin typeface="Arial" pitchFamily="34" charset="0"/>
          <a:ea typeface="+mn-ea"/>
          <a:cs typeface="+mn-cs"/>
        </a:defRPr>
      </a:lvl1pPr>
      <a:lvl2pPr marL="568325" indent="-223838" algn="l" rtl="0" eaLnBrk="0" fontAlgn="base" hangingPunct="0">
        <a:spcBef>
          <a:spcPct val="25000"/>
        </a:spcBef>
        <a:spcAft>
          <a:spcPct val="0"/>
        </a:spcAft>
        <a:buChar char="–"/>
        <a:defRPr sz="2000">
          <a:solidFill>
            <a:schemeClr val="tx1"/>
          </a:solidFill>
          <a:latin typeface="Arial" pitchFamily="34" charset="0"/>
        </a:defRPr>
      </a:lvl2pPr>
      <a:lvl3pPr marL="917575" indent="-234950" algn="l" rtl="0" eaLnBrk="0" fontAlgn="base" hangingPunct="0">
        <a:spcBef>
          <a:spcPct val="25000"/>
        </a:spcBef>
        <a:spcAft>
          <a:spcPct val="0"/>
        </a:spcAft>
        <a:buChar char="­"/>
        <a:defRPr>
          <a:solidFill>
            <a:schemeClr val="tx1"/>
          </a:solidFill>
          <a:latin typeface="Arial" pitchFamily="34" charset="0"/>
        </a:defRPr>
      </a:lvl3pPr>
      <a:lvl4pPr marL="1262063" indent="-230188" algn="l" rtl="0" eaLnBrk="0" fontAlgn="base" hangingPunct="0">
        <a:spcBef>
          <a:spcPct val="25000"/>
        </a:spcBef>
        <a:spcAft>
          <a:spcPct val="0"/>
        </a:spcAft>
        <a:buChar char="·"/>
        <a:defRPr>
          <a:solidFill>
            <a:schemeClr val="tx1"/>
          </a:solidFill>
          <a:latin typeface="Arial" pitchFamily="34" charset="0"/>
        </a:defRPr>
      </a:lvl4pPr>
      <a:lvl5pPr marL="1595438" indent="-219075" algn="l" rtl="0" eaLnBrk="0" fontAlgn="base" hangingPunct="0">
        <a:spcBef>
          <a:spcPct val="25000"/>
        </a:spcBef>
        <a:spcAft>
          <a:spcPct val="0"/>
        </a:spcAft>
        <a:buSzPct val="100000"/>
        <a:buChar char="-"/>
        <a:defRPr sz="1600">
          <a:solidFill>
            <a:schemeClr val="tx1"/>
          </a:solidFill>
          <a:latin typeface="Arial" pitchFamily="34" charset="0"/>
        </a:defRPr>
      </a:lvl5pPr>
      <a:lvl6pPr marL="2052638" indent="-219075" algn="l" rtl="0" eaLnBrk="1" fontAlgn="base" hangingPunct="1">
        <a:spcBef>
          <a:spcPct val="25000"/>
        </a:spcBef>
        <a:spcAft>
          <a:spcPct val="0"/>
        </a:spcAft>
        <a:buSzPct val="100000"/>
        <a:buChar char="-"/>
        <a:defRPr sz="1600">
          <a:solidFill>
            <a:schemeClr val="tx1"/>
          </a:solidFill>
          <a:latin typeface="+mn-lt"/>
        </a:defRPr>
      </a:lvl6pPr>
      <a:lvl7pPr marL="2509838" indent="-219075" algn="l" rtl="0" eaLnBrk="1" fontAlgn="base" hangingPunct="1">
        <a:spcBef>
          <a:spcPct val="25000"/>
        </a:spcBef>
        <a:spcAft>
          <a:spcPct val="0"/>
        </a:spcAft>
        <a:buSzPct val="100000"/>
        <a:buChar char="-"/>
        <a:defRPr sz="1600">
          <a:solidFill>
            <a:schemeClr val="tx1"/>
          </a:solidFill>
          <a:latin typeface="+mn-lt"/>
        </a:defRPr>
      </a:lvl7pPr>
      <a:lvl8pPr marL="2967038" indent="-219075" algn="l" rtl="0" eaLnBrk="1" fontAlgn="base" hangingPunct="1">
        <a:spcBef>
          <a:spcPct val="25000"/>
        </a:spcBef>
        <a:spcAft>
          <a:spcPct val="0"/>
        </a:spcAft>
        <a:buSzPct val="100000"/>
        <a:buChar char="-"/>
        <a:defRPr sz="1600">
          <a:solidFill>
            <a:schemeClr val="tx1"/>
          </a:solidFill>
          <a:latin typeface="+mn-lt"/>
        </a:defRPr>
      </a:lvl8pPr>
      <a:lvl9pPr marL="3424238" indent="-219075" algn="l" rtl="0" eaLnBrk="1" fontAlgn="base" hangingPunct="1">
        <a:spcBef>
          <a:spcPct val="25000"/>
        </a:spcBef>
        <a:spcAft>
          <a:spcPct val="0"/>
        </a:spcAft>
        <a:buSzPct val="100000"/>
        <a:buChar char="-"/>
        <a:defRPr sz="16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slideLayout" Target="../slideLayouts/slideLayout12.xml"/><Relationship Id="rId4" Type="http://schemas.openxmlformats.org/officeDocument/2006/relationships/tags" Target="../tags/tag19.xml"/><Relationship Id="rId9" Type="http://schemas.openxmlformats.org/officeDocument/2006/relationships/tags" Target="../tags/tag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notesSlide" Target="../notesSlides/notesSlide2.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slideLayout" Target="../slideLayouts/slideLayout12.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subTitle" idx="4294967295"/>
          </p:nvPr>
        </p:nvSpPr>
        <p:spPr>
          <a:xfrm>
            <a:off x="2141538" y="6210300"/>
            <a:ext cx="4387850" cy="647700"/>
          </a:xfrm>
        </p:spPr>
        <p:txBody>
          <a:bodyPr/>
          <a:lstStyle/>
          <a:p>
            <a:pPr marL="0" indent="0" algn="r" eaLnBrk="1" hangingPunct="1">
              <a:buFontTx/>
              <a:buNone/>
            </a:pPr>
            <a:r>
              <a:rPr lang="en-GB" sz="2000" dirty="0" smtClean="0">
                <a:solidFill>
                  <a:srgbClr val="404040"/>
                </a:solidFill>
              </a:rPr>
              <a:t>Doha   22 November 2009</a:t>
            </a:r>
          </a:p>
        </p:txBody>
      </p:sp>
      <p:sp>
        <p:nvSpPr>
          <p:cNvPr id="4" name="Rectangle 3"/>
          <p:cNvSpPr txBox="1">
            <a:spLocks noChangeArrowheads="1"/>
          </p:cNvSpPr>
          <p:nvPr/>
        </p:nvSpPr>
        <p:spPr>
          <a:xfrm>
            <a:off x="2535237" y="3403600"/>
            <a:ext cx="6240463" cy="16891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mj-lt"/>
                <a:ea typeface="MS PGothic" pitchFamily="34" charset="-128"/>
                <a:cs typeface="+mj-cs"/>
              </a:rPr>
              <a:t>National Industrial Strategy </a:t>
            </a:r>
            <a:r>
              <a:rPr kumimoji="0" lang="en-US" sz="2800" b="1" i="0" u="none" strike="noStrike" kern="0" cap="none" spc="0" normalizeH="0" baseline="0" noProof="0" dirty="0" smtClean="0">
                <a:ln>
                  <a:noFill/>
                </a:ln>
                <a:solidFill>
                  <a:srgbClr val="000000"/>
                </a:solidFill>
                <a:effectLst/>
                <a:uLnTx/>
                <a:uFillTx/>
                <a:latin typeface="+mj-lt"/>
                <a:ea typeface="MS PGothic" pitchFamily="34" charset="-128"/>
                <a:cs typeface="+mj-cs"/>
              </a:rPr>
              <a:t/>
            </a:r>
            <a:br>
              <a:rPr kumimoji="0" lang="en-US" sz="2800" b="1" i="0" u="none" strike="noStrike" kern="0" cap="none" spc="0" normalizeH="0" baseline="0" noProof="0" dirty="0" smtClean="0">
                <a:ln>
                  <a:noFill/>
                </a:ln>
                <a:solidFill>
                  <a:srgbClr val="000000"/>
                </a:solidFill>
                <a:effectLst/>
                <a:uLnTx/>
                <a:uFillTx/>
                <a:latin typeface="+mj-lt"/>
                <a:ea typeface="MS PGothic" pitchFamily="34" charset="-128"/>
                <a:cs typeface="+mj-cs"/>
              </a:rPr>
            </a:br>
            <a:r>
              <a:rPr kumimoji="0" lang="en-US" sz="2800" b="1" i="0" u="none" strike="noStrike" kern="0" cap="none" spc="0" normalizeH="0" baseline="0" noProof="0" dirty="0" smtClean="0">
                <a:ln>
                  <a:noFill/>
                </a:ln>
                <a:solidFill>
                  <a:schemeClr val="tx1"/>
                </a:solidFill>
                <a:effectLst/>
                <a:uLnTx/>
                <a:uFillTx/>
                <a:latin typeface="+mj-lt"/>
                <a:ea typeface="MS PGothic" pitchFamily="34" charset="-128"/>
                <a:cs typeface="+mj-cs"/>
              </a:rPr>
              <a:t/>
            </a:r>
            <a:br>
              <a:rPr kumimoji="0" lang="en-US" sz="2800" b="1" i="0" u="none" strike="noStrike" kern="0" cap="none" spc="0" normalizeH="0" baseline="0" noProof="0" dirty="0" smtClean="0">
                <a:ln>
                  <a:noFill/>
                </a:ln>
                <a:solidFill>
                  <a:schemeClr val="tx1"/>
                </a:solidFill>
                <a:effectLst/>
                <a:uLnTx/>
                <a:uFillTx/>
                <a:latin typeface="+mj-lt"/>
                <a:ea typeface="MS PGothic" pitchFamily="34" charset="-128"/>
                <a:cs typeface="+mj-cs"/>
              </a:rPr>
            </a:br>
            <a:r>
              <a:rPr kumimoji="0" lang="en-US" sz="2800" b="1" i="0" u="none" strike="noStrike" kern="0" cap="none" spc="0" normalizeH="0" baseline="0" noProof="0" dirty="0" smtClean="0">
                <a:ln>
                  <a:noFill/>
                </a:ln>
                <a:solidFill>
                  <a:srgbClr val="C00000"/>
                </a:solidFill>
                <a:effectLst/>
                <a:uLnTx/>
                <a:uFillTx/>
                <a:latin typeface="+mj-lt"/>
                <a:ea typeface="MS PGothic" pitchFamily="34" charset="-128"/>
                <a:cs typeface="+mj-cs"/>
              </a:rPr>
              <a:t>NIS 2020</a:t>
            </a:r>
            <a: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t/>
            </a:r>
            <a:b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br>
            <a: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t/>
            </a:r>
            <a:b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br>
            <a: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t/>
            </a:r>
            <a:b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br>
            <a: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t/>
            </a:r>
            <a:br>
              <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rPr>
            </a:br>
            <a:endParaRPr kumimoji="0" lang="en-US" sz="2800" b="0" i="0" u="none" strike="noStrike" kern="0" cap="none" spc="0" normalizeH="0" baseline="0" noProof="0" dirty="0" smtClean="0">
              <a:ln>
                <a:noFill/>
              </a:ln>
              <a:solidFill>
                <a:schemeClr val="tx1"/>
              </a:solidFill>
              <a:effectLst/>
              <a:uLnTx/>
              <a:uFillTx/>
              <a:latin typeface="+mj-lt"/>
              <a:ea typeface="MS PGothic" pitchFamily="34" charset="-128"/>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10</a:t>
            </a:fld>
            <a:endParaRPr lang="en-US"/>
          </a:p>
        </p:txBody>
      </p:sp>
      <p:sp>
        <p:nvSpPr>
          <p:cNvPr id="18" name="AutoShape 3"/>
          <p:cNvSpPr>
            <a:spLocks noChangeArrowheads="1"/>
          </p:cNvSpPr>
          <p:nvPr/>
        </p:nvSpPr>
        <p:spPr bwMode="auto">
          <a:xfrm>
            <a:off x="1814513" y="3225800"/>
            <a:ext cx="5456238" cy="1054100"/>
          </a:xfrm>
          <a:prstGeom prst="homePlate">
            <a:avLst>
              <a:gd name="adj" fmla="val 26264"/>
            </a:avLst>
          </a:prstGeom>
          <a:solidFill>
            <a:srgbClr val="8000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669999"/>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rPr>
              <a:t>International </a:t>
            </a:r>
            <a:r>
              <a:rPr kumimoji="0" lang="en-US" sz="2400" b="0" i="0" u="none" strike="noStrike" kern="0" cap="none" spc="0" normalizeH="0" baseline="0" noProof="0">
                <a:ln>
                  <a:noFill/>
                </a:ln>
                <a:solidFill>
                  <a:srgbClr val="FFFFFF"/>
                </a:solidFill>
                <a:effectLst/>
                <a:uLnTx/>
                <a:uFillTx/>
                <a:cs typeface="Times New Roman" pitchFamily="18" charset="0"/>
              </a:rPr>
              <a:t>Petrochemical</a:t>
            </a:r>
            <a:r>
              <a:rPr kumimoji="0" lang="en-US" sz="2400" b="0" i="0" u="none" strike="noStrike" kern="0" cap="none" spc="0" normalizeH="0" baseline="0" noProof="0">
                <a:ln>
                  <a:noFill/>
                </a:ln>
                <a:solidFill>
                  <a:srgbClr val="FFFFFF"/>
                </a:solidFill>
                <a:effectLst/>
                <a:uLnTx/>
                <a:uFillTx/>
              </a:rPr>
              <a:t> Industry</a:t>
            </a:r>
          </a:p>
        </p:txBody>
      </p:sp>
      <p:sp>
        <p:nvSpPr>
          <p:cNvPr id="19" name="AutoShape 4" descr="Purple mesh"/>
          <p:cNvSpPr>
            <a:spLocks noChangeArrowheads="1"/>
          </p:cNvSpPr>
          <p:nvPr/>
        </p:nvSpPr>
        <p:spPr bwMode="auto">
          <a:xfrm>
            <a:off x="4071938" y="2057400"/>
            <a:ext cx="3168650" cy="1054100"/>
          </a:xfrm>
          <a:prstGeom prst="homePlate">
            <a:avLst>
              <a:gd name="adj" fmla="val 15253"/>
            </a:avLst>
          </a:prstGeom>
          <a:blipFill dpi="0" rotWithShape="1">
            <a:blip r:embed="rId2"/>
            <a:srcRect/>
            <a:tile tx="0" ty="0" sx="100000" sy="100000" flip="none" algn="tl"/>
          </a:blipFill>
          <a:ln w="9525">
            <a:miter lim="800000"/>
            <a:headEnd/>
            <a:tailEnd/>
          </a:ln>
          <a:scene3d>
            <a:camera prst="legacyPerspectiveTopRight"/>
            <a:lightRig rig="legacyFlat3" dir="b"/>
          </a:scene3d>
          <a:sp3d extrusionH="430200" prstMaterial="legacyMatte">
            <a:bevelT w="13500" h="13500" prst="angle"/>
            <a:bevelB w="13500" h="13500" prst="angle"/>
            <a:extrusionClr>
              <a:srgbClr val="CCCC00"/>
            </a:extrusionClr>
          </a:sp3d>
        </p:spPr>
        <p:txBody>
          <a:bodyPr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cs typeface="Times New Roman" pitchFamily="18" charset="0"/>
              </a:rPr>
              <a:t>Value Added Manufacturing</a:t>
            </a:r>
          </a:p>
        </p:txBody>
      </p:sp>
      <p:sp>
        <p:nvSpPr>
          <p:cNvPr id="20" name="AutoShape 5"/>
          <p:cNvSpPr>
            <a:spLocks noChangeArrowheads="1"/>
          </p:cNvSpPr>
          <p:nvPr/>
        </p:nvSpPr>
        <p:spPr bwMode="auto">
          <a:xfrm>
            <a:off x="254001" y="4373562"/>
            <a:ext cx="7188200" cy="1054100"/>
          </a:xfrm>
          <a:prstGeom prst="homePlate">
            <a:avLst>
              <a:gd name="adj" fmla="val 34602"/>
            </a:avLst>
          </a:prstGeom>
          <a:solidFill>
            <a:srgbClr val="0080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7E9CE8"/>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rPr>
              <a:t>Oil &amp; Basic Manufacturing</a:t>
            </a:r>
            <a:r>
              <a:rPr kumimoji="0" lang="ar-SA" sz="2400" b="0" i="0" u="none" strike="noStrike" kern="0" cap="none" spc="0" normalizeH="0" baseline="0" noProof="0">
                <a:ln>
                  <a:noFill/>
                </a:ln>
                <a:solidFill>
                  <a:srgbClr val="FFFFFF"/>
                </a:solidFill>
                <a:effectLst/>
                <a:uLnTx/>
                <a:uFillTx/>
              </a:rPr>
              <a:t> </a:t>
            </a:r>
            <a:endParaRPr kumimoji="0" lang="en-US" sz="2400" b="0" i="0" u="none" strike="noStrike" kern="0" cap="none" spc="0" normalizeH="0" baseline="0" noProof="0">
              <a:ln>
                <a:noFill/>
              </a:ln>
              <a:solidFill>
                <a:srgbClr val="FFFFFF"/>
              </a:solidFill>
              <a:effectLst/>
              <a:uLnTx/>
              <a:uFillTx/>
            </a:endParaRPr>
          </a:p>
        </p:txBody>
      </p:sp>
      <p:sp>
        <p:nvSpPr>
          <p:cNvPr id="21" name="Line 8"/>
          <p:cNvSpPr>
            <a:spLocks noChangeShapeType="1"/>
          </p:cNvSpPr>
          <p:nvPr/>
        </p:nvSpPr>
        <p:spPr bwMode="auto">
          <a:xfrm flipV="1">
            <a:off x="109538" y="5605462"/>
            <a:ext cx="8129588" cy="14288"/>
          </a:xfrm>
          <a:prstGeom prst="line">
            <a:avLst/>
          </a:prstGeom>
          <a:noFill/>
          <a:ln w="57150">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22" name="Text Box 9"/>
          <p:cNvSpPr txBox="1">
            <a:spLocks noChangeArrowheads="1"/>
          </p:cNvSpPr>
          <p:nvPr/>
        </p:nvSpPr>
        <p:spPr bwMode="auto">
          <a:xfrm>
            <a:off x="0" y="5721350"/>
            <a:ext cx="801688" cy="40011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1940</a:t>
            </a:r>
          </a:p>
        </p:txBody>
      </p:sp>
      <p:sp>
        <p:nvSpPr>
          <p:cNvPr id="23" name="Text Box 10"/>
          <p:cNvSpPr txBox="1">
            <a:spLocks noChangeArrowheads="1"/>
          </p:cNvSpPr>
          <p:nvPr/>
        </p:nvSpPr>
        <p:spPr bwMode="auto">
          <a:xfrm>
            <a:off x="1735138" y="5721350"/>
            <a:ext cx="801688" cy="40011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1970</a:t>
            </a:r>
          </a:p>
        </p:txBody>
      </p:sp>
      <p:sp>
        <p:nvSpPr>
          <p:cNvPr id="24" name="Text Box 11"/>
          <p:cNvSpPr txBox="1">
            <a:spLocks noChangeArrowheads="1"/>
          </p:cNvSpPr>
          <p:nvPr/>
        </p:nvSpPr>
        <p:spPr bwMode="auto">
          <a:xfrm>
            <a:off x="3768726" y="5721350"/>
            <a:ext cx="1068387" cy="3968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rPr>
              <a:t>2010</a:t>
            </a:r>
          </a:p>
        </p:txBody>
      </p:sp>
      <p:sp>
        <p:nvSpPr>
          <p:cNvPr id="25" name="AutoShape 2"/>
          <p:cNvSpPr>
            <a:spLocks noChangeArrowheads="1"/>
          </p:cNvSpPr>
          <p:nvPr/>
        </p:nvSpPr>
        <p:spPr bwMode="auto">
          <a:xfrm rot="-5762499">
            <a:off x="7400280" y="2478087"/>
            <a:ext cx="461665" cy="1009650"/>
          </a:xfrm>
          <a:prstGeom prst="curvedUpArrow">
            <a:avLst>
              <a:gd name="adj1" fmla="val 20000"/>
              <a:gd name="adj2" fmla="val 40000"/>
              <a:gd name="adj3" fmla="val 48182"/>
            </a:avLst>
          </a:prstGeom>
          <a:solidFill>
            <a:srgbClr val="808080"/>
          </a:solidFill>
          <a:ln w="12700">
            <a:solidFill>
              <a:srgbClr val="000000"/>
            </a:solidFill>
            <a:miter lim="800000"/>
            <a:headEnd/>
            <a:tailEnd/>
          </a:ln>
        </p:spPr>
        <p:txBody>
          <a:bodyPr vert="eaVert"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26" name="AutoShape 8"/>
          <p:cNvSpPr>
            <a:spLocks noChangeArrowheads="1"/>
          </p:cNvSpPr>
          <p:nvPr/>
        </p:nvSpPr>
        <p:spPr bwMode="auto">
          <a:xfrm rot="-5762499">
            <a:off x="7379643" y="3648075"/>
            <a:ext cx="461665" cy="1009650"/>
          </a:xfrm>
          <a:prstGeom prst="curvedUpArrow">
            <a:avLst>
              <a:gd name="adj1" fmla="val 20000"/>
              <a:gd name="adj2" fmla="val 40000"/>
              <a:gd name="adj3" fmla="val 48182"/>
            </a:avLst>
          </a:prstGeom>
          <a:solidFill>
            <a:srgbClr val="808080">
              <a:alpha val="98822"/>
            </a:srgbClr>
          </a:solidFill>
          <a:ln w="12700">
            <a:solidFill>
              <a:srgbClr val="000000"/>
            </a:solidFill>
            <a:miter lim="800000"/>
            <a:headEnd/>
            <a:tailEnd/>
          </a:ln>
        </p:spPr>
        <p:txBody>
          <a:bodyPr vert="eaVert"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27" name="Rectangle 14"/>
          <p:cNvSpPr>
            <a:spLocks noChangeArrowheads="1"/>
          </p:cNvSpPr>
          <p:nvPr/>
        </p:nvSpPr>
        <p:spPr bwMode="auto">
          <a:xfrm>
            <a:off x="7786688" y="4279900"/>
            <a:ext cx="1130092" cy="584775"/>
          </a:xfrm>
          <a:prstGeom prst="rect">
            <a:avLst/>
          </a:prstGeom>
          <a:solidFill>
            <a:srgbClr val="CC0000"/>
          </a:solidFill>
          <a:ln w="9525" algn="ctr">
            <a:noFill/>
            <a:miter lim="800000"/>
            <a:headEnd/>
            <a:tailEnd/>
          </a:ln>
          <a:effectLst>
            <a:outerShdw dist="40161" dir="4293903" algn="ctr" rotWithShape="0">
              <a:srgbClr val="669999"/>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Times New Roman" pitchFamily="18" charset="0"/>
              </a:rPr>
              <a:t>Inherited</a:t>
            </a:r>
            <a:r>
              <a:rPr kumimoji="0" lang="en-US" sz="1600" b="0" i="0" u="none" strike="noStrike" kern="0" cap="none" spc="0" normalizeH="0" baseline="0" noProof="0" dirty="0">
                <a:ln>
                  <a:noFill/>
                </a:ln>
                <a:solidFill>
                  <a:srgbClr val="FFFFFF"/>
                </a:solidFill>
                <a:effectLst/>
                <a:uLnTx/>
                <a:uFillTx/>
              </a:rPr>
              <a:t> </a:t>
            </a:r>
            <a:r>
              <a:rPr kumimoji="0" lang="en-US" sz="1600" b="0" i="0" u="none" strike="noStrike" kern="0" cap="none" spc="0" normalizeH="0" baseline="0" noProof="0" dirty="0">
                <a:ln>
                  <a:noFill/>
                </a:ln>
                <a:solidFill>
                  <a:srgbClr val="FFFFFF"/>
                </a:solidFill>
                <a:effectLst/>
                <a:uLnTx/>
                <a:uFillTx/>
                <a:cs typeface="Times New Roman" pitchFamily="18" charset="0"/>
              </a:rPr>
              <a:t>Wealth</a:t>
            </a:r>
          </a:p>
        </p:txBody>
      </p:sp>
      <p:sp>
        <p:nvSpPr>
          <p:cNvPr id="28" name="Rectangle 15"/>
          <p:cNvSpPr>
            <a:spLocks noChangeArrowheads="1"/>
          </p:cNvSpPr>
          <p:nvPr/>
        </p:nvSpPr>
        <p:spPr bwMode="auto">
          <a:xfrm>
            <a:off x="7896363" y="2115453"/>
            <a:ext cx="1020417" cy="584775"/>
          </a:xfrm>
          <a:prstGeom prst="rect">
            <a:avLst/>
          </a:prstGeom>
          <a:solidFill>
            <a:srgbClr val="CC0000"/>
          </a:solidFill>
          <a:ln w="9525" algn="ctr">
            <a:noFill/>
            <a:miter lim="800000"/>
            <a:headEnd/>
            <a:tailEnd/>
          </a:ln>
          <a:effectLst>
            <a:outerShdw dist="40161" dir="4293903" algn="ctr" rotWithShape="0">
              <a:srgbClr val="669999"/>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cs typeface="Times New Roman" pitchFamily="18" charset="0"/>
              </a:rPr>
              <a:t>Acquired Wealth</a:t>
            </a:r>
          </a:p>
        </p:txBody>
      </p:sp>
      <p:sp>
        <p:nvSpPr>
          <p:cNvPr id="29" name="AutoShape 16"/>
          <p:cNvSpPr>
            <a:spLocks noChangeArrowheads="1"/>
          </p:cNvSpPr>
          <p:nvPr/>
        </p:nvSpPr>
        <p:spPr bwMode="auto">
          <a:xfrm>
            <a:off x="1446213" y="640556"/>
            <a:ext cx="6340475" cy="693738"/>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rgbClr val="000000"/>
            </a:solidFill>
            <a:round/>
            <a:headEnd/>
            <a:tailEnd/>
          </a:ln>
          <a:effectLst>
            <a:prstShdw prst="shdw17" dist="17961" dir="2700000">
              <a:srgbClr val="000000">
                <a:gamma/>
                <a:shade val="60000"/>
                <a:invGamma/>
              </a:srgb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99"/>
                </a:solidFill>
                <a:effectLst/>
                <a:uLnTx/>
                <a:uFillTx/>
              </a:rPr>
              <a:t>New Phase of Industrialization</a:t>
            </a:r>
            <a:endParaRPr kumimoji="0" lang="en-US" sz="3200" b="0" i="0" u="none" strike="noStrike" kern="0" cap="none" spc="0" normalizeH="0" baseline="0" noProof="0">
              <a:ln>
                <a:noFill/>
              </a:ln>
              <a:solidFill>
                <a:srgbClr val="000066"/>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11</a:t>
            </a:fld>
            <a:endParaRPr lang="en-US"/>
          </a:p>
        </p:txBody>
      </p:sp>
      <p:sp>
        <p:nvSpPr>
          <p:cNvPr id="10" name="Rectangle 3"/>
          <p:cNvSpPr>
            <a:spLocks noChangeArrowheads="1"/>
          </p:cNvSpPr>
          <p:nvPr/>
        </p:nvSpPr>
        <p:spPr bwMode="auto">
          <a:xfrm>
            <a:off x="323850" y="2590800"/>
            <a:ext cx="8462341" cy="2438400"/>
          </a:xfrm>
          <a:prstGeom prst="rect">
            <a:avLst/>
          </a:prstGeom>
          <a:noFill/>
          <a:ln w="9525">
            <a:noFill/>
            <a:miter lim="800000"/>
            <a:headEnd/>
            <a:tailEnd/>
          </a:ln>
          <a:effectLst/>
        </p:spPr>
        <p:txBody>
          <a:bodyPr/>
          <a:lstStyle/>
          <a:p>
            <a:pPr indent="3175" algn="ctr">
              <a:spcBef>
                <a:spcPct val="20000"/>
              </a:spcBef>
              <a:buClr>
                <a:schemeClr val="tx1"/>
              </a:buClr>
              <a:buSzPct val="70000"/>
              <a:buFont typeface="Wingdings" pitchFamily="2" charset="2"/>
              <a:buNone/>
              <a:defRPr/>
            </a:pPr>
            <a:r>
              <a:rPr lang="en-US" sz="3000" b="0">
                <a:effectLst>
                  <a:outerShdw blurRad="38100" dist="38100" dir="2700000" algn="tl">
                    <a:srgbClr val="C0C0C0"/>
                  </a:outerShdw>
                </a:effectLst>
              </a:rPr>
              <a:t>"A </a:t>
            </a:r>
            <a:r>
              <a:rPr lang="en-US" sz="3000" b="0">
                <a:solidFill>
                  <a:srgbClr val="CC3300"/>
                </a:solidFill>
                <a:effectLst>
                  <a:outerShdw blurRad="38100" dist="38100" dir="2700000" algn="tl">
                    <a:srgbClr val="C0C0C0"/>
                  </a:outerShdw>
                </a:effectLst>
              </a:rPr>
              <a:t>globally</a:t>
            </a:r>
            <a:r>
              <a:rPr lang="en-US" sz="3000" b="0">
                <a:effectLst>
                  <a:outerShdw blurRad="38100" dist="38100" dir="2700000" algn="tl">
                    <a:srgbClr val="C0C0C0"/>
                  </a:outerShdw>
                </a:effectLst>
              </a:rPr>
              <a:t> </a:t>
            </a:r>
            <a:r>
              <a:rPr lang="en-US" sz="3000" b="0">
                <a:solidFill>
                  <a:srgbClr val="CC3300"/>
                </a:solidFill>
                <a:effectLst>
                  <a:outerShdw blurRad="38100" dist="38100" dir="2700000" algn="tl">
                    <a:srgbClr val="C0C0C0"/>
                  </a:outerShdw>
                </a:effectLst>
              </a:rPr>
              <a:t>competitive</a:t>
            </a:r>
            <a:r>
              <a:rPr lang="en-US" sz="3000" b="0">
                <a:effectLst>
                  <a:outerShdw blurRad="38100" dist="38100" dir="2700000" algn="tl">
                    <a:srgbClr val="C0C0C0"/>
                  </a:outerShdw>
                </a:effectLst>
              </a:rPr>
              <a:t> industry , based on </a:t>
            </a:r>
            <a:r>
              <a:rPr lang="en-US" sz="3000" b="0">
                <a:solidFill>
                  <a:srgbClr val="CC3300"/>
                </a:solidFill>
                <a:effectLst>
                  <a:outerShdw blurRad="38100" dist="38100" dir="2700000" algn="tl">
                    <a:srgbClr val="C0C0C0"/>
                  </a:outerShdw>
                </a:effectLst>
              </a:rPr>
              <a:t>innovation</a:t>
            </a:r>
            <a:r>
              <a:rPr lang="en-US" sz="3000" b="0">
                <a:effectLst>
                  <a:outerShdw blurRad="38100" dist="38100" dir="2700000" algn="tl">
                    <a:srgbClr val="C0C0C0"/>
                  </a:outerShdw>
                </a:effectLst>
              </a:rPr>
              <a:t> and acting as a major tool in transforming </a:t>
            </a:r>
            <a:r>
              <a:rPr lang="en-US" sz="3000" b="0">
                <a:solidFill>
                  <a:srgbClr val="CC3300"/>
                </a:solidFill>
                <a:effectLst>
                  <a:outerShdw blurRad="38100" dist="38100" dir="2700000" algn="tl">
                    <a:srgbClr val="C0C0C0"/>
                  </a:outerShdw>
                </a:effectLst>
              </a:rPr>
              <a:t>national resources</a:t>
            </a:r>
            <a:r>
              <a:rPr lang="en-US" sz="3000" b="0">
                <a:effectLst>
                  <a:outerShdw blurRad="38100" dist="38100" dir="2700000" algn="tl">
                    <a:srgbClr val="C0C0C0"/>
                  </a:outerShdw>
                </a:effectLst>
              </a:rPr>
              <a:t> into </a:t>
            </a:r>
            <a:r>
              <a:rPr lang="en-US" sz="3000" b="0">
                <a:solidFill>
                  <a:srgbClr val="CC3300"/>
                </a:solidFill>
                <a:effectLst>
                  <a:outerShdw blurRad="38100" dist="38100" dir="2700000" algn="tl">
                    <a:srgbClr val="C0C0C0"/>
                  </a:outerShdw>
                </a:effectLst>
              </a:rPr>
              <a:t>sustainable wealth</a:t>
            </a:r>
            <a:r>
              <a:rPr lang="en-US" sz="3000" b="0">
                <a:effectLst>
                  <a:outerShdw blurRad="38100" dist="38100" dir="2700000" algn="tl">
                    <a:srgbClr val="C0C0C0"/>
                  </a:outerShdw>
                </a:effectLst>
              </a:rPr>
              <a:t>" </a:t>
            </a:r>
          </a:p>
        </p:txBody>
      </p:sp>
      <p:sp>
        <p:nvSpPr>
          <p:cNvPr id="11" name="AutoShape 9"/>
          <p:cNvSpPr>
            <a:spLocks noChangeArrowheads="1"/>
          </p:cNvSpPr>
          <p:nvPr/>
        </p:nvSpPr>
        <p:spPr bwMode="auto">
          <a:xfrm>
            <a:off x="2919342" y="685800"/>
            <a:ext cx="2943423" cy="650875"/>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b="0">
                <a:solidFill>
                  <a:srgbClr val="000099"/>
                </a:solidFill>
              </a:rPr>
              <a:t>Vision</a:t>
            </a:r>
            <a:endParaRPr lang="en-US" sz="3200" b="0">
              <a:solidFill>
                <a:srgbClr val="00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ou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12</a:t>
            </a:fld>
            <a:endParaRPr lang="en-US"/>
          </a:p>
        </p:txBody>
      </p:sp>
      <p:sp>
        <p:nvSpPr>
          <p:cNvPr id="6" name="AutoShape 4"/>
          <p:cNvSpPr>
            <a:spLocks noChangeArrowheads="1"/>
          </p:cNvSpPr>
          <p:nvPr/>
        </p:nvSpPr>
        <p:spPr bwMode="auto">
          <a:xfrm>
            <a:off x="3136900" y="698500"/>
            <a:ext cx="3302000" cy="577850"/>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a:solidFill>
                  <a:srgbClr val="000099"/>
                </a:solidFill>
              </a:rPr>
              <a:t>Strategic Goal</a:t>
            </a:r>
            <a:endParaRPr lang="en-US" sz="3200">
              <a:solidFill>
                <a:srgbClr val="000066"/>
              </a:solidFill>
            </a:endParaRPr>
          </a:p>
        </p:txBody>
      </p:sp>
      <p:sp>
        <p:nvSpPr>
          <p:cNvPr id="7" name="AutoShape 6"/>
          <p:cNvSpPr>
            <a:spLocks noChangeArrowheads="1"/>
          </p:cNvSpPr>
          <p:nvPr/>
        </p:nvSpPr>
        <p:spPr bwMode="auto">
          <a:xfrm>
            <a:off x="323850" y="1600200"/>
            <a:ext cx="8585200" cy="4800600"/>
          </a:xfrm>
          <a:prstGeom prst="flowChartMultidocument">
            <a:avLst/>
          </a:prstGeom>
          <a:noFill/>
          <a:ln w="9525">
            <a:solidFill>
              <a:schemeClr val="tx1"/>
            </a:solidFill>
            <a:miter lim="800000"/>
            <a:headEnd/>
            <a:tailEnd/>
          </a:ln>
        </p:spPr>
        <p:txBody>
          <a:bodyPr wrap="none" lIns="92075" tIns="46038" rIns="92075" bIns="46038" anchor="ctr"/>
          <a:lstStyle/>
          <a:p>
            <a:endParaRPr lang="ar-SA"/>
          </a:p>
        </p:txBody>
      </p:sp>
      <p:sp>
        <p:nvSpPr>
          <p:cNvPr id="8" name="Text Box 9"/>
          <p:cNvSpPr txBox="1">
            <a:spLocks noChangeArrowheads="1"/>
          </p:cNvSpPr>
          <p:nvPr/>
        </p:nvSpPr>
        <p:spPr bwMode="auto">
          <a:xfrm>
            <a:off x="323850" y="2590800"/>
            <a:ext cx="7206771" cy="3047630"/>
          </a:xfrm>
          <a:prstGeom prst="rect">
            <a:avLst/>
          </a:prstGeom>
          <a:noFill/>
          <a:ln w="9525" algn="ctr">
            <a:noFill/>
            <a:miter lim="800000"/>
            <a:headEnd/>
            <a:tailEnd/>
          </a:ln>
        </p:spPr>
        <p:txBody>
          <a:bodyPr wrap="square" lIns="92075" tIns="46038" rIns="92075" bIns="46038">
            <a:spAutoFit/>
          </a:bodyPr>
          <a:lstStyle/>
          <a:p>
            <a:pPr algn="ctr" rtl="0">
              <a:lnSpc>
                <a:spcPct val="200000"/>
              </a:lnSpc>
            </a:pPr>
            <a:r>
              <a:rPr lang="en-US" sz="3200" b="1" dirty="0">
                <a:solidFill>
                  <a:srgbClr val="000066"/>
                </a:solidFill>
              </a:rPr>
              <a:t>“To increase the </a:t>
            </a:r>
            <a:r>
              <a:rPr lang="en-US" sz="3200" b="1" dirty="0">
                <a:solidFill>
                  <a:srgbClr val="CC0000"/>
                </a:solidFill>
              </a:rPr>
              <a:t>contribution</a:t>
            </a:r>
            <a:r>
              <a:rPr lang="en-US" sz="3200" b="1" dirty="0">
                <a:solidFill>
                  <a:srgbClr val="000066"/>
                </a:solidFill>
              </a:rPr>
              <a:t> of the industrial sector to the </a:t>
            </a:r>
            <a:r>
              <a:rPr lang="en-US" sz="3200" b="1" dirty="0">
                <a:solidFill>
                  <a:srgbClr val="CC0000"/>
                </a:solidFill>
              </a:rPr>
              <a:t>GDP</a:t>
            </a:r>
            <a:r>
              <a:rPr lang="en-US" sz="3200" b="1" dirty="0">
                <a:solidFill>
                  <a:srgbClr val="000066"/>
                </a:solidFill>
              </a:rPr>
              <a:t> to </a:t>
            </a:r>
            <a:r>
              <a:rPr lang="en-US" sz="3200" b="1" dirty="0">
                <a:solidFill>
                  <a:srgbClr val="CC0000"/>
                </a:solidFill>
              </a:rPr>
              <a:t>20%</a:t>
            </a:r>
            <a:r>
              <a:rPr lang="en-US" sz="3200" b="1" dirty="0">
                <a:solidFill>
                  <a:srgbClr val="000066"/>
                </a:solidFill>
              </a:rPr>
              <a:t> by </a:t>
            </a:r>
            <a:r>
              <a:rPr lang="en-US" sz="3200" b="1" dirty="0">
                <a:solidFill>
                  <a:srgbClr val="CC0000"/>
                </a:solidFill>
              </a:rPr>
              <a:t>2020 </a:t>
            </a:r>
            <a:r>
              <a:rPr lang="en-US" sz="3200" b="1" dirty="0">
                <a:solidFill>
                  <a:srgbClr val="000066"/>
                </a:solidFill>
              </a:rPr>
              <a:t>from the current </a:t>
            </a:r>
            <a:r>
              <a:rPr lang="en-US" sz="3200" b="1" dirty="0">
                <a:solidFill>
                  <a:srgbClr val="CC0000"/>
                </a:solidFill>
              </a:rPr>
              <a:t>11%</a:t>
            </a:r>
            <a:r>
              <a:rPr lang="en-US" sz="3200" b="1" dirty="0">
                <a:solidFill>
                  <a:srgbClr val="000066"/>
                </a:solidFill>
              </a:rPr>
              <a: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8CF6776D-4575-4C70-8E0F-4FD086328A3D}" type="slidenum">
              <a:rPr lang="en-GB" sz="900" b="0">
                <a:solidFill>
                  <a:schemeClr val="bg1"/>
                </a:solidFill>
              </a:rPr>
              <a:pPr algn="l"/>
              <a:t>13</a:t>
            </a:fld>
            <a:endParaRPr lang="en-GB" sz="900" b="0">
              <a:solidFill>
                <a:schemeClr val="bg1"/>
              </a:solidFill>
            </a:endParaRPr>
          </a:p>
        </p:txBody>
      </p:sp>
      <p:sp>
        <p:nvSpPr>
          <p:cNvPr id="25605" name="Rectangle 7"/>
          <p:cNvSpPr>
            <a:spLocks noChangeArrowheads="1"/>
          </p:cNvSpPr>
          <p:nvPr/>
        </p:nvSpPr>
        <p:spPr bwMode="auto">
          <a:xfrm>
            <a:off x="2625726" y="727075"/>
            <a:ext cx="3870325" cy="371475"/>
          </a:xfrm>
          <a:prstGeom prst="rect">
            <a:avLst/>
          </a:prstGeom>
          <a:solidFill>
            <a:schemeClr val="folHlink"/>
          </a:solidFill>
          <a:ln w="12700">
            <a:noFill/>
            <a:miter lim="800000"/>
            <a:headEnd/>
            <a:tailEnd/>
          </a:ln>
        </p:spPr>
        <p:txBody>
          <a:bodyPr anchor="ctr"/>
          <a:lstStyle/>
          <a:p>
            <a:pPr>
              <a:spcBef>
                <a:spcPct val="25000"/>
              </a:spcBef>
            </a:pPr>
            <a:r>
              <a:rPr lang="en-GB" sz="1600" dirty="0">
                <a:solidFill>
                  <a:srgbClr val="002060"/>
                </a:solidFill>
              </a:rPr>
              <a:t>National Industrial </a:t>
            </a:r>
            <a:r>
              <a:rPr lang="en-GB" sz="1600" dirty="0" smtClean="0">
                <a:solidFill>
                  <a:srgbClr val="002060"/>
                </a:solidFill>
              </a:rPr>
              <a:t>Strategy </a:t>
            </a:r>
            <a:r>
              <a:rPr lang="en-GB" sz="1600" dirty="0" smtClean="0">
                <a:solidFill>
                  <a:srgbClr val="C00000"/>
                </a:solidFill>
              </a:rPr>
              <a:t>( NIS )</a:t>
            </a:r>
            <a:endParaRPr lang="en-GB" sz="1600" dirty="0">
              <a:solidFill>
                <a:srgbClr val="C00000"/>
              </a:solidFill>
            </a:endParaRPr>
          </a:p>
        </p:txBody>
      </p:sp>
      <p:sp>
        <p:nvSpPr>
          <p:cNvPr id="25606" name="Rectangle 8"/>
          <p:cNvSpPr>
            <a:spLocks noChangeArrowheads="1"/>
          </p:cNvSpPr>
          <p:nvPr/>
        </p:nvSpPr>
        <p:spPr bwMode="auto">
          <a:xfrm>
            <a:off x="925513" y="1423988"/>
            <a:ext cx="7269162" cy="593725"/>
          </a:xfrm>
          <a:prstGeom prst="rect">
            <a:avLst/>
          </a:prstGeom>
          <a:noFill/>
          <a:ln w="12700">
            <a:solidFill>
              <a:srgbClr val="969696"/>
            </a:solidFill>
            <a:miter lim="800000"/>
            <a:headEnd/>
            <a:tailEnd/>
          </a:ln>
        </p:spPr>
        <p:txBody>
          <a:bodyPr anchor="ctr"/>
          <a:lstStyle/>
          <a:p>
            <a:pPr>
              <a:spcBef>
                <a:spcPct val="25000"/>
              </a:spcBef>
            </a:pPr>
            <a:r>
              <a:rPr lang="en-GB" sz="1600" b="0" dirty="0">
                <a:solidFill>
                  <a:srgbClr val="000066"/>
                </a:solidFill>
              </a:rPr>
              <a:t>A globally competitive industry , based on innovation and acting as a major tool in transforming national resources into sustainable wealth</a:t>
            </a:r>
          </a:p>
        </p:txBody>
      </p:sp>
      <p:sp>
        <p:nvSpPr>
          <p:cNvPr id="25607" name="Rectangle 9"/>
          <p:cNvSpPr>
            <a:spLocks noChangeArrowheads="1"/>
          </p:cNvSpPr>
          <p:nvPr/>
        </p:nvSpPr>
        <p:spPr bwMode="auto">
          <a:xfrm>
            <a:off x="304800" y="2314575"/>
            <a:ext cx="8509000" cy="376238"/>
          </a:xfrm>
          <a:prstGeom prst="rect">
            <a:avLst/>
          </a:prstGeom>
          <a:solidFill>
            <a:srgbClr val="C0C0C0"/>
          </a:solidFill>
          <a:ln w="12700">
            <a:solidFill>
              <a:srgbClr val="969696"/>
            </a:solidFill>
            <a:miter lim="800000"/>
            <a:headEnd/>
            <a:tailEnd/>
          </a:ln>
        </p:spPr>
        <p:txBody>
          <a:bodyPr anchor="ctr"/>
          <a:lstStyle/>
          <a:p>
            <a:pPr>
              <a:spcBef>
                <a:spcPct val="25000"/>
              </a:spcBef>
            </a:pPr>
            <a:r>
              <a:rPr lang="en-GB" sz="1500" b="0" dirty="0">
                <a:solidFill>
                  <a:srgbClr val="C00000"/>
                </a:solidFill>
              </a:rPr>
              <a:t>Increase contribution of industrial sector to the GDP to 20% by 2020 from the current 11%</a:t>
            </a:r>
          </a:p>
        </p:txBody>
      </p:sp>
      <p:sp>
        <p:nvSpPr>
          <p:cNvPr id="25608" name="Rectangle 10"/>
          <p:cNvSpPr>
            <a:spLocks noChangeArrowheads="1"/>
          </p:cNvSpPr>
          <p:nvPr/>
        </p:nvSpPr>
        <p:spPr bwMode="auto">
          <a:xfrm>
            <a:off x="296863" y="3301999"/>
            <a:ext cx="1847850" cy="371475"/>
          </a:xfrm>
          <a:prstGeom prst="rect">
            <a:avLst/>
          </a:prstGeom>
          <a:solidFill>
            <a:schemeClr val="folHlink"/>
          </a:solidFill>
          <a:ln w="12700">
            <a:noFill/>
            <a:miter lim="800000"/>
            <a:headEnd/>
            <a:tailEnd/>
          </a:ln>
        </p:spPr>
        <p:txBody>
          <a:bodyPr anchor="ctr"/>
          <a:lstStyle/>
          <a:p>
            <a:pPr>
              <a:spcBef>
                <a:spcPct val="25000"/>
              </a:spcBef>
            </a:pPr>
            <a:r>
              <a:rPr lang="en-GB" sz="1400">
                <a:solidFill>
                  <a:srgbClr val="C00000"/>
                </a:solidFill>
              </a:rPr>
              <a:t>Saudi Workforce</a:t>
            </a:r>
          </a:p>
        </p:txBody>
      </p:sp>
      <p:sp>
        <p:nvSpPr>
          <p:cNvPr id="25609" name="Rectangle 11"/>
          <p:cNvSpPr>
            <a:spLocks noChangeArrowheads="1"/>
          </p:cNvSpPr>
          <p:nvPr/>
        </p:nvSpPr>
        <p:spPr bwMode="auto">
          <a:xfrm>
            <a:off x="2514601" y="3301999"/>
            <a:ext cx="1847850" cy="371475"/>
          </a:xfrm>
          <a:prstGeom prst="rect">
            <a:avLst/>
          </a:prstGeom>
          <a:solidFill>
            <a:schemeClr val="folHlink"/>
          </a:solidFill>
          <a:ln w="12700">
            <a:noFill/>
            <a:miter lim="800000"/>
            <a:headEnd/>
            <a:tailEnd/>
          </a:ln>
        </p:spPr>
        <p:txBody>
          <a:bodyPr anchor="ctr"/>
          <a:lstStyle/>
          <a:p>
            <a:pPr>
              <a:spcBef>
                <a:spcPct val="25000"/>
              </a:spcBef>
            </a:pPr>
            <a:r>
              <a:rPr lang="en-GB" sz="1400">
                <a:solidFill>
                  <a:srgbClr val="C00000"/>
                </a:solidFill>
              </a:rPr>
              <a:t>Industrial Exports</a:t>
            </a:r>
          </a:p>
        </p:txBody>
      </p:sp>
      <p:sp>
        <p:nvSpPr>
          <p:cNvPr id="25610" name="Rectangle 12"/>
          <p:cNvSpPr>
            <a:spLocks noChangeArrowheads="1"/>
          </p:cNvSpPr>
          <p:nvPr/>
        </p:nvSpPr>
        <p:spPr bwMode="auto">
          <a:xfrm>
            <a:off x="4732338" y="3301999"/>
            <a:ext cx="1847850" cy="371475"/>
          </a:xfrm>
          <a:prstGeom prst="rect">
            <a:avLst/>
          </a:prstGeom>
          <a:solidFill>
            <a:schemeClr val="folHlink"/>
          </a:solidFill>
          <a:ln w="12700">
            <a:noFill/>
            <a:miter lim="800000"/>
            <a:headEnd/>
            <a:tailEnd/>
          </a:ln>
        </p:spPr>
        <p:txBody>
          <a:bodyPr anchor="ctr"/>
          <a:lstStyle/>
          <a:p>
            <a:pPr>
              <a:spcBef>
                <a:spcPct val="25000"/>
              </a:spcBef>
            </a:pPr>
            <a:r>
              <a:rPr lang="en-GB" sz="1400">
                <a:solidFill>
                  <a:srgbClr val="C00000"/>
                </a:solidFill>
              </a:rPr>
              <a:t>High-Tech</a:t>
            </a:r>
          </a:p>
        </p:txBody>
      </p:sp>
      <p:sp>
        <p:nvSpPr>
          <p:cNvPr id="25611" name="Rectangle 13"/>
          <p:cNvSpPr>
            <a:spLocks noChangeArrowheads="1"/>
          </p:cNvSpPr>
          <p:nvPr/>
        </p:nvSpPr>
        <p:spPr bwMode="auto">
          <a:xfrm>
            <a:off x="6951663" y="3301999"/>
            <a:ext cx="1847850" cy="371475"/>
          </a:xfrm>
          <a:prstGeom prst="rect">
            <a:avLst/>
          </a:prstGeom>
          <a:solidFill>
            <a:schemeClr val="folHlink"/>
          </a:solidFill>
          <a:ln w="12700">
            <a:noFill/>
            <a:miter lim="800000"/>
            <a:headEnd/>
            <a:tailEnd/>
          </a:ln>
        </p:spPr>
        <p:txBody>
          <a:bodyPr anchor="ctr"/>
          <a:lstStyle/>
          <a:p>
            <a:pPr>
              <a:spcBef>
                <a:spcPct val="25000"/>
              </a:spcBef>
            </a:pPr>
            <a:r>
              <a:rPr lang="en-GB" sz="1400" dirty="0">
                <a:solidFill>
                  <a:srgbClr val="C00000"/>
                </a:solidFill>
              </a:rPr>
              <a:t>MVA</a:t>
            </a:r>
          </a:p>
        </p:txBody>
      </p:sp>
      <p:sp>
        <p:nvSpPr>
          <p:cNvPr id="25612" name="Rectangle 3"/>
          <p:cNvSpPr>
            <a:spLocks noChangeArrowheads="1"/>
          </p:cNvSpPr>
          <p:nvPr/>
        </p:nvSpPr>
        <p:spPr bwMode="auto">
          <a:xfrm>
            <a:off x="290513" y="3673474"/>
            <a:ext cx="1854200" cy="1139825"/>
          </a:xfrm>
          <a:prstGeom prst="rect">
            <a:avLst/>
          </a:prstGeom>
          <a:noFill/>
          <a:ln w="9525">
            <a:noFill/>
            <a:miter lim="800000"/>
            <a:headEnd/>
            <a:tailEnd/>
          </a:ln>
        </p:spPr>
        <p:txBody>
          <a:bodyPr/>
          <a:lstStyle/>
          <a:p>
            <a:pPr marL="182563" indent="-182563" algn="l">
              <a:spcBef>
                <a:spcPct val="25000"/>
              </a:spcBef>
              <a:buFontTx/>
              <a:buChar char="•"/>
            </a:pPr>
            <a:r>
              <a:rPr lang="en-GB" sz="1400" dirty="0"/>
              <a:t>Increasing the number of Saudi industrial </a:t>
            </a:r>
            <a:r>
              <a:rPr lang="en-GB" sz="1400" dirty="0">
                <a:solidFill>
                  <a:srgbClr val="C00000"/>
                </a:solidFill>
              </a:rPr>
              <a:t>workers</a:t>
            </a:r>
            <a:r>
              <a:rPr lang="en-GB" sz="1400" dirty="0"/>
              <a:t> by </a:t>
            </a:r>
            <a:r>
              <a:rPr lang="en-GB" sz="1400" dirty="0">
                <a:solidFill>
                  <a:srgbClr val="C00000"/>
                </a:solidFill>
              </a:rPr>
              <a:t>5 folds</a:t>
            </a:r>
          </a:p>
        </p:txBody>
      </p:sp>
      <p:sp>
        <p:nvSpPr>
          <p:cNvPr id="25613" name="Rectangle 3"/>
          <p:cNvSpPr>
            <a:spLocks noChangeArrowheads="1"/>
          </p:cNvSpPr>
          <p:nvPr/>
        </p:nvSpPr>
        <p:spPr bwMode="auto">
          <a:xfrm>
            <a:off x="2508251" y="3673474"/>
            <a:ext cx="1854200" cy="1139825"/>
          </a:xfrm>
          <a:prstGeom prst="rect">
            <a:avLst/>
          </a:prstGeom>
          <a:noFill/>
          <a:ln w="9525">
            <a:noFill/>
            <a:miter lim="800000"/>
            <a:headEnd/>
            <a:tailEnd/>
          </a:ln>
        </p:spPr>
        <p:txBody>
          <a:bodyPr/>
          <a:lstStyle/>
          <a:p>
            <a:pPr marL="182563" indent="-182563" algn="l">
              <a:spcBef>
                <a:spcPct val="25000"/>
              </a:spcBef>
              <a:buFontTx/>
              <a:buChar char="•"/>
            </a:pPr>
            <a:r>
              <a:rPr lang="en-GB" sz="1400" dirty="0"/>
              <a:t>Industrial products to amount to </a:t>
            </a:r>
            <a:r>
              <a:rPr lang="en-GB" sz="1400" dirty="0">
                <a:solidFill>
                  <a:srgbClr val="C00000"/>
                </a:solidFill>
              </a:rPr>
              <a:t>35%</a:t>
            </a:r>
            <a:r>
              <a:rPr lang="en-GB" sz="1400" dirty="0"/>
              <a:t> of total </a:t>
            </a:r>
            <a:r>
              <a:rPr lang="en-GB" sz="1400" dirty="0">
                <a:solidFill>
                  <a:srgbClr val="C00000"/>
                </a:solidFill>
              </a:rPr>
              <a:t>exports</a:t>
            </a:r>
          </a:p>
        </p:txBody>
      </p:sp>
      <p:sp>
        <p:nvSpPr>
          <p:cNvPr id="25614" name="Rectangle 3"/>
          <p:cNvSpPr>
            <a:spLocks noChangeArrowheads="1"/>
          </p:cNvSpPr>
          <p:nvPr/>
        </p:nvSpPr>
        <p:spPr bwMode="auto">
          <a:xfrm>
            <a:off x="4732338" y="3673474"/>
            <a:ext cx="1854200" cy="1139825"/>
          </a:xfrm>
          <a:prstGeom prst="rect">
            <a:avLst/>
          </a:prstGeom>
          <a:noFill/>
          <a:ln w="9525">
            <a:noFill/>
            <a:miter lim="800000"/>
            <a:headEnd/>
            <a:tailEnd/>
          </a:ln>
        </p:spPr>
        <p:txBody>
          <a:bodyPr/>
          <a:lstStyle/>
          <a:p>
            <a:pPr marL="182563" indent="-182563" algn="l">
              <a:spcBef>
                <a:spcPct val="25000"/>
              </a:spcBef>
              <a:buFontTx/>
              <a:buChar char="•"/>
            </a:pPr>
            <a:r>
              <a:rPr lang="en-GB" sz="1400" dirty="0">
                <a:solidFill>
                  <a:srgbClr val="C00000"/>
                </a:solidFill>
              </a:rPr>
              <a:t>Mid to high-tech </a:t>
            </a:r>
            <a:r>
              <a:rPr lang="en-GB" sz="1400" dirty="0"/>
              <a:t>content to reach </a:t>
            </a:r>
            <a:r>
              <a:rPr lang="en-GB" sz="1400" dirty="0">
                <a:solidFill>
                  <a:srgbClr val="C00000"/>
                </a:solidFill>
              </a:rPr>
              <a:t>60%</a:t>
            </a:r>
          </a:p>
        </p:txBody>
      </p:sp>
      <p:sp>
        <p:nvSpPr>
          <p:cNvPr id="25615" name="Rectangle 3"/>
          <p:cNvSpPr>
            <a:spLocks noChangeArrowheads="1"/>
          </p:cNvSpPr>
          <p:nvPr/>
        </p:nvSpPr>
        <p:spPr bwMode="auto">
          <a:xfrm>
            <a:off x="6945313" y="3673474"/>
            <a:ext cx="1854200" cy="1139825"/>
          </a:xfrm>
          <a:prstGeom prst="rect">
            <a:avLst/>
          </a:prstGeom>
          <a:noFill/>
          <a:ln w="9525">
            <a:noFill/>
            <a:miter lim="800000"/>
            <a:headEnd/>
            <a:tailEnd/>
          </a:ln>
        </p:spPr>
        <p:txBody>
          <a:bodyPr/>
          <a:lstStyle/>
          <a:p>
            <a:pPr marL="182563" indent="-182563" algn="l">
              <a:spcBef>
                <a:spcPct val="25000"/>
              </a:spcBef>
              <a:buFontTx/>
              <a:buChar char="•"/>
            </a:pPr>
            <a:r>
              <a:rPr lang="en-GB" sz="1400" dirty="0">
                <a:solidFill>
                  <a:srgbClr val="C00000"/>
                </a:solidFill>
              </a:rPr>
              <a:t>Triple</a:t>
            </a:r>
            <a:r>
              <a:rPr lang="en-GB" sz="1400" dirty="0"/>
              <a:t> the industrial base, measured in </a:t>
            </a:r>
            <a:r>
              <a:rPr lang="en-GB" sz="1400" dirty="0">
                <a:solidFill>
                  <a:srgbClr val="C00000"/>
                </a:solidFill>
              </a:rPr>
              <a:t>MVA</a:t>
            </a:r>
          </a:p>
        </p:txBody>
      </p:sp>
      <p:cxnSp>
        <p:nvCxnSpPr>
          <p:cNvPr id="25616" name="AutoShape 18"/>
          <p:cNvCxnSpPr>
            <a:cxnSpLocks noChangeShapeType="1"/>
            <a:stCxn id="25608" idx="0"/>
            <a:endCxn id="25607" idx="2"/>
          </p:cNvCxnSpPr>
          <p:nvPr/>
        </p:nvCxnSpPr>
        <p:spPr bwMode="auto">
          <a:xfrm rot="5400000" flipH="1" flipV="1">
            <a:off x="2584451" y="1327150"/>
            <a:ext cx="611186" cy="3338512"/>
          </a:xfrm>
          <a:prstGeom prst="bentConnector3">
            <a:avLst>
              <a:gd name="adj1" fmla="val 50000"/>
            </a:avLst>
          </a:prstGeom>
          <a:noFill/>
          <a:ln w="12700">
            <a:solidFill>
              <a:srgbClr val="969696"/>
            </a:solidFill>
            <a:miter lim="800000"/>
            <a:headEnd/>
            <a:tailEnd/>
          </a:ln>
        </p:spPr>
      </p:cxnSp>
      <p:cxnSp>
        <p:nvCxnSpPr>
          <p:cNvPr id="25617" name="AutoShape 19"/>
          <p:cNvCxnSpPr>
            <a:cxnSpLocks noChangeShapeType="1"/>
            <a:stCxn id="25609" idx="0"/>
            <a:endCxn id="25607" idx="2"/>
          </p:cNvCxnSpPr>
          <p:nvPr/>
        </p:nvCxnSpPr>
        <p:spPr bwMode="auto">
          <a:xfrm rot="5400000" flipH="1" flipV="1">
            <a:off x="3693320" y="2436019"/>
            <a:ext cx="611186" cy="1120774"/>
          </a:xfrm>
          <a:prstGeom prst="bentConnector3">
            <a:avLst>
              <a:gd name="adj1" fmla="val 50000"/>
            </a:avLst>
          </a:prstGeom>
          <a:noFill/>
          <a:ln w="12700">
            <a:solidFill>
              <a:srgbClr val="969696"/>
            </a:solidFill>
            <a:miter lim="800000"/>
            <a:headEnd/>
            <a:tailEnd/>
          </a:ln>
        </p:spPr>
      </p:cxnSp>
      <p:cxnSp>
        <p:nvCxnSpPr>
          <p:cNvPr id="25618" name="AutoShape 20"/>
          <p:cNvCxnSpPr>
            <a:cxnSpLocks noChangeShapeType="1"/>
            <a:stCxn id="25610" idx="0"/>
            <a:endCxn id="25607" idx="2"/>
          </p:cNvCxnSpPr>
          <p:nvPr/>
        </p:nvCxnSpPr>
        <p:spPr bwMode="auto">
          <a:xfrm rot="16200000" flipV="1">
            <a:off x="4802189" y="2447924"/>
            <a:ext cx="611186" cy="1096963"/>
          </a:xfrm>
          <a:prstGeom prst="bentConnector3">
            <a:avLst>
              <a:gd name="adj1" fmla="val 50000"/>
            </a:avLst>
          </a:prstGeom>
          <a:noFill/>
          <a:ln w="12700">
            <a:solidFill>
              <a:srgbClr val="969696"/>
            </a:solidFill>
            <a:miter lim="800000"/>
            <a:headEnd/>
            <a:tailEnd/>
          </a:ln>
        </p:spPr>
      </p:cxnSp>
      <p:cxnSp>
        <p:nvCxnSpPr>
          <p:cNvPr id="25619" name="AutoShape 21"/>
          <p:cNvCxnSpPr>
            <a:cxnSpLocks noChangeShapeType="1"/>
            <a:stCxn id="25607" idx="2"/>
            <a:endCxn id="25611" idx="0"/>
          </p:cNvCxnSpPr>
          <p:nvPr/>
        </p:nvCxnSpPr>
        <p:spPr bwMode="auto">
          <a:xfrm rot="16200000" flipH="1">
            <a:off x="5911851" y="1338262"/>
            <a:ext cx="611186" cy="3316288"/>
          </a:xfrm>
          <a:prstGeom prst="bentConnector3">
            <a:avLst>
              <a:gd name="adj1" fmla="val 50000"/>
            </a:avLst>
          </a:prstGeom>
          <a:noFill/>
          <a:ln w="12700">
            <a:solidFill>
              <a:srgbClr val="969696"/>
            </a:solidFill>
            <a:miter lim="800000"/>
            <a:headEnd/>
            <a:tailEnd/>
          </a:ln>
        </p:spPr>
      </p:cxnSp>
      <p:sp>
        <p:nvSpPr>
          <p:cNvPr id="25620" name="Rectangle 22"/>
          <p:cNvSpPr>
            <a:spLocks noChangeArrowheads="1"/>
          </p:cNvSpPr>
          <p:nvPr/>
        </p:nvSpPr>
        <p:spPr bwMode="auto">
          <a:xfrm>
            <a:off x="296863" y="3673474"/>
            <a:ext cx="1847850" cy="1139825"/>
          </a:xfrm>
          <a:prstGeom prst="rect">
            <a:avLst/>
          </a:prstGeom>
          <a:noFill/>
          <a:ln w="12700">
            <a:solidFill>
              <a:srgbClr val="C0C0C0"/>
            </a:solidFill>
            <a:miter lim="800000"/>
            <a:headEnd/>
            <a:tailEnd/>
          </a:ln>
        </p:spPr>
        <p:txBody>
          <a:bodyPr anchor="ctr">
            <a:spAutoFit/>
          </a:bodyPr>
          <a:lstStyle/>
          <a:p>
            <a:endParaRPr lang="ar-SA"/>
          </a:p>
        </p:txBody>
      </p:sp>
      <p:sp>
        <p:nvSpPr>
          <p:cNvPr id="25621" name="Rectangle 23"/>
          <p:cNvSpPr>
            <a:spLocks noChangeArrowheads="1"/>
          </p:cNvSpPr>
          <p:nvPr/>
        </p:nvSpPr>
        <p:spPr bwMode="auto">
          <a:xfrm>
            <a:off x="2508251" y="3673474"/>
            <a:ext cx="1847850" cy="1139825"/>
          </a:xfrm>
          <a:prstGeom prst="rect">
            <a:avLst/>
          </a:prstGeom>
          <a:noFill/>
          <a:ln w="12700">
            <a:solidFill>
              <a:srgbClr val="C0C0C0"/>
            </a:solidFill>
            <a:miter lim="800000"/>
            <a:headEnd/>
            <a:tailEnd/>
          </a:ln>
        </p:spPr>
        <p:txBody>
          <a:bodyPr anchor="ctr">
            <a:spAutoFit/>
          </a:bodyPr>
          <a:lstStyle/>
          <a:p>
            <a:endParaRPr lang="ar-SA"/>
          </a:p>
        </p:txBody>
      </p:sp>
      <p:sp>
        <p:nvSpPr>
          <p:cNvPr id="25622" name="Rectangle 24"/>
          <p:cNvSpPr>
            <a:spLocks noChangeArrowheads="1"/>
          </p:cNvSpPr>
          <p:nvPr/>
        </p:nvSpPr>
        <p:spPr bwMode="auto">
          <a:xfrm>
            <a:off x="4732338" y="3673474"/>
            <a:ext cx="1847850" cy="1139825"/>
          </a:xfrm>
          <a:prstGeom prst="rect">
            <a:avLst/>
          </a:prstGeom>
          <a:noFill/>
          <a:ln w="12700">
            <a:solidFill>
              <a:srgbClr val="C0C0C0"/>
            </a:solidFill>
            <a:miter lim="800000"/>
            <a:headEnd/>
            <a:tailEnd/>
          </a:ln>
        </p:spPr>
        <p:txBody>
          <a:bodyPr anchor="ctr">
            <a:spAutoFit/>
          </a:bodyPr>
          <a:lstStyle/>
          <a:p>
            <a:endParaRPr lang="ar-SA"/>
          </a:p>
        </p:txBody>
      </p:sp>
      <p:sp>
        <p:nvSpPr>
          <p:cNvPr id="25623" name="Rectangle 25"/>
          <p:cNvSpPr>
            <a:spLocks noChangeArrowheads="1"/>
          </p:cNvSpPr>
          <p:nvPr/>
        </p:nvSpPr>
        <p:spPr bwMode="auto">
          <a:xfrm>
            <a:off x="6945313" y="3673474"/>
            <a:ext cx="1847850" cy="1139825"/>
          </a:xfrm>
          <a:prstGeom prst="rect">
            <a:avLst/>
          </a:prstGeom>
          <a:noFill/>
          <a:ln w="12700">
            <a:solidFill>
              <a:srgbClr val="C0C0C0"/>
            </a:solidFill>
            <a:miter lim="800000"/>
            <a:headEnd/>
            <a:tailEnd/>
          </a:ln>
        </p:spPr>
        <p:txBody>
          <a:bodyPr anchor="ctr">
            <a:spAutoFit/>
          </a:bodyPr>
          <a:lstStyle/>
          <a:p>
            <a:endParaRPr lang="ar-SA"/>
          </a:p>
        </p:txBody>
      </p:sp>
      <p:cxnSp>
        <p:nvCxnSpPr>
          <p:cNvPr id="25624" name="AutoShape 26"/>
          <p:cNvCxnSpPr>
            <a:cxnSpLocks noChangeShapeType="1"/>
            <a:stCxn id="25605" idx="2"/>
            <a:endCxn id="25606" idx="0"/>
          </p:cNvCxnSpPr>
          <p:nvPr/>
        </p:nvCxnSpPr>
        <p:spPr bwMode="auto">
          <a:xfrm rot="5400000">
            <a:off x="4397773" y="1260872"/>
            <a:ext cx="325438" cy="795"/>
          </a:xfrm>
          <a:prstGeom prst="straightConnector1">
            <a:avLst/>
          </a:prstGeom>
          <a:noFill/>
          <a:ln w="12700">
            <a:solidFill>
              <a:schemeClr val="tx1"/>
            </a:solidFill>
            <a:round/>
            <a:headEnd/>
            <a:tailEn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00384DBE-B7E1-490C-825C-0623095D2AB4}" type="slidenum">
              <a:rPr lang="en-GB" sz="900" b="0">
                <a:solidFill>
                  <a:schemeClr val="bg1"/>
                </a:solidFill>
              </a:rPr>
              <a:pPr algn="l"/>
              <a:t>14</a:t>
            </a:fld>
            <a:endParaRPr lang="en-GB" sz="900" b="0">
              <a:solidFill>
                <a:schemeClr val="bg1"/>
              </a:solidFill>
            </a:endParaRPr>
          </a:p>
        </p:txBody>
      </p:sp>
      <p:sp>
        <p:nvSpPr>
          <p:cNvPr id="26627" name="Rectangle 2"/>
          <p:cNvSpPr>
            <a:spLocks noGrp="1" noChangeArrowheads="1"/>
          </p:cNvSpPr>
          <p:nvPr>
            <p:ph type="title" idx="4294967295"/>
          </p:nvPr>
        </p:nvSpPr>
        <p:spPr>
          <a:xfrm>
            <a:off x="250825" y="404813"/>
            <a:ext cx="8713788" cy="701675"/>
          </a:xfrm>
        </p:spPr>
        <p:txBody>
          <a:bodyPr/>
          <a:lstStyle/>
          <a:p>
            <a:pPr eaLnBrk="1" hangingPunct="1"/>
            <a:r>
              <a:rPr lang="en-GB" sz="2000" dirty="0" smtClean="0"/>
              <a:t>The NIS is only a </a:t>
            </a:r>
            <a:r>
              <a:rPr lang="en-GB" sz="2000" dirty="0" smtClean="0">
                <a:solidFill>
                  <a:srgbClr val="C00000"/>
                </a:solidFill>
              </a:rPr>
              <a:t>catalyst for change</a:t>
            </a:r>
            <a:r>
              <a:rPr lang="en-GB" sz="2000" dirty="0" smtClean="0"/>
              <a:t>; we need buy-in and participation from all sectors of Saudi Arabia in order to make this work </a:t>
            </a:r>
          </a:p>
        </p:txBody>
      </p:sp>
      <p:sp>
        <p:nvSpPr>
          <p:cNvPr id="26628" name="Rectangle 3"/>
          <p:cNvSpPr>
            <a:spLocks noChangeArrowheads="1"/>
          </p:cNvSpPr>
          <p:nvPr/>
        </p:nvSpPr>
        <p:spPr bwMode="auto">
          <a:xfrm>
            <a:off x="250825" y="4744244"/>
            <a:ext cx="8620125" cy="1090612"/>
          </a:xfrm>
          <a:prstGeom prst="rect">
            <a:avLst/>
          </a:prstGeom>
          <a:noFill/>
          <a:ln w="9525">
            <a:noFill/>
            <a:miter lim="800000"/>
            <a:headEnd/>
            <a:tailEnd/>
          </a:ln>
        </p:spPr>
        <p:txBody>
          <a:bodyPr/>
          <a:lstStyle/>
          <a:p>
            <a:pPr marL="182563" indent="-182563" algn="l">
              <a:spcBef>
                <a:spcPct val="25000"/>
              </a:spcBef>
              <a:buFontTx/>
              <a:buChar char="•"/>
            </a:pPr>
            <a:r>
              <a:rPr lang="en-GB" sz="1400" dirty="0"/>
              <a:t>We have extensively </a:t>
            </a:r>
            <a:r>
              <a:rPr lang="en-GB" sz="1400" dirty="0">
                <a:solidFill>
                  <a:srgbClr val="C00000"/>
                </a:solidFill>
              </a:rPr>
              <a:t>engaged key stakeholders </a:t>
            </a:r>
            <a:r>
              <a:rPr lang="en-GB" sz="1400" dirty="0"/>
              <a:t>across all sectors</a:t>
            </a:r>
          </a:p>
          <a:p>
            <a:pPr marL="182563" indent="-182563" algn="l">
              <a:spcBef>
                <a:spcPct val="25000"/>
              </a:spcBef>
              <a:buFontTx/>
              <a:buChar char="•"/>
            </a:pPr>
            <a:r>
              <a:rPr lang="en-GB" sz="1400" dirty="0">
                <a:solidFill>
                  <a:srgbClr val="C00000"/>
                </a:solidFill>
              </a:rPr>
              <a:t>Work group </a:t>
            </a:r>
            <a:r>
              <a:rPr lang="en-GB" sz="1400" dirty="0"/>
              <a:t>members are key stakeholders who are embedded within project teams in order to help contribute to the NIS</a:t>
            </a:r>
          </a:p>
          <a:p>
            <a:pPr marL="182563" indent="-182563" algn="l">
              <a:spcBef>
                <a:spcPct val="25000"/>
              </a:spcBef>
              <a:buFontTx/>
              <a:buChar char="•"/>
            </a:pPr>
            <a:r>
              <a:rPr lang="en-GB" sz="1400" dirty="0">
                <a:solidFill>
                  <a:srgbClr val="C00000"/>
                </a:solidFill>
              </a:rPr>
              <a:t>Steering Committee </a:t>
            </a:r>
            <a:r>
              <a:rPr lang="en-GB" sz="1400" dirty="0"/>
              <a:t>has been established and coordination of activities have begun</a:t>
            </a:r>
            <a:endParaRPr lang="en-GB" sz="1400" dirty="0">
              <a:solidFill>
                <a:srgbClr val="CA2408"/>
              </a:solidFill>
            </a:endParaRPr>
          </a:p>
        </p:txBody>
      </p:sp>
      <p:sp>
        <p:nvSpPr>
          <p:cNvPr id="26630" name="Rectangle 25"/>
          <p:cNvSpPr>
            <a:spLocks noChangeArrowheads="1"/>
          </p:cNvSpPr>
          <p:nvPr/>
        </p:nvSpPr>
        <p:spPr bwMode="auto">
          <a:xfrm>
            <a:off x="417513" y="2328864"/>
            <a:ext cx="3422650" cy="2154237"/>
          </a:xfrm>
          <a:prstGeom prst="rect">
            <a:avLst/>
          </a:prstGeom>
          <a:noFill/>
          <a:ln w="12700">
            <a:noFill/>
            <a:miter lim="800000"/>
            <a:headEnd/>
            <a:tailEnd/>
          </a:ln>
        </p:spPr>
        <p:txBody>
          <a:bodyPr lIns="92075" rIns="92075"/>
          <a:lstStyle/>
          <a:p>
            <a:pPr marL="177800" indent="-177800" algn="l" eaLnBrk="0" hangingPunct="0">
              <a:buClr>
                <a:schemeClr val="tx1"/>
              </a:buClr>
              <a:buFontTx/>
              <a:buChar char="•"/>
            </a:pPr>
            <a:r>
              <a:rPr lang="en-GB" sz="1400" b="0"/>
              <a:t>Government Agencies</a:t>
            </a:r>
          </a:p>
          <a:p>
            <a:pPr marL="177800" indent="-177800" algn="l" eaLnBrk="0" hangingPunct="0">
              <a:buClr>
                <a:schemeClr val="tx1"/>
              </a:buClr>
              <a:buFontTx/>
              <a:buChar char="•"/>
            </a:pPr>
            <a:r>
              <a:rPr lang="en-GB" sz="1400" b="0"/>
              <a:t>Private Sector Industries, Businesses, and Financial Institutions</a:t>
            </a:r>
          </a:p>
          <a:p>
            <a:pPr marL="177800" indent="-177800" algn="l" eaLnBrk="0" hangingPunct="0">
              <a:buClr>
                <a:schemeClr val="tx1"/>
              </a:buClr>
              <a:buFontTx/>
              <a:buChar char="•"/>
            </a:pPr>
            <a:r>
              <a:rPr lang="en-GB" sz="1400" b="0"/>
              <a:t>Public Sector Companies and Conglomerates</a:t>
            </a:r>
          </a:p>
          <a:p>
            <a:pPr marL="177800" indent="-177800" algn="l" eaLnBrk="0" hangingPunct="0">
              <a:buClr>
                <a:schemeClr val="tx1"/>
              </a:buClr>
              <a:buFontTx/>
              <a:buChar char="•"/>
            </a:pPr>
            <a:r>
              <a:rPr lang="en-GB" sz="1400" b="0"/>
              <a:t>Academic and Research Institutions</a:t>
            </a:r>
          </a:p>
          <a:p>
            <a:pPr marL="177800" indent="-177800" algn="l" eaLnBrk="0" hangingPunct="0">
              <a:buClr>
                <a:schemeClr val="tx1"/>
              </a:buClr>
              <a:buFontTx/>
              <a:buChar char="•"/>
            </a:pPr>
            <a:r>
              <a:rPr lang="en-GB" sz="1400" b="0"/>
              <a:t>International, Investment and Trade Organizations</a:t>
            </a:r>
          </a:p>
          <a:p>
            <a:pPr marL="177800" indent="-177800" algn="l" eaLnBrk="0" hangingPunct="0">
              <a:buClr>
                <a:schemeClr val="tx1"/>
              </a:buClr>
              <a:buFontTx/>
              <a:buChar char="•"/>
            </a:pPr>
            <a:r>
              <a:rPr lang="en-GB" sz="1400" b="0"/>
              <a:t>Media and Public Relation Bodies</a:t>
            </a:r>
          </a:p>
          <a:p>
            <a:pPr marL="177800" indent="-177800" algn="l" eaLnBrk="0" hangingPunct="0">
              <a:buClr>
                <a:schemeClr val="tx1"/>
              </a:buClr>
              <a:buFontTx/>
              <a:buChar char="•"/>
            </a:pPr>
            <a:r>
              <a:rPr lang="en-GB" sz="1400" b="0"/>
              <a:t>General Public</a:t>
            </a:r>
          </a:p>
        </p:txBody>
      </p:sp>
      <p:sp>
        <p:nvSpPr>
          <p:cNvPr id="26631" name="Oval 26"/>
          <p:cNvSpPr>
            <a:spLocks noChangeArrowheads="1"/>
          </p:cNvSpPr>
          <p:nvPr/>
        </p:nvSpPr>
        <p:spPr bwMode="auto">
          <a:xfrm>
            <a:off x="5149850" y="2312989"/>
            <a:ext cx="2882900" cy="1684337"/>
          </a:xfrm>
          <a:prstGeom prst="ellipse">
            <a:avLst/>
          </a:prstGeom>
          <a:solidFill>
            <a:schemeClr val="folHlink"/>
          </a:solidFill>
          <a:ln w="12700">
            <a:noFill/>
            <a:round/>
            <a:headEnd/>
            <a:tailEnd/>
          </a:ln>
        </p:spPr>
        <p:txBody>
          <a:bodyPr anchor="ctr"/>
          <a:lstStyle/>
          <a:p>
            <a:pPr eaLnBrk="0" hangingPunct="0">
              <a:lnSpc>
                <a:spcPct val="90000"/>
              </a:lnSpc>
            </a:pPr>
            <a:r>
              <a:rPr lang="en-GB"/>
              <a:t>Successful NIS Implementation</a:t>
            </a:r>
          </a:p>
        </p:txBody>
      </p:sp>
      <p:sp>
        <p:nvSpPr>
          <p:cNvPr id="26632" name="Rectangle 27"/>
          <p:cNvSpPr>
            <a:spLocks noChangeArrowheads="1"/>
          </p:cNvSpPr>
          <p:nvPr/>
        </p:nvSpPr>
        <p:spPr bwMode="auto">
          <a:xfrm>
            <a:off x="439738" y="1854201"/>
            <a:ext cx="3308350" cy="395288"/>
          </a:xfrm>
          <a:prstGeom prst="rect">
            <a:avLst/>
          </a:prstGeom>
          <a:solidFill>
            <a:schemeClr val="folHlink"/>
          </a:solidFill>
          <a:ln w="12700">
            <a:noFill/>
            <a:miter lim="800000"/>
            <a:headEnd/>
            <a:tailEnd/>
          </a:ln>
        </p:spPr>
        <p:txBody>
          <a:bodyPr lIns="92075" rIns="92075" anchor="ctr"/>
          <a:lstStyle/>
          <a:p>
            <a:pPr eaLnBrk="0" hangingPunct="0">
              <a:lnSpc>
                <a:spcPct val="90000"/>
              </a:lnSpc>
            </a:pPr>
            <a:r>
              <a:rPr lang="en-GB" sz="1600" dirty="0"/>
              <a:t>Key Stakeholders</a:t>
            </a:r>
            <a:endParaRPr lang="en-GB" sz="1600" baseline="30000" dirty="0"/>
          </a:p>
        </p:txBody>
      </p:sp>
      <p:grpSp>
        <p:nvGrpSpPr>
          <p:cNvPr id="26633" name="Group 28"/>
          <p:cNvGrpSpPr>
            <a:grpSpLocks/>
          </p:cNvGrpSpPr>
          <p:nvPr/>
        </p:nvGrpSpPr>
        <p:grpSpPr bwMode="auto">
          <a:xfrm>
            <a:off x="4022725" y="1793876"/>
            <a:ext cx="617538" cy="2554288"/>
            <a:chOff x="2592" y="1478"/>
            <a:chExt cx="576" cy="1609"/>
          </a:xfrm>
        </p:grpSpPr>
        <p:sp>
          <p:nvSpPr>
            <p:cNvPr id="26635" name="Rectangle 29"/>
            <p:cNvSpPr>
              <a:spLocks noChangeArrowheads="1"/>
            </p:cNvSpPr>
            <p:nvPr/>
          </p:nvSpPr>
          <p:spPr bwMode="auto">
            <a:xfrm>
              <a:off x="2592" y="1519"/>
              <a:ext cx="391" cy="1525"/>
            </a:xfrm>
            <a:prstGeom prst="rect">
              <a:avLst/>
            </a:prstGeom>
            <a:solidFill>
              <a:srgbClr val="C0C0C0"/>
            </a:solidFill>
            <a:ln w="12700">
              <a:noFill/>
              <a:miter lim="800000"/>
              <a:headEnd/>
              <a:tailEnd/>
            </a:ln>
          </p:spPr>
          <p:txBody>
            <a:bodyPr wrap="none" anchor="ctr"/>
            <a:lstStyle/>
            <a:p>
              <a:endParaRPr lang="en-GB" b="0"/>
            </a:p>
          </p:txBody>
        </p:sp>
        <p:sp>
          <p:nvSpPr>
            <p:cNvPr id="26636" name="Arc 30"/>
            <p:cNvSpPr>
              <a:spLocks/>
            </p:cNvSpPr>
            <p:nvPr/>
          </p:nvSpPr>
          <p:spPr bwMode="auto">
            <a:xfrm>
              <a:off x="2593" y="2529"/>
              <a:ext cx="427" cy="558"/>
            </a:xfrm>
            <a:custGeom>
              <a:avLst/>
              <a:gdLst>
                <a:gd name="T0" fmla="*/ 0 w 21600"/>
                <a:gd name="T1" fmla="*/ 14 h 21600"/>
                <a:gd name="T2" fmla="*/ 8 w 21600"/>
                <a:gd name="T3" fmla="*/ 0 h 21600"/>
                <a:gd name="T4" fmla="*/ 8 w 21600"/>
                <a:gd name="T5" fmla="*/ 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6"/>
                  </a:moveTo>
                  <a:cubicBezTo>
                    <a:pt x="18" y="9666"/>
                    <a:pt x="9658" y="23"/>
                    <a:pt x="21558" y="0"/>
                  </a:cubicBezTo>
                </a:path>
                <a:path w="21600" h="21600" stroke="0" extrusionOk="0">
                  <a:moveTo>
                    <a:pt x="0" y="21566"/>
                  </a:moveTo>
                  <a:cubicBezTo>
                    <a:pt x="18" y="9666"/>
                    <a:pt x="9658" y="23"/>
                    <a:pt x="21558" y="0"/>
                  </a:cubicBezTo>
                  <a:lnTo>
                    <a:pt x="21600" y="21600"/>
                  </a:lnTo>
                  <a:close/>
                </a:path>
              </a:pathLst>
            </a:custGeom>
            <a:solidFill>
              <a:schemeClr val="bg1"/>
            </a:solidFill>
            <a:ln w="12700" cap="rnd">
              <a:noFill/>
              <a:round/>
              <a:headEnd/>
              <a:tailEnd/>
            </a:ln>
          </p:spPr>
          <p:txBody>
            <a:bodyPr wrap="none" anchor="ctr"/>
            <a:lstStyle/>
            <a:p>
              <a:endParaRPr lang="en-US"/>
            </a:p>
          </p:txBody>
        </p:sp>
        <p:sp>
          <p:nvSpPr>
            <p:cNvPr id="26637" name="Arc 31"/>
            <p:cNvSpPr>
              <a:spLocks/>
            </p:cNvSpPr>
            <p:nvPr/>
          </p:nvSpPr>
          <p:spPr bwMode="auto">
            <a:xfrm rot="10800000">
              <a:off x="2592" y="1478"/>
              <a:ext cx="428" cy="558"/>
            </a:xfrm>
            <a:custGeom>
              <a:avLst/>
              <a:gdLst>
                <a:gd name="T0" fmla="*/ 0 w 21642"/>
                <a:gd name="T1" fmla="*/ 0 h 21600"/>
                <a:gd name="T2" fmla="*/ 8 w 21642"/>
                <a:gd name="T3" fmla="*/ 14 h 21600"/>
                <a:gd name="T4" fmla="*/ 0 w 21642"/>
                <a:gd name="T5" fmla="*/ 14 h 21600"/>
                <a:gd name="T6" fmla="*/ 0 60000 65536"/>
                <a:gd name="T7" fmla="*/ 0 60000 65536"/>
                <a:gd name="T8" fmla="*/ 0 60000 65536"/>
                <a:gd name="T9" fmla="*/ 0 w 21642"/>
                <a:gd name="T10" fmla="*/ 0 h 21600"/>
                <a:gd name="T11" fmla="*/ 21642 w 21642"/>
                <a:gd name="T12" fmla="*/ 21600 h 21600"/>
              </a:gdLst>
              <a:ahLst/>
              <a:cxnLst>
                <a:cxn ang="T6">
                  <a:pos x="T0" y="T1"/>
                </a:cxn>
                <a:cxn ang="T7">
                  <a:pos x="T2" y="T3"/>
                </a:cxn>
                <a:cxn ang="T8">
                  <a:pos x="T4" y="T5"/>
                </a:cxn>
              </a:cxnLst>
              <a:rect l="T9" t="T10" r="T11" b="T12"/>
              <a:pathLst>
                <a:path w="21642" h="21600" fill="none" extrusionOk="0">
                  <a:moveTo>
                    <a:pt x="0" y="0"/>
                  </a:moveTo>
                  <a:cubicBezTo>
                    <a:pt x="14" y="0"/>
                    <a:pt x="28" y="-1"/>
                    <a:pt x="42" y="0"/>
                  </a:cubicBezTo>
                  <a:cubicBezTo>
                    <a:pt x="11958" y="0"/>
                    <a:pt x="21623" y="9649"/>
                    <a:pt x="21641" y="21566"/>
                  </a:cubicBezTo>
                </a:path>
                <a:path w="21642" h="21600" stroke="0" extrusionOk="0">
                  <a:moveTo>
                    <a:pt x="0" y="0"/>
                  </a:moveTo>
                  <a:cubicBezTo>
                    <a:pt x="14" y="0"/>
                    <a:pt x="28" y="-1"/>
                    <a:pt x="42" y="0"/>
                  </a:cubicBezTo>
                  <a:cubicBezTo>
                    <a:pt x="11958" y="0"/>
                    <a:pt x="21623" y="9649"/>
                    <a:pt x="21641" y="21566"/>
                  </a:cubicBezTo>
                  <a:lnTo>
                    <a:pt x="42" y="21600"/>
                  </a:lnTo>
                  <a:close/>
                </a:path>
              </a:pathLst>
            </a:custGeom>
            <a:solidFill>
              <a:schemeClr val="bg1"/>
            </a:solidFill>
            <a:ln w="12700" cap="rnd">
              <a:noFill/>
              <a:round/>
              <a:headEnd/>
              <a:tailEnd/>
            </a:ln>
          </p:spPr>
          <p:txBody>
            <a:bodyPr wrap="none" anchor="ctr"/>
            <a:lstStyle/>
            <a:p>
              <a:endParaRPr lang="en-US"/>
            </a:p>
          </p:txBody>
        </p:sp>
        <p:sp>
          <p:nvSpPr>
            <p:cNvPr id="26638" name="AutoShape 32"/>
            <p:cNvSpPr>
              <a:spLocks noChangeArrowheads="1"/>
            </p:cNvSpPr>
            <p:nvPr/>
          </p:nvSpPr>
          <p:spPr bwMode="auto">
            <a:xfrm rot="5400000">
              <a:off x="2519" y="2169"/>
              <a:ext cx="1061" cy="236"/>
            </a:xfrm>
            <a:prstGeom prst="triangle">
              <a:avLst>
                <a:gd name="adj" fmla="val 49995"/>
              </a:avLst>
            </a:prstGeom>
            <a:solidFill>
              <a:srgbClr val="C0C0C0"/>
            </a:solidFill>
            <a:ln w="12700">
              <a:noFill/>
              <a:miter lim="800000"/>
              <a:headEnd/>
              <a:tailEnd/>
            </a:ln>
          </p:spPr>
          <p:txBody>
            <a:bodyPr wrap="none" anchor="ctr"/>
            <a:lstStyle/>
            <a:p>
              <a:endParaRPr lang="ar-SA"/>
            </a:p>
          </p:txBody>
        </p:sp>
      </p:grpSp>
      <p:sp>
        <p:nvSpPr>
          <p:cNvPr id="26634" name="Rectangle 33"/>
          <p:cNvSpPr>
            <a:spLocks noChangeArrowheads="1"/>
          </p:cNvSpPr>
          <p:nvPr/>
        </p:nvSpPr>
        <p:spPr bwMode="auto">
          <a:xfrm>
            <a:off x="3676650" y="2847976"/>
            <a:ext cx="1279525" cy="395288"/>
          </a:xfrm>
          <a:prstGeom prst="rect">
            <a:avLst/>
          </a:prstGeom>
          <a:noFill/>
          <a:ln w="12700">
            <a:noFill/>
            <a:miter lim="800000"/>
            <a:headEnd/>
            <a:tailEnd/>
          </a:ln>
        </p:spPr>
        <p:txBody>
          <a:bodyPr lIns="92075" rIns="92075" anchor="ctr"/>
          <a:lstStyle/>
          <a:p>
            <a:pPr eaLnBrk="0" hangingPunct="0">
              <a:lnSpc>
                <a:spcPct val="90000"/>
              </a:lnSpc>
            </a:pPr>
            <a:r>
              <a:rPr lang="en-GB" sz="1600"/>
              <a:t>Strategy </a:t>
            </a:r>
            <a:endParaRPr lang="en-GB" sz="1600" baseline="300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15</a:t>
            </a:fld>
            <a:endParaRPr lang="en-US"/>
          </a:p>
        </p:txBody>
      </p:sp>
      <p:sp>
        <p:nvSpPr>
          <p:cNvPr id="6" name="Rectangle 3"/>
          <p:cNvSpPr>
            <a:spLocks noChangeArrowheads="1"/>
          </p:cNvSpPr>
          <p:nvPr/>
        </p:nvSpPr>
        <p:spPr bwMode="auto">
          <a:xfrm>
            <a:off x="4875213" y="1814513"/>
            <a:ext cx="2655887" cy="4686300"/>
          </a:xfrm>
          <a:prstGeom prst="rect">
            <a:avLst/>
          </a:prstGeom>
          <a:noFill/>
          <a:ln w="9525">
            <a:noFill/>
            <a:miter lim="800000"/>
            <a:headEnd/>
            <a:tailEnd/>
          </a:ln>
        </p:spPr>
        <p:txBody>
          <a:bodyPr/>
          <a:lstStyle/>
          <a:p>
            <a:pPr marL="182563" indent="-182563" algn="l">
              <a:spcBef>
                <a:spcPct val="25000"/>
              </a:spcBef>
              <a:buFontTx/>
              <a:buChar char="•"/>
            </a:pPr>
            <a:r>
              <a:rPr lang="en-GB" sz="1600" dirty="0"/>
              <a:t>Industrial Clusters</a:t>
            </a:r>
          </a:p>
          <a:p>
            <a:pPr marL="361950" lvl="1" indent="-177800" algn="l">
              <a:spcBef>
                <a:spcPct val="25000"/>
              </a:spcBef>
              <a:buFontTx/>
              <a:buChar char="–"/>
            </a:pPr>
            <a:r>
              <a:rPr lang="en-GB" sz="1600" b="0" dirty="0" smtClean="0"/>
              <a:t>knowledge </a:t>
            </a:r>
            <a:r>
              <a:rPr lang="en-GB" sz="1600" b="0" dirty="0"/>
              <a:t>based industrial clusters</a:t>
            </a:r>
          </a:p>
          <a:p>
            <a:pPr marL="361950" lvl="1" indent="-177800" algn="l">
              <a:spcBef>
                <a:spcPct val="25000"/>
              </a:spcBef>
              <a:buFontTx/>
              <a:buChar char="–"/>
            </a:pPr>
            <a:endParaRPr lang="en-GB" sz="1600" b="0" dirty="0"/>
          </a:p>
          <a:p>
            <a:pPr marL="182563" indent="-182563" algn="l">
              <a:spcBef>
                <a:spcPct val="25000"/>
              </a:spcBef>
              <a:buFontTx/>
              <a:buChar char="•"/>
            </a:pPr>
            <a:r>
              <a:rPr lang="en-GB" sz="1600" dirty="0"/>
              <a:t>New Verticals</a:t>
            </a:r>
          </a:p>
          <a:p>
            <a:pPr marL="361950" lvl="1" indent="-177800" algn="l">
              <a:spcBef>
                <a:spcPct val="25000"/>
              </a:spcBef>
              <a:buFontTx/>
              <a:buChar char="–"/>
            </a:pPr>
            <a:r>
              <a:rPr lang="en-GB" sz="1600" b="0" dirty="0"/>
              <a:t>Identify new industrial sectors for KSA</a:t>
            </a:r>
          </a:p>
          <a:p>
            <a:pPr marL="361950" lvl="1" indent="-177800" algn="l">
              <a:spcBef>
                <a:spcPct val="25000"/>
              </a:spcBef>
              <a:buFontTx/>
              <a:buChar char="–"/>
            </a:pPr>
            <a:endParaRPr lang="en-GB" sz="1600" b="0" dirty="0"/>
          </a:p>
          <a:p>
            <a:pPr marL="182563" indent="-182563" algn="l">
              <a:spcBef>
                <a:spcPct val="25000"/>
              </a:spcBef>
              <a:buFontTx/>
              <a:buChar char="•"/>
            </a:pPr>
            <a:r>
              <a:rPr lang="en-GB" sz="1600" dirty="0"/>
              <a:t>Small-to-Medium Enterprises</a:t>
            </a:r>
          </a:p>
          <a:p>
            <a:pPr marL="361950" lvl="1" indent="-177800" algn="l">
              <a:spcBef>
                <a:spcPct val="25000"/>
              </a:spcBef>
              <a:buFontTx/>
              <a:buChar char="–"/>
            </a:pPr>
            <a:r>
              <a:rPr lang="en-GB" sz="1600" b="0" dirty="0"/>
              <a:t>Encourage entrepreneurial activities and provide support for target industries</a:t>
            </a:r>
          </a:p>
          <a:p>
            <a:pPr marL="361950" lvl="1" indent="-177800" algn="l">
              <a:spcBef>
                <a:spcPct val="25000"/>
              </a:spcBef>
              <a:buFontTx/>
              <a:buChar char="–"/>
            </a:pPr>
            <a:endParaRPr lang="en-GB" sz="1600" b="0" dirty="0"/>
          </a:p>
          <a:p>
            <a:pPr marL="361950" lvl="1" indent="-177800" algn="l">
              <a:spcBef>
                <a:spcPct val="25000"/>
              </a:spcBef>
              <a:buFontTx/>
              <a:buChar char="–"/>
            </a:pPr>
            <a:endParaRPr lang="en-GB" sz="1600" b="0" dirty="0"/>
          </a:p>
        </p:txBody>
      </p:sp>
      <p:sp>
        <p:nvSpPr>
          <p:cNvPr id="7" name="Rectangle 3"/>
          <p:cNvSpPr>
            <a:spLocks noChangeArrowheads="1"/>
          </p:cNvSpPr>
          <p:nvPr/>
        </p:nvSpPr>
        <p:spPr bwMode="auto">
          <a:xfrm>
            <a:off x="735013" y="1616869"/>
            <a:ext cx="2611437" cy="4762500"/>
          </a:xfrm>
          <a:prstGeom prst="rect">
            <a:avLst/>
          </a:prstGeom>
          <a:noFill/>
          <a:ln w="9525">
            <a:noFill/>
            <a:miter lim="800000"/>
            <a:headEnd/>
            <a:tailEnd/>
          </a:ln>
        </p:spPr>
        <p:txBody>
          <a:bodyPr/>
          <a:lstStyle/>
          <a:p>
            <a:pPr marL="182563" indent="-182563" algn="l">
              <a:spcBef>
                <a:spcPct val="25000"/>
              </a:spcBef>
              <a:buFontTx/>
              <a:buChar char="•"/>
            </a:pPr>
            <a:r>
              <a:rPr lang="en-GB" sz="1400" dirty="0"/>
              <a:t>Business Environment</a:t>
            </a:r>
          </a:p>
          <a:p>
            <a:pPr marL="361950" lvl="1" indent="-177800" algn="l">
              <a:spcBef>
                <a:spcPct val="25000"/>
              </a:spcBef>
              <a:buFontTx/>
              <a:buChar char="–"/>
            </a:pPr>
            <a:r>
              <a:rPr lang="en-GB" sz="1400" b="0" dirty="0"/>
              <a:t>Regulations and policies which will encourage growth and participation within targeted industries</a:t>
            </a:r>
            <a:endParaRPr lang="en-GB" sz="1400" dirty="0"/>
          </a:p>
          <a:p>
            <a:pPr marL="182563" indent="-182563" algn="l">
              <a:spcBef>
                <a:spcPct val="25000"/>
              </a:spcBef>
              <a:buFontTx/>
              <a:buChar char="•"/>
            </a:pPr>
            <a:r>
              <a:rPr lang="en-GB" sz="1400" dirty="0"/>
              <a:t>Innovation</a:t>
            </a:r>
          </a:p>
          <a:p>
            <a:pPr marL="361950" lvl="1" indent="-177800" algn="l">
              <a:spcBef>
                <a:spcPct val="25000"/>
              </a:spcBef>
              <a:buFontTx/>
              <a:buChar char="–"/>
            </a:pPr>
            <a:r>
              <a:rPr lang="en-GB" sz="1400" b="0" dirty="0"/>
              <a:t>Provide platforms to launch and drive knowledge based industries</a:t>
            </a:r>
          </a:p>
          <a:p>
            <a:pPr marL="182563" indent="-182563" algn="l">
              <a:spcBef>
                <a:spcPct val="25000"/>
              </a:spcBef>
              <a:buFontTx/>
              <a:buChar char="•"/>
            </a:pPr>
            <a:r>
              <a:rPr lang="en-GB" sz="1400" dirty="0"/>
              <a:t>Human Capital</a:t>
            </a:r>
          </a:p>
          <a:p>
            <a:pPr marL="361950" lvl="1" indent="-177800" algn="l">
              <a:spcBef>
                <a:spcPct val="25000"/>
              </a:spcBef>
              <a:buFontTx/>
              <a:buChar char="–"/>
            </a:pPr>
            <a:r>
              <a:rPr lang="en-GB" sz="1400" b="0" dirty="0"/>
              <a:t>Provide the skilled labour employed by knowledge based industries</a:t>
            </a:r>
          </a:p>
          <a:p>
            <a:pPr marL="182563" indent="-182563" algn="l">
              <a:spcBef>
                <a:spcPct val="25000"/>
              </a:spcBef>
              <a:buFontTx/>
              <a:buChar char="•"/>
            </a:pPr>
            <a:r>
              <a:rPr lang="en-GB" sz="1400" dirty="0"/>
              <a:t>Infrastructure</a:t>
            </a:r>
          </a:p>
          <a:p>
            <a:pPr marL="361950" lvl="1" indent="-177800" algn="l">
              <a:spcBef>
                <a:spcPct val="25000"/>
              </a:spcBef>
              <a:buFontTx/>
              <a:buChar char="–"/>
            </a:pPr>
            <a:r>
              <a:rPr lang="en-GB" sz="1400" b="0" dirty="0"/>
              <a:t>Policy for industrial infrastructure which will be necessary to enable the success of target industries</a:t>
            </a:r>
          </a:p>
        </p:txBody>
      </p:sp>
      <p:sp>
        <p:nvSpPr>
          <p:cNvPr id="8" name="Rectangle 59"/>
          <p:cNvSpPr>
            <a:spLocks noChangeArrowheads="1"/>
          </p:cNvSpPr>
          <p:nvPr/>
        </p:nvSpPr>
        <p:spPr bwMode="auto">
          <a:xfrm>
            <a:off x="2382838" y="473075"/>
            <a:ext cx="3930650" cy="288925"/>
          </a:xfrm>
          <a:prstGeom prst="rect">
            <a:avLst/>
          </a:prstGeom>
          <a:solidFill>
            <a:schemeClr val="folHlink"/>
          </a:solidFill>
          <a:ln w="38100" algn="ctr">
            <a:noFill/>
            <a:miter lim="800000"/>
            <a:headEnd/>
            <a:tailEnd/>
          </a:ln>
        </p:spPr>
        <p:txBody>
          <a:bodyPr anchor="ctr"/>
          <a:lstStyle/>
          <a:p>
            <a:r>
              <a:rPr lang="en-GB" sz="1400"/>
              <a:t>Components of NIS</a:t>
            </a:r>
          </a:p>
        </p:txBody>
      </p:sp>
      <p:sp>
        <p:nvSpPr>
          <p:cNvPr id="9" name="Rectangle 59"/>
          <p:cNvSpPr>
            <a:spLocks noChangeArrowheads="1"/>
          </p:cNvSpPr>
          <p:nvPr/>
        </p:nvSpPr>
        <p:spPr bwMode="auto">
          <a:xfrm>
            <a:off x="4875213" y="1045369"/>
            <a:ext cx="2625725" cy="571500"/>
          </a:xfrm>
          <a:prstGeom prst="rect">
            <a:avLst/>
          </a:prstGeom>
          <a:solidFill>
            <a:schemeClr val="hlink"/>
          </a:solidFill>
          <a:ln w="12700" algn="ctr">
            <a:solidFill>
              <a:srgbClr val="969696"/>
            </a:solidFill>
            <a:miter lim="800000"/>
            <a:headEnd/>
            <a:tailEnd/>
          </a:ln>
        </p:spPr>
        <p:txBody>
          <a:bodyPr anchor="ctr"/>
          <a:lstStyle/>
          <a:p>
            <a:r>
              <a:rPr lang="en-GB" sz="1400" dirty="0">
                <a:solidFill>
                  <a:schemeClr val="bg1"/>
                </a:solidFill>
              </a:rPr>
              <a:t>Industry Focused </a:t>
            </a:r>
          </a:p>
        </p:txBody>
      </p:sp>
      <p:sp>
        <p:nvSpPr>
          <p:cNvPr id="10" name="Rectangle 59"/>
          <p:cNvSpPr>
            <a:spLocks noChangeArrowheads="1"/>
          </p:cNvSpPr>
          <p:nvPr/>
        </p:nvSpPr>
        <p:spPr bwMode="auto">
          <a:xfrm>
            <a:off x="735013" y="1045369"/>
            <a:ext cx="2941637" cy="571500"/>
          </a:xfrm>
          <a:prstGeom prst="rect">
            <a:avLst/>
          </a:prstGeom>
          <a:solidFill>
            <a:schemeClr val="hlink"/>
          </a:solidFill>
          <a:ln w="12700" algn="ctr">
            <a:solidFill>
              <a:srgbClr val="969696"/>
            </a:solidFill>
            <a:miter lim="800000"/>
            <a:headEnd/>
            <a:tailEnd/>
          </a:ln>
        </p:spPr>
        <p:txBody>
          <a:bodyPr anchor="ctr"/>
          <a:lstStyle/>
          <a:p>
            <a:r>
              <a:rPr lang="en-GB" sz="1400" dirty="0">
                <a:solidFill>
                  <a:schemeClr val="bg1"/>
                </a:solidFill>
              </a:rPr>
              <a:t>Enablers and Drivers </a:t>
            </a:r>
          </a:p>
        </p:txBody>
      </p:sp>
      <p:sp>
        <p:nvSpPr>
          <p:cNvPr id="11" name="Rectangle 59"/>
          <p:cNvSpPr>
            <a:spLocks noChangeArrowheads="1"/>
          </p:cNvSpPr>
          <p:nvPr/>
        </p:nvSpPr>
        <p:spPr bwMode="auto">
          <a:xfrm>
            <a:off x="533400" y="6379369"/>
            <a:ext cx="6997700" cy="242888"/>
          </a:xfrm>
          <a:prstGeom prst="rect">
            <a:avLst/>
          </a:prstGeom>
          <a:solidFill>
            <a:schemeClr val="hlink"/>
          </a:solidFill>
          <a:ln w="12700" algn="ctr">
            <a:solidFill>
              <a:srgbClr val="969696"/>
            </a:solidFill>
            <a:miter lim="800000"/>
            <a:headEnd/>
            <a:tailEnd/>
          </a:ln>
        </p:spPr>
        <p:txBody>
          <a:bodyPr anchor="ctr"/>
          <a:lstStyle/>
          <a:p>
            <a:r>
              <a:rPr lang="en-GB" sz="1200">
                <a:solidFill>
                  <a:schemeClr val="bg1"/>
                </a:solidFill>
              </a:rPr>
              <a:t>Governance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custDataLst>
              <p:tags r:id="rId1"/>
            </p:custDataLst>
          </p:nvPr>
        </p:nvSpPr>
        <p:spPr bwMode="auto">
          <a:xfrm>
            <a:off x="3525837" y="2705099"/>
            <a:ext cx="11049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Industry clusters</a:t>
            </a:r>
          </a:p>
        </p:txBody>
      </p:sp>
      <p:sp>
        <p:nvSpPr>
          <p:cNvPr id="27" name="AutoShape 12"/>
          <p:cNvSpPr>
            <a:spLocks noChangeArrowheads="1"/>
          </p:cNvSpPr>
          <p:nvPr>
            <p:custDataLst>
              <p:tags r:id="rId2"/>
            </p:custDataLst>
          </p:nvPr>
        </p:nvSpPr>
        <p:spPr bwMode="auto">
          <a:xfrm>
            <a:off x="3525837" y="1577181"/>
            <a:ext cx="3421062" cy="1006475"/>
          </a:xfrm>
          <a:prstGeom prst="triangle">
            <a:avLst>
              <a:gd name="adj" fmla="val 49097"/>
            </a:avLst>
          </a:prstGeom>
          <a:solidFill>
            <a:schemeClr val="hlink"/>
          </a:solidFill>
          <a:ln w="12700" algn="ctr">
            <a:solidFill>
              <a:schemeClr val="hlink"/>
            </a:solidFill>
            <a:miter lim="800000"/>
            <a:headEnd/>
            <a:tailEnd/>
          </a:ln>
        </p:spPr>
        <p:txBody>
          <a:bodyPr wrap="none" anchor="ctr"/>
          <a:lstStyle/>
          <a:p>
            <a:r>
              <a:rPr lang="en-GB" sz="1200" dirty="0">
                <a:solidFill>
                  <a:schemeClr val="bg1"/>
                </a:solidFill>
              </a:rPr>
              <a:t/>
            </a:r>
            <a:br>
              <a:rPr lang="en-GB" sz="1200" dirty="0">
                <a:solidFill>
                  <a:schemeClr val="bg1"/>
                </a:solidFill>
              </a:rPr>
            </a:br>
            <a:r>
              <a:rPr lang="en-GB" sz="1200" dirty="0">
                <a:solidFill>
                  <a:schemeClr val="bg1"/>
                </a:solidFill>
              </a:rPr>
              <a:t>GDP</a:t>
            </a:r>
          </a:p>
          <a:p>
            <a:r>
              <a:rPr lang="en-GB" sz="1200" dirty="0">
                <a:solidFill>
                  <a:schemeClr val="bg1"/>
                </a:solidFill>
              </a:rPr>
              <a:t>Employment | Technology | Exports</a:t>
            </a:r>
          </a:p>
          <a:p>
            <a:endParaRPr lang="en-GB" sz="1200" dirty="0">
              <a:solidFill>
                <a:schemeClr val="bg1"/>
              </a:solidFill>
            </a:endParaRPr>
          </a:p>
        </p:txBody>
      </p:sp>
      <p:sp>
        <p:nvSpPr>
          <p:cNvPr id="28" name="Rectangle 5"/>
          <p:cNvSpPr>
            <a:spLocks noChangeArrowheads="1"/>
          </p:cNvSpPr>
          <p:nvPr>
            <p:custDataLst>
              <p:tags r:id="rId3"/>
            </p:custDataLst>
          </p:nvPr>
        </p:nvSpPr>
        <p:spPr bwMode="auto">
          <a:xfrm>
            <a:off x="4683125" y="2705099"/>
            <a:ext cx="11049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New Verticals</a:t>
            </a:r>
          </a:p>
        </p:txBody>
      </p:sp>
      <p:sp>
        <p:nvSpPr>
          <p:cNvPr id="29" name="Rectangle 5"/>
          <p:cNvSpPr>
            <a:spLocks noChangeArrowheads="1"/>
          </p:cNvSpPr>
          <p:nvPr>
            <p:custDataLst>
              <p:tags r:id="rId4"/>
            </p:custDataLst>
          </p:nvPr>
        </p:nvSpPr>
        <p:spPr bwMode="auto">
          <a:xfrm>
            <a:off x="5842000" y="2705099"/>
            <a:ext cx="11049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SMEs</a:t>
            </a:r>
          </a:p>
        </p:txBody>
      </p:sp>
      <p:sp>
        <p:nvSpPr>
          <p:cNvPr id="30" name="Rectangle 5"/>
          <p:cNvSpPr>
            <a:spLocks noChangeArrowheads="1"/>
          </p:cNvSpPr>
          <p:nvPr>
            <p:custDataLst>
              <p:tags r:id="rId5"/>
            </p:custDataLst>
          </p:nvPr>
        </p:nvSpPr>
        <p:spPr bwMode="auto">
          <a:xfrm>
            <a:off x="3525837" y="3616324"/>
            <a:ext cx="16637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Innovation</a:t>
            </a:r>
          </a:p>
        </p:txBody>
      </p:sp>
      <p:sp>
        <p:nvSpPr>
          <p:cNvPr id="31" name="Rectangle 5"/>
          <p:cNvSpPr>
            <a:spLocks noChangeArrowheads="1"/>
          </p:cNvSpPr>
          <p:nvPr>
            <p:custDataLst>
              <p:tags r:id="rId6"/>
            </p:custDataLst>
          </p:nvPr>
        </p:nvSpPr>
        <p:spPr bwMode="auto">
          <a:xfrm>
            <a:off x="5283200" y="3616324"/>
            <a:ext cx="16637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Human Capital</a:t>
            </a:r>
          </a:p>
        </p:txBody>
      </p:sp>
      <p:sp>
        <p:nvSpPr>
          <p:cNvPr id="32" name="Rectangle 5"/>
          <p:cNvSpPr>
            <a:spLocks noChangeArrowheads="1"/>
          </p:cNvSpPr>
          <p:nvPr>
            <p:custDataLst>
              <p:tags r:id="rId7"/>
            </p:custDataLst>
          </p:nvPr>
        </p:nvSpPr>
        <p:spPr bwMode="auto">
          <a:xfrm>
            <a:off x="3527425" y="4527549"/>
            <a:ext cx="16637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Infrastructure</a:t>
            </a:r>
          </a:p>
        </p:txBody>
      </p:sp>
      <p:sp>
        <p:nvSpPr>
          <p:cNvPr id="33" name="Rectangle 5"/>
          <p:cNvSpPr>
            <a:spLocks noChangeArrowheads="1"/>
          </p:cNvSpPr>
          <p:nvPr>
            <p:custDataLst>
              <p:tags r:id="rId8"/>
            </p:custDataLst>
          </p:nvPr>
        </p:nvSpPr>
        <p:spPr bwMode="auto">
          <a:xfrm>
            <a:off x="5284787" y="4527549"/>
            <a:ext cx="1663700" cy="863600"/>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Regulatory Requirements</a:t>
            </a:r>
          </a:p>
        </p:txBody>
      </p:sp>
      <p:sp>
        <p:nvSpPr>
          <p:cNvPr id="34" name="Rectangle 5"/>
          <p:cNvSpPr>
            <a:spLocks noChangeArrowheads="1"/>
          </p:cNvSpPr>
          <p:nvPr>
            <p:custDataLst>
              <p:tags r:id="rId9"/>
            </p:custDataLst>
          </p:nvPr>
        </p:nvSpPr>
        <p:spPr bwMode="auto">
          <a:xfrm>
            <a:off x="3527425" y="5454649"/>
            <a:ext cx="3419475" cy="239713"/>
          </a:xfrm>
          <a:prstGeom prst="rect">
            <a:avLst/>
          </a:prstGeom>
          <a:solidFill>
            <a:schemeClr val="folHlink"/>
          </a:solidFill>
          <a:ln w="12700" algn="ctr">
            <a:solidFill>
              <a:schemeClr val="tx1"/>
            </a:solidFill>
            <a:miter lim="800000"/>
            <a:headEnd/>
            <a:tailEnd/>
          </a:ln>
        </p:spPr>
        <p:txBody>
          <a:bodyPr anchor="ctr"/>
          <a:lstStyle/>
          <a:p>
            <a:r>
              <a:rPr lang="en-GB" sz="1200">
                <a:solidFill>
                  <a:srgbClr val="000066"/>
                </a:solidFill>
              </a:rPr>
              <a:t>Governance</a:t>
            </a:r>
          </a:p>
        </p:txBody>
      </p:sp>
      <p:sp>
        <p:nvSpPr>
          <p:cNvPr id="35" name="Rectangle 26"/>
          <p:cNvSpPr>
            <a:spLocks noChangeArrowheads="1"/>
          </p:cNvSpPr>
          <p:nvPr/>
        </p:nvSpPr>
        <p:spPr bwMode="auto">
          <a:xfrm>
            <a:off x="673100" y="3509166"/>
            <a:ext cx="1917700" cy="1881983"/>
          </a:xfrm>
          <a:prstGeom prst="rect">
            <a:avLst/>
          </a:prstGeom>
          <a:noFill/>
          <a:ln w="9525">
            <a:noFill/>
            <a:miter lim="800000"/>
            <a:headEnd/>
            <a:tailEnd/>
          </a:ln>
        </p:spPr>
        <p:txBody>
          <a:bodyPr/>
          <a:lstStyle/>
          <a:p>
            <a:pPr marL="182563" indent="-182563">
              <a:spcBef>
                <a:spcPct val="25000"/>
              </a:spcBef>
            </a:pPr>
            <a:r>
              <a:rPr lang="en-GB" sz="1500" dirty="0" smtClean="0">
                <a:solidFill>
                  <a:srgbClr val="C00000"/>
                </a:solidFill>
              </a:rPr>
              <a:t>Components</a:t>
            </a:r>
          </a:p>
          <a:p>
            <a:pPr marL="182563" indent="-182563">
              <a:spcBef>
                <a:spcPct val="25000"/>
              </a:spcBef>
            </a:pPr>
            <a:r>
              <a:rPr lang="en-GB" sz="1500" dirty="0" smtClean="0">
                <a:solidFill>
                  <a:srgbClr val="C00000"/>
                </a:solidFill>
              </a:rPr>
              <a:t> are </a:t>
            </a:r>
            <a:r>
              <a:rPr lang="en-GB" sz="1500" dirty="0">
                <a:solidFill>
                  <a:srgbClr val="C00000"/>
                </a:solidFill>
              </a:rPr>
              <a:t>building blocks towards common objectives</a:t>
            </a:r>
          </a:p>
        </p:txBody>
      </p:sp>
      <p:sp>
        <p:nvSpPr>
          <p:cNvPr id="36" name="AutoShape 40"/>
          <p:cNvSpPr>
            <a:spLocks noChangeArrowheads="1"/>
          </p:cNvSpPr>
          <p:nvPr/>
        </p:nvSpPr>
        <p:spPr bwMode="auto">
          <a:xfrm rot="5400000">
            <a:off x="1169195" y="3766344"/>
            <a:ext cx="3625850" cy="363537"/>
          </a:xfrm>
          <a:prstGeom prst="triangle">
            <a:avLst>
              <a:gd name="adj" fmla="val 50000"/>
            </a:avLst>
          </a:prstGeom>
          <a:solidFill>
            <a:srgbClr val="C0C0C0"/>
          </a:solidFill>
          <a:ln w="12700">
            <a:solidFill>
              <a:srgbClr val="C0C0C0"/>
            </a:solidFill>
            <a:miter lim="800000"/>
            <a:headEnd/>
            <a:tailEnd/>
          </a:ln>
        </p:spPr>
        <p:txBody>
          <a:bodyPr wrap="none" anchor="ctr"/>
          <a:lstStyle/>
          <a:p>
            <a:endParaRPr lang="en-GB">
              <a:ea typeface="MS PGothic"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7" name="Rectangle 6"/>
          <p:cNvSpPr/>
          <p:nvPr/>
        </p:nvSpPr>
        <p:spPr>
          <a:xfrm>
            <a:off x="1509033" y="1892300"/>
            <a:ext cx="4419800" cy="584775"/>
          </a:xfrm>
          <a:prstGeom prst="rect">
            <a:avLst/>
          </a:prstGeom>
        </p:spPr>
        <p:txBody>
          <a:bodyPr wrap="none">
            <a:spAutoFit/>
          </a:bodyPr>
          <a:lstStyle/>
          <a:p>
            <a:pPr lvl="0">
              <a:defRPr/>
            </a:pPr>
            <a:r>
              <a:rPr lang="en-US" sz="3200" dirty="0" smtClean="0">
                <a:solidFill>
                  <a:srgbClr val="000099"/>
                </a:solidFill>
              </a:rPr>
              <a:t>Implementation Plans</a:t>
            </a:r>
            <a:endParaRPr lang="en-US" sz="3200" dirty="0">
              <a:solidFill>
                <a:srgbClr val="000066"/>
              </a:solidFill>
            </a:endParaRPr>
          </a:p>
        </p:txBody>
      </p:sp>
      <p:sp>
        <p:nvSpPr>
          <p:cNvPr id="6" name="TextBox 5"/>
          <p:cNvSpPr txBox="1"/>
          <p:nvPr/>
        </p:nvSpPr>
        <p:spPr>
          <a:xfrm>
            <a:off x="2362200" y="3086100"/>
            <a:ext cx="1841402" cy="1938992"/>
          </a:xfrm>
          <a:prstGeom prst="rect">
            <a:avLst/>
          </a:prstGeom>
          <a:noFill/>
        </p:spPr>
        <p:txBody>
          <a:bodyPr wrap="none" rtlCol="1">
            <a:spAutoFit/>
          </a:bodyPr>
          <a:lstStyle/>
          <a:p>
            <a:pPr algn="l">
              <a:buClr>
                <a:srgbClr val="C00000"/>
              </a:buClr>
              <a:buFont typeface="Wingdings" pitchFamily="2" charset="2"/>
              <a:buChar char="Ø"/>
            </a:pPr>
            <a:r>
              <a:rPr lang="en-US" sz="2400" dirty="0" smtClean="0">
                <a:solidFill>
                  <a:srgbClr val="000066"/>
                </a:solidFill>
              </a:rPr>
              <a:t>  Timeline</a:t>
            </a:r>
          </a:p>
          <a:p>
            <a:pPr algn="l">
              <a:buClr>
                <a:srgbClr val="C00000"/>
              </a:buClr>
              <a:buFont typeface="Wingdings" pitchFamily="2" charset="2"/>
              <a:buChar char="Ø"/>
            </a:pPr>
            <a:endParaRPr lang="en-US" sz="2400" dirty="0" smtClean="0">
              <a:solidFill>
                <a:srgbClr val="000066"/>
              </a:solidFill>
            </a:endParaRPr>
          </a:p>
          <a:p>
            <a:pPr algn="l">
              <a:buClr>
                <a:srgbClr val="C00000"/>
              </a:buClr>
              <a:buFont typeface="Wingdings" pitchFamily="2" charset="2"/>
              <a:buChar char="Ø"/>
            </a:pPr>
            <a:r>
              <a:rPr lang="en-US" sz="2400" dirty="0" smtClean="0">
                <a:solidFill>
                  <a:srgbClr val="000066"/>
                </a:solidFill>
              </a:rPr>
              <a:t>  KPI s</a:t>
            </a:r>
          </a:p>
          <a:p>
            <a:pPr algn="l">
              <a:buClr>
                <a:srgbClr val="C00000"/>
              </a:buClr>
              <a:buFont typeface="Wingdings" pitchFamily="2" charset="2"/>
              <a:buChar char="Ø"/>
            </a:pPr>
            <a:endParaRPr lang="en-US" sz="2400" dirty="0" smtClean="0">
              <a:solidFill>
                <a:srgbClr val="000066"/>
              </a:solidFill>
            </a:endParaRPr>
          </a:p>
          <a:p>
            <a:pPr algn="l">
              <a:buClr>
                <a:srgbClr val="C00000"/>
              </a:buClr>
              <a:buFont typeface="Wingdings" pitchFamily="2" charset="2"/>
              <a:buChar char="Ø"/>
            </a:pPr>
            <a:r>
              <a:rPr lang="en-US" sz="2400" dirty="0" smtClean="0">
                <a:solidFill>
                  <a:srgbClr val="000066"/>
                </a:solidFill>
              </a:rPr>
              <a:t>  Budget</a:t>
            </a:r>
            <a:endParaRPr lang="ar-SA" sz="2400"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7" name="AutoShape 61"/>
          <p:cNvSpPr>
            <a:spLocks noChangeArrowheads="1"/>
          </p:cNvSpPr>
          <p:nvPr/>
        </p:nvSpPr>
        <p:spPr bwMode="auto">
          <a:xfrm>
            <a:off x="546100" y="1014412"/>
            <a:ext cx="7442200" cy="555625"/>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dirty="0" smtClean="0">
                <a:solidFill>
                  <a:srgbClr val="000099"/>
                </a:solidFill>
              </a:rPr>
              <a:t>National Industrial Cluster Program</a:t>
            </a:r>
            <a:endParaRPr lang="en-US" sz="3200" dirty="0">
              <a:solidFill>
                <a:srgbClr val="000066"/>
              </a:solidFill>
            </a:endParaRPr>
          </a:p>
        </p:txBody>
      </p:sp>
      <p:sp>
        <p:nvSpPr>
          <p:cNvPr id="8" name="TextBox 7"/>
          <p:cNvSpPr txBox="1"/>
          <p:nvPr/>
        </p:nvSpPr>
        <p:spPr>
          <a:xfrm>
            <a:off x="1689100" y="2667000"/>
            <a:ext cx="4836580" cy="2677656"/>
          </a:xfrm>
          <a:prstGeom prst="rect">
            <a:avLst/>
          </a:prstGeom>
          <a:noFill/>
        </p:spPr>
        <p:txBody>
          <a:bodyPr wrap="none" rtlCol="1">
            <a:spAutoFit/>
          </a:bodyPr>
          <a:lstStyle/>
          <a:p>
            <a:pPr algn="l">
              <a:buClr>
                <a:srgbClr val="C00000"/>
              </a:buClr>
              <a:buFont typeface="Wingdings" pitchFamily="2" charset="2"/>
              <a:buChar char="ü"/>
            </a:pPr>
            <a:r>
              <a:rPr lang="en-US" sz="2400" dirty="0" smtClean="0">
                <a:solidFill>
                  <a:srgbClr val="000066"/>
                </a:solidFill>
              </a:rPr>
              <a:t>  Auto Value Chain</a:t>
            </a:r>
          </a:p>
          <a:p>
            <a:pPr algn="l">
              <a:buClr>
                <a:srgbClr val="C00000"/>
              </a:buClr>
              <a:buFont typeface="Wingdings" pitchFamily="2" charset="2"/>
              <a:buChar char="ü"/>
            </a:pPr>
            <a:endParaRPr lang="en-US" sz="2400" dirty="0" smtClean="0">
              <a:solidFill>
                <a:srgbClr val="000066"/>
              </a:solidFill>
            </a:endParaRPr>
          </a:p>
          <a:p>
            <a:pPr algn="l">
              <a:buClr>
                <a:srgbClr val="C00000"/>
              </a:buClr>
              <a:buFont typeface="Wingdings" pitchFamily="2" charset="2"/>
              <a:buChar char="ü"/>
            </a:pPr>
            <a:r>
              <a:rPr lang="en-US" sz="2400" dirty="0" smtClean="0">
                <a:solidFill>
                  <a:srgbClr val="000066"/>
                </a:solidFill>
              </a:rPr>
              <a:t>  Plastics &amp; flexible Packaging</a:t>
            </a:r>
          </a:p>
          <a:p>
            <a:pPr algn="l">
              <a:buClr>
                <a:srgbClr val="C00000"/>
              </a:buClr>
              <a:buFont typeface="Wingdings" pitchFamily="2" charset="2"/>
              <a:buChar char="ü"/>
            </a:pPr>
            <a:endParaRPr lang="en-US" sz="2400" dirty="0" smtClean="0">
              <a:solidFill>
                <a:srgbClr val="000066"/>
              </a:solidFill>
            </a:endParaRPr>
          </a:p>
          <a:p>
            <a:pPr algn="l">
              <a:buClr>
                <a:srgbClr val="C00000"/>
              </a:buClr>
              <a:buFont typeface="Wingdings" pitchFamily="2" charset="2"/>
              <a:buChar char="ü"/>
            </a:pPr>
            <a:r>
              <a:rPr lang="en-US" sz="2400" dirty="0" smtClean="0">
                <a:solidFill>
                  <a:srgbClr val="000066"/>
                </a:solidFill>
              </a:rPr>
              <a:t>  Household Appliances</a:t>
            </a:r>
          </a:p>
          <a:p>
            <a:pPr algn="l">
              <a:buClr>
                <a:srgbClr val="C00000"/>
              </a:buClr>
              <a:buFont typeface="Wingdings" pitchFamily="2" charset="2"/>
              <a:buChar char="ü"/>
            </a:pPr>
            <a:endParaRPr lang="en-US" sz="2400" dirty="0" smtClean="0">
              <a:solidFill>
                <a:srgbClr val="000066"/>
              </a:solidFill>
            </a:endParaRPr>
          </a:p>
          <a:p>
            <a:pPr algn="l">
              <a:buClr>
                <a:srgbClr val="C00000"/>
              </a:buClr>
              <a:buFont typeface="Wingdings" pitchFamily="2" charset="2"/>
              <a:buChar char="ü"/>
            </a:pPr>
            <a:r>
              <a:rPr lang="en-US" sz="2400" dirty="0" smtClean="0">
                <a:solidFill>
                  <a:srgbClr val="000066"/>
                </a:solidFill>
              </a:rPr>
              <a:t>  Metal Products</a:t>
            </a:r>
            <a:endParaRPr lang="ar-SA" sz="2400" dirty="0">
              <a:solidFill>
                <a:srgbClr val="00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9" name="Rectangle 3"/>
          <p:cNvSpPr>
            <a:spLocks noChangeArrowheads="1"/>
          </p:cNvSpPr>
          <p:nvPr/>
        </p:nvSpPr>
        <p:spPr bwMode="auto">
          <a:xfrm>
            <a:off x="566738" y="1827213"/>
            <a:ext cx="8247062" cy="3724739"/>
          </a:xfrm>
          <a:prstGeom prst="rect">
            <a:avLst/>
          </a:prstGeom>
          <a:noFill/>
          <a:ln w="9525" algn="ctr">
            <a:noFill/>
            <a:miter lim="800000"/>
            <a:headEnd/>
            <a:tailEnd/>
          </a:ln>
        </p:spPr>
        <p:txBody>
          <a:bodyPr wrap="square" lIns="92075" tIns="46038" rIns="92075" bIns="46038">
            <a:spAutoFit/>
          </a:bodyPr>
          <a:lstStyle/>
          <a:p>
            <a:pPr marL="609600" indent="-609600" algn="l" rtl="0" fontAlgn="base">
              <a:spcBef>
                <a:spcPct val="0"/>
              </a:spcBef>
              <a:spcAft>
                <a:spcPct val="0"/>
              </a:spcAft>
              <a:buFontTx/>
              <a:buAutoNum type="romanUcPeriod"/>
            </a:pPr>
            <a:r>
              <a:rPr lang="en-US" sz="3200" b="0" kern="1200" dirty="0">
                <a:solidFill>
                  <a:srgbClr val="000066"/>
                </a:solidFill>
                <a:latin typeface="Arial" pitchFamily="34" charset="0"/>
                <a:ea typeface="+mn-ea"/>
                <a:cs typeface="Arial" pitchFamily="34" charset="0"/>
              </a:rPr>
              <a:t>Industrial and </a:t>
            </a:r>
            <a:r>
              <a:rPr lang="en-US" sz="3200" b="0" kern="1200" dirty="0">
                <a:solidFill>
                  <a:srgbClr val="C00000"/>
                </a:solidFill>
                <a:latin typeface="Arial" pitchFamily="34" charset="0"/>
                <a:ea typeface="+mn-ea"/>
                <a:cs typeface="Arial" pitchFamily="34" charset="0"/>
              </a:rPr>
              <a:t>investment business </a:t>
            </a:r>
            <a:r>
              <a:rPr lang="en-US" sz="3200" b="0" kern="1200" dirty="0" smtClean="0">
                <a:solidFill>
                  <a:srgbClr val="C00000"/>
                </a:solidFill>
                <a:latin typeface="Arial" pitchFamily="34" charset="0"/>
                <a:ea typeface="+mn-ea"/>
                <a:cs typeface="Arial" pitchFamily="34" charset="0"/>
              </a:rPr>
              <a:t>environment</a:t>
            </a:r>
          </a:p>
          <a:p>
            <a:pPr marL="609600" indent="-609600" algn="l" rtl="0" fontAlgn="base">
              <a:spcBef>
                <a:spcPct val="0"/>
              </a:spcBef>
              <a:spcAft>
                <a:spcPct val="0"/>
              </a:spcAft>
            </a:pPr>
            <a:endParaRPr lang="en-US" sz="3200" b="0" kern="1200" dirty="0">
              <a:solidFill>
                <a:srgbClr val="000066"/>
              </a:solidFill>
              <a:latin typeface="Arial" pitchFamily="34" charset="0"/>
              <a:ea typeface="+mn-ea"/>
              <a:cs typeface="Arial" pitchFamily="34" charset="0"/>
            </a:endParaRP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Industrial Legislations</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Incentives and Bylaws Supporting the Establishment of Companies and Industrial Investment</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Encouragement of Industrial FDI’s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6" name="Picture 56" descr="STC%20Logo%202008"/>
          <p:cNvPicPr>
            <a:picLocks noChangeAspect="1" noChangeArrowheads="1"/>
          </p:cNvPicPr>
          <p:nvPr/>
        </p:nvPicPr>
        <p:blipFill>
          <a:blip r:embed="rId2"/>
          <a:srcRect/>
          <a:stretch>
            <a:fillRect/>
          </a:stretch>
        </p:blipFill>
        <p:spPr bwMode="auto">
          <a:xfrm>
            <a:off x="2016125" y="1681163"/>
            <a:ext cx="1219200" cy="642937"/>
          </a:xfrm>
          <a:prstGeom prst="rect">
            <a:avLst/>
          </a:prstGeom>
          <a:noFill/>
          <a:ln w="9525">
            <a:noFill/>
            <a:miter lim="800000"/>
            <a:headEnd/>
            <a:tailEnd/>
          </a:ln>
        </p:spPr>
      </p:pic>
      <p:sp>
        <p:nvSpPr>
          <p:cNvPr id="15365" name="Rectangle 26"/>
          <p:cNvSpPr>
            <a:spLocks noChangeArrowheads="1"/>
          </p:cNvSpPr>
          <p:nvPr/>
        </p:nvSpPr>
        <p:spPr bwMode="auto">
          <a:xfrm>
            <a:off x="3116263" y="1457325"/>
            <a:ext cx="5846762" cy="866775"/>
          </a:xfrm>
          <a:prstGeom prst="rect">
            <a:avLst/>
          </a:prstGeom>
          <a:noFill/>
          <a:ln w="9525">
            <a:noFill/>
            <a:miter lim="800000"/>
            <a:headEnd/>
            <a:tailEnd/>
          </a:ln>
        </p:spPr>
        <p:txBody>
          <a:bodyPr/>
          <a:lstStyle/>
          <a:p>
            <a:pPr marL="182563" indent="-182563" algn="l">
              <a:spcBef>
                <a:spcPct val="25000"/>
              </a:spcBef>
              <a:buFontTx/>
              <a:buChar char="•"/>
            </a:pPr>
            <a:r>
              <a:rPr lang="en-GB" sz="1300"/>
              <a:t>Several world class industries are already established in Saudi Arabia with focus ranging from oil and petrochemicals, construction, investments and banking, to retail </a:t>
            </a:r>
          </a:p>
          <a:p>
            <a:pPr marL="182563" indent="-182563" algn="l">
              <a:spcBef>
                <a:spcPct val="25000"/>
              </a:spcBef>
              <a:buFontTx/>
              <a:buChar char="•"/>
            </a:pPr>
            <a:r>
              <a:rPr lang="en-GB" sz="1300"/>
              <a:t>KSA is home to several world renowned multinational companies</a:t>
            </a:r>
          </a:p>
          <a:p>
            <a:pPr marL="182563" indent="-182563" algn="l">
              <a:spcBef>
                <a:spcPct val="25000"/>
              </a:spcBef>
              <a:buFontTx/>
              <a:buChar char="•"/>
            </a:pPr>
            <a:endParaRPr lang="en-GB" sz="1300"/>
          </a:p>
          <a:p>
            <a:pPr marL="182563" indent="-182563" algn="l">
              <a:spcBef>
                <a:spcPct val="25000"/>
              </a:spcBef>
              <a:buFontTx/>
              <a:buChar char="•"/>
            </a:pPr>
            <a:endParaRPr lang="en-GB" sz="1300"/>
          </a:p>
        </p:txBody>
      </p:sp>
      <p:pic>
        <p:nvPicPr>
          <p:cNvPr id="15369" name="Picture 9" descr="DoingBusiness(2)"/>
          <p:cNvPicPr>
            <a:picLocks noChangeAspect="1" noChangeArrowheads="1"/>
          </p:cNvPicPr>
          <p:nvPr/>
        </p:nvPicPr>
        <p:blipFill>
          <a:blip r:embed="rId3"/>
          <a:srcRect/>
          <a:stretch>
            <a:fillRect/>
          </a:stretch>
        </p:blipFill>
        <p:spPr bwMode="auto">
          <a:xfrm>
            <a:off x="1042988" y="5416550"/>
            <a:ext cx="1152525" cy="995363"/>
          </a:xfrm>
          <a:prstGeom prst="rect">
            <a:avLst/>
          </a:prstGeom>
          <a:noFill/>
          <a:ln w="9525">
            <a:noFill/>
            <a:miter lim="800000"/>
            <a:headEnd/>
            <a:tailEnd/>
          </a:ln>
        </p:spPr>
      </p:pic>
      <p:pic>
        <p:nvPicPr>
          <p:cNvPr id="15373" name="Picture 13" descr="kaust"/>
          <p:cNvPicPr>
            <a:picLocks noChangeAspect="1" noChangeArrowheads="1"/>
          </p:cNvPicPr>
          <p:nvPr/>
        </p:nvPicPr>
        <p:blipFill>
          <a:blip r:embed="rId4"/>
          <a:srcRect/>
          <a:stretch>
            <a:fillRect/>
          </a:stretch>
        </p:blipFill>
        <p:spPr bwMode="auto">
          <a:xfrm>
            <a:off x="1476375" y="4552950"/>
            <a:ext cx="1042988" cy="747713"/>
          </a:xfrm>
          <a:prstGeom prst="rect">
            <a:avLst/>
          </a:prstGeom>
          <a:noFill/>
          <a:ln w="9525">
            <a:noFill/>
            <a:miter lim="800000"/>
            <a:headEnd/>
            <a:tailEnd/>
          </a:ln>
        </p:spPr>
      </p:pic>
      <p:pic>
        <p:nvPicPr>
          <p:cNvPr id="15377" name="Picture 17" descr="aramco"/>
          <p:cNvPicPr>
            <a:picLocks noChangeAspect="1" noChangeArrowheads="1"/>
          </p:cNvPicPr>
          <p:nvPr/>
        </p:nvPicPr>
        <p:blipFill>
          <a:blip r:embed="rId5"/>
          <a:srcRect/>
          <a:stretch>
            <a:fillRect/>
          </a:stretch>
        </p:blipFill>
        <p:spPr bwMode="auto">
          <a:xfrm>
            <a:off x="250825" y="1196975"/>
            <a:ext cx="819150" cy="1036638"/>
          </a:xfrm>
          <a:prstGeom prst="rect">
            <a:avLst/>
          </a:prstGeom>
          <a:noFill/>
          <a:ln w="9525">
            <a:noFill/>
            <a:miter lim="800000"/>
            <a:headEnd/>
            <a:tailEnd/>
          </a:ln>
        </p:spPr>
      </p:pic>
      <p:pic>
        <p:nvPicPr>
          <p:cNvPr id="15379" name="Picture 19" descr="28427-hi-sabic_logo_rgb"/>
          <p:cNvPicPr>
            <a:picLocks noChangeAspect="1" noChangeArrowheads="1"/>
          </p:cNvPicPr>
          <p:nvPr/>
        </p:nvPicPr>
        <p:blipFill>
          <a:blip r:embed="rId6"/>
          <a:srcRect/>
          <a:stretch>
            <a:fillRect/>
          </a:stretch>
        </p:blipFill>
        <p:spPr bwMode="auto">
          <a:xfrm>
            <a:off x="1116013" y="1212850"/>
            <a:ext cx="936625" cy="474663"/>
          </a:xfrm>
          <a:prstGeom prst="rect">
            <a:avLst/>
          </a:prstGeom>
          <a:noFill/>
          <a:ln w="9525">
            <a:noFill/>
            <a:miter lim="800000"/>
            <a:headEnd/>
            <a:tailEnd/>
          </a:ln>
        </p:spPr>
      </p:pic>
      <p:pic>
        <p:nvPicPr>
          <p:cNvPr id="15381" name="Picture 21" descr="ThmbSavolaGroup_logo"/>
          <p:cNvPicPr>
            <a:picLocks noChangeAspect="1" noChangeArrowheads="1"/>
          </p:cNvPicPr>
          <p:nvPr/>
        </p:nvPicPr>
        <p:blipFill>
          <a:blip r:embed="rId7"/>
          <a:srcRect t="9349" b="17073"/>
          <a:stretch>
            <a:fillRect/>
          </a:stretch>
        </p:blipFill>
        <p:spPr bwMode="auto">
          <a:xfrm>
            <a:off x="2124075" y="1125538"/>
            <a:ext cx="863600" cy="635000"/>
          </a:xfrm>
          <a:prstGeom prst="rect">
            <a:avLst/>
          </a:prstGeom>
          <a:noFill/>
          <a:ln w="9525">
            <a:noFill/>
            <a:miter lim="800000"/>
            <a:headEnd/>
            <a:tailEnd/>
          </a:ln>
        </p:spPr>
      </p:pic>
      <p:pic>
        <p:nvPicPr>
          <p:cNvPr id="15383" name="Picture 23" descr="brand"/>
          <p:cNvPicPr>
            <a:picLocks noChangeAspect="1" noChangeArrowheads="1"/>
          </p:cNvPicPr>
          <p:nvPr/>
        </p:nvPicPr>
        <p:blipFill>
          <a:blip r:embed="rId8"/>
          <a:srcRect l="7501" t="37833" r="5499" b="39500"/>
          <a:stretch>
            <a:fillRect/>
          </a:stretch>
        </p:blipFill>
        <p:spPr bwMode="auto">
          <a:xfrm>
            <a:off x="1400175" y="2393950"/>
            <a:ext cx="1441450" cy="374650"/>
          </a:xfrm>
          <a:prstGeom prst="rect">
            <a:avLst/>
          </a:prstGeom>
          <a:noFill/>
          <a:ln w="9525">
            <a:noFill/>
            <a:miter lim="800000"/>
            <a:headEnd/>
            <a:tailEnd/>
          </a:ln>
        </p:spPr>
      </p:pic>
      <p:pic>
        <p:nvPicPr>
          <p:cNvPr id="15387" name="Picture 27" descr="8011_1236000050"/>
          <p:cNvPicPr>
            <a:picLocks noChangeAspect="1" noChangeArrowheads="1"/>
          </p:cNvPicPr>
          <p:nvPr/>
        </p:nvPicPr>
        <p:blipFill>
          <a:blip r:embed="rId9"/>
          <a:srcRect/>
          <a:stretch>
            <a:fillRect/>
          </a:stretch>
        </p:blipFill>
        <p:spPr bwMode="auto">
          <a:xfrm>
            <a:off x="231775" y="2362200"/>
            <a:ext cx="1066800" cy="485775"/>
          </a:xfrm>
          <a:prstGeom prst="rect">
            <a:avLst/>
          </a:prstGeom>
          <a:noFill/>
          <a:ln w="9525">
            <a:noFill/>
            <a:miter lim="800000"/>
            <a:headEnd/>
            <a:tailEnd/>
          </a:ln>
        </p:spPr>
      </p:pic>
      <p:sp>
        <p:nvSpPr>
          <p:cNvPr id="22539" name="Line 36"/>
          <p:cNvSpPr>
            <a:spLocks noChangeShapeType="1"/>
          </p:cNvSpPr>
          <p:nvPr/>
        </p:nvSpPr>
        <p:spPr bwMode="auto">
          <a:xfrm>
            <a:off x="179388" y="2852738"/>
            <a:ext cx="8713787" cy="0"/>
          </a:xfrm>
          <a:prstGeom prst="line">
            <a:avLst/>
          </a:prstGeom>
          <a:noFill/>
          <a:ln w="12700">
            <a:solidFill>
              <a:srgbClr val="969696"/>
            </a:solidFill>
            <a:round/>
            <a:headEnd/>
            <a:tailEnd/>
          </a:ln>
        </p:spPr>
        <p:txBody>
          <a:bodyPr>
            <a:spAutoFit/>
          </a:bodyPr>
          <a:lstStyle/>
          <a:p>
            <a:endParaRPr lang="en-US"/>
          </a:p>
        </p:txBody>
      </p:sp>
      <p:sp>
        <p:nvSpPr>
          <p:cNvPr id="15397" name="Rectangle 26"/>
          <p:cNvSpPr>
            <a:spLocks noChangeArrowheads="1"/>
          </p:cNvSpPr>
          <p:nvPr/>
        </p:nvSpPr>
        <p:spPr bwMode="auto">
          <a:xfrm>
            <a:off x="3116263" y="2852738"/>
            <a:ext cx="5846762" cy="1079500"/>
          </a:xfrm>
          <a:prstGeom prst="rect">
            <a:avLst/>
          </a:prstGeom>
          <a:noFill/>
          <a:ln w="9525">
            <a:noFill/>
            <a:miter lim="800000"/>
            <a:headEnd/>
            <a:tailEnd/>
          </a:ln>
        </p:spPr>
        <p:txBody>
          <a:bodyPr/>
          <a:lstStyle/>
          <a:p>
            <a:pPr marL="182563" indent="-182563" algn="l">
              <a:spcBef>
                <a:spcPct val="25000"/>
              </a:spcBef>
              <a:buFontTx/>
              <a:buChar char="•"/>
            </a:pPr>
            <a:r>
              <a:rPr lang="en-GB" sz="1300"/>
              <a:t>KSA has embarked on numerous initiatives to further diversify and expand its industrial sector and economy</a:t>
            </a:r>
            <a:endParaRPr lang="en-GB" sz="1100"/>
          </a:p>
          <a:p>
            <a:pPr marL="361950" lvl="1" indent="-177800" algn="l">
              <a:spcBef>
                <a:spcPct val="25000"/>
              </a:spcBef>
              <a:buFontTx/>
              <a:buChar char="–"/>
            </a:pPr>
            <a:r>
              <a:rPr lang="en-GB" sz="1100"/>
              <a:t>Industrial Cities and zones such as Jubail and Yanbu; a national cluster program has been initiated to spur industrial growth (NICDP); Economic Cities (KAEC, Jizan, Medinah Knowledge City)</a:t>
            </a:r>
          </a:p>
        </p:txBody>
      </p:sp>
      <p:sp>
        <p:nvSpPr>
          <p:cNvPr id="15398" name="Rectangle 26"/>
          <p:cNvSpPr>
            <a:spLocks noChangeArrowheads="1"/>
          </p:cNvSpPr>
          <p:nvPr/>
        </p:nvSpPr>
        <p:spPr bwMode="auto">
          <a:xfrm>
            <a:off x="3116263" y="5416550"/>
            <a:ext cx="5343525" cy="963613"/>
          </a:xfrm>
          <a:prstGeom prst="rect">
            <a:avLst/>
          </a:prstGeom>
          <a:noFill/>
          <a:ln w="9525">
            <a:noFill/>
            <a:miter lim="800000"/>
            <a:headEnd/>
            <a:tailEnd/>
          </a:ln>
        </p:spPr>
        <p:txBody>
          <a:bodyPr/>
          <a:lstStyle/>
          <a:p>
            <a:pPr marL="182563" indent="-182563" algn="l">
              <a:spcBef>
                <a:spcPct val="25000"/>
              </a:spcBef>
              <a:buFontTx/>
              <a:buChar char="•"/>
            </a:pPr>
            <a:r>
              <a:rPr lang="en-GB" sz="1300"/>
              <a:t>According to World Bank’s “Doing Business” Report, Saudi Arabia is ranked the 13</a:t>
            </a:r>
            <a:r>
              <a:rPr lang="en-GB" sz="1300" baseline="30000"/>
              <a:t>th</a:t>
            </a:r>
            <a:r>
              <a:rPr lang="en-GB" sz="1300"/>
              <a:t> most competitive country in the world, up from 67</a:t>
            </a:r>
            <a:r>
              <a:rPr lang="en-GB" sz="1300" baseline="30000"/>
              <a:t>th</a:t>
            </a:r>
            <a:r>
              <a:rPr lang="en-GB" sz="1300"/>
              <a:t> in 2004</a:t>
            </a:r>
          </a:p>
          <a:p>
            <a:pPr marL="182563" indent="-182563" algn="l">
              <a:spcBef>
                <a:spcPct val="25000"/>
              </a:spcBef>
              <a:buFontTx/>
              <a:buChar char="•"/>
            </a:pPr>
            <a:r>
              <a:rPr lang="en-GB" sz="1300"/>
              <a:t>KSA is ranked 61</a:t>
            </a:r>
            <a:r>
              <a:rPr lang="en-GB" sz="1300" baseline="30000"/>
              <a:t>st</a:t>
            </a:r>
            <a:r>
              <a:rPr lang="en-GB" sz="1300"/>
              <a:t> in “getting credit” and 73</a:t>
            </a:r>
            <a:r>
              <a:rPr lang="en-GB" sz="1300" baseline="30000"/>
              <a:t>rd</a:t>
            </a:r>
            <a:r>
              <a:rPr lang="en-GB" sz="1300"/>
              <a:t> in “employing workers”</a:t>
            </a:r>
          </a:p>
        </p:txBody>
      </p:sp>
      <p:pic>
        <p:nvPicPr>
          <p:cNvPr id="15404" name="Picture 44" descr="king_abdulaziz_university"/>
          <p:cNvPicPr>
            <a:picLocks noChangeAspect="1" noChangeArrowheads="1"/>
          </p:cNvPicPr>
          <p:nvPr/>
        </p:nvPicPr>
        <p:blipFill>
          <a:blip r:embed="rId10"/>
          <a:srcRect/>
          <a:stretch>
            <a:fillRect/>
          </a:stretch>
        </p:blipFill>
        <p:spPr bwMode="auto">
          <a:xfrm>
            <a:off x="250825" y="3979863"/>
            <a:ext cx="604838" cy="720725"/>
          </a:xfrm>
          <a:prstGeom prst="rect">
            <a:avLst/>
          </a:prstGeom>
          <a:noFill/>
          <a:ln w="9525">
            <a:noFill/>
            <a:miter lim="800000"/>
            <a:headEnd/>
            <a:tailEnd/>
          </a:ln>
        </p:spPr>
      </p:pic>
      <p:pic>
        <p:nvPicPr>
          <p:cNvPr id="15402" name="Picture 42" descr="brand"/>
          <p:cNvPicPr>
            <a:picLocks noChangeAspect="1" noChangeArrowheads="1"/>
          </p:cNvPicPr>
          <p:nvPr/>
        </p:nvPicPr>
        <p:blipFill>
          <a:blip r:embed="rId11"/>
          <a:srcRect/>
          <a:stretch>
            <a:fillRect/>
          </a:stretch>
        </p:blipFill>
        <p:spPr bwMode="auto">
          <a:xfrm>
            <a:off x="898525" y="3979863"/>
            <a:ext cx="719138" cy="719137"/>
          </a:xfrm>
          <a:prstGeom prst="rect">
            <a:avLst/>
          </a:prstGeom>
          <a:noFill/>
          <a:ln w="9525">
            <a:noFill/>
            <a:miter lim="800000"/>
            <a:headEnd/>
            <a:tailEnd/>
          </a:ln>
        </p:spPr>
      </p:pic>
      <p:pic>
        <p:nvPicPr>
          <p:cNvPr id="15400" name="Picture 40" descr="KFUPM"/>
          <p:cNvPicPr>
            <a:picLocks noChangeAspect="1" noChangeArrowheads="1"/>
          </p:cNvPicPr>
          <p:nvPr/>
        </p:nvPicPr>
        <p:blipFill>
          <a:blip r:embed="rId12"/>
          <a:srcRect/>
          <a:stretch>
            <a:fillRect/>
          </a:stretch>
        </p:blipFill>
        <p:spPr bwMode="auto">
          <a:xfrm>
            <a:off x="539750" y="4552950"/>
            <a:ext cx="703263" cy="720725"/>
          </a:xfrm>
          <a:prstGeom prst="rect">
            <a:avLst/>
          </a:prstGeom>
          <a:noFill/>
          <a:ln w="9525">
            <a:noFill/>
            <a:miter lim="800000"/>
            <a:headEnd/>
            <a:tailEnd/>
          </a:ln>
        </p:spPr>
      </p:pic>
      <p:pic>
        <p:nvPicPr>
          <p:cNvPr id="15371" name="Picture 11" descr="1_kacst-logo"/>
          <p:cNvPicPr>
            <a:picLocks noChangeAspect="1" noChangeArrowheads="1"/>
          </p:cNvPicPr>
          <p:nvPr/>
        </p:nvPicPr>
        <p:blipFill>
          <a:blip r:embed="rId13"/>
          <a:srcRect/>
          <a:stretch>
            <a:fillRect/>
          </a:stretch>
        </p:blipFill>
        <p:spPr bwMode="auto">
          <a:xfrm>
            <a:off x="1979613" y="3906838"/>
            <a:ext cx="1008062" cy="768350"/>
          </a:xfrm>
          <a:prstGeom prst="rect">
            <a:avLst/>
          </a:prstGeom>
          <a:noFill/>
          <a:ln w="9525">
            <a:noFill/>
            <a:miter lim="800000"/>
            <a:headEnd/>
            <a:tailEnd/>
          </a:ln>
        </p:spPr>
      </p:pic>
      <p:sp>
        <p:nvSpPr>
          <p:cNvPr id="15405" name="Rectangle 26"/>
          <p:cNvSpPr>
            <a:spLocks noChangeArrowheads="1"/>
          </p:cNvSpPr>
          <p:nvPr/>
        </p:nvSpPr>
        <p:spPr bwMode="auto">
          <a:xfrm>
            <a:off x="3116263" y="3976688"/>
            <a:ext cx="6027737" cy="792162"/>
          </a:xfrm>
          <a:prstGeom prst="rect">
            <a:avLst/>
          </a:prstGeom>
          <a:noFill/>
          <a:ln w="9525">
            <a:noFill/>
            <a:miter lim="800000"/>
            <a:headEnd/>
            <a:tailEnd/>
          </a:ln>
        </p:spPr>
        <p:txBody>
          <a:bodyPr/>
          <a:lstStyle/>
          <a:p>
            <a:pPr marL="182563" indent="-182563" algn="l">
              <a:spcBef>
                <a:spcPct val="25000"/>
              </a:spcBef>
              <a:buFontTx/>
              <a:buChar char="•"/>
            </a:pPr>
            <a:r>
              <a:rPr lang="en-GB" sz="1300"/>
              <a:t>Numerous initiatives are being implemented to expand KSA’s knowledge, research, and innovation capabilities</a:t>
            </a:r>
            <a:endParaRPr lang="en-GB" sz="1100"/>
          </a:p>
          <a:p>
            <a:pPr marL="361950" lvl="1" indent="-177800" algn="l">
              <a:spcBef>
                <a:spcPct val="25000"/>
              </a:spcBef>
              <a:buFontTx/>
              <a:buChar char="–"/>
            </a:pPr>
            <a:r>
              <a:rPr lang="en-GB" sz="1100"/>
              <a:t>KAUST, KACST, KFUPM, DTV, KSU, KAAU</a:t>
            </a:r>
          </a:p>
          <a:p>
            <a:pPr marL="182563" indent="-182563" algn="l">
              <a:spcBef>
                <a:spcPct val="25000"/>
              </a:spcBef>
              <a:buFontTx/>
              <a:buChar char="•"/>
            </a:pPr>
            <a:r>
              <a:rPr lang="en-GB" sz="1300"/>
              <a:t>These programs aim to leverage the large number of young Saudis who will be critical in expanding the Kingdom’s knowledge based industries</a:t>
            </a:r>
            <a:endParaRPr lang="en-GB" sz="1100"/>
          </a:p>
        </p:txBody>
      </p:sp>
      <p:sp>
        <p:nvSpPr>
          <p:cNvPr id="22547" name="Line 46"/>
          <p:cNvSpPr>
            <a:spLocks noChangeShapeType="1"/>
          </p:cNvSpPr>
          <p:nvPr/>
        </p:nvSpPr>
        <p:spPr bwMode="auto">
          <a:xfrm>
            <a:off x="179388" y="3933825"/>
            <a:ext cx="8713787" cy="0"/>
          </a:xfrm>
          <a:prstGeom prst="line">
            <a:avLst/>
          </a:prstGeom>
          <a:noFill/>
          <a:ln w="12700">
            <a:solidFill>
              <a:srgbClr val="969696"/>
            </a:solidFill>
            <a:round/>
            <a:headEnd/>
            <a:tailEnd/>
          </a:ln>
        </p:spPr>
        <p:txBody>
          <a:bodyPr>
            <a:spAutoFit/>
          </a:bodyPr>
          <a:lstStyle/>
          <a:p>
            <a:endParaRPr lang="en-US"/>
          </a:p>
        </p:txBody>
      </p:sp>
      <p:sp>
        <p:nvSpPr>
          <p:cNvPr id="22548" name="Line 47"/>
          <p:cNvSpPr>
            <a:spLocks noChangeShapeType="1"/>
          </p:cNvSpPr>
          <p:nvPr/>
        </p:nvSpPr>
        <p:spPr bwMode="auto">
          <a:xfrm>
            <a:off x="179388" y="5345113"/>
            <a:ext cx="8640762" cy="0"/>
          </a:xfrm>
          <a:prstGeom prst="line">
            <a:avLst/>
          </a:prstGeom>
          <a:noFill/>
          <a:ln w="12700">
            <a:solidFill>
              <a:srgbClr val="969696"/>
            </a:solidFill>
            <a:round/>
            <a:headEnd/>
            <a:tailEnd/>
          </a:ln>
        </p:spPr>
        <p:txBody>
          <a:bodyPr>
            <a:spAutoFit/>
          </a:bodyPr>
          <a:lstStyle/>
          <a:p>
            <a:endParaRPr lang="en-US"/>
          </a:p>
        </p:txBody>
      </p:sp>
      <p:sp>
        <p:nvSpPr>
          <p:cNvPr id="22549" name="Rectangle 26"/>
          <p:cNvSpPr>
            <a:spLocks noChangeArrowheads="1"/>
          </p:cNvSpPr>
          <p:nvPr/>
        </p:nvSpPr>
        <p:spPr bwMode="auto">
          <a:xfrm>
            <a:off x="107950" y="6391275"/>
            <a:ext cx="5846763" cy="206375"/>
          </a:xfrm>
          <a:prstGeom prst="rect">
            <a:avLst/>
          </a:prstGeom>
          <a:noFill/>
          <a:ln w="9525">
            <a:noFill/>
            <a:miter lim="800000"/>
            <a:headEnd/>
            <a:tailEnd/>
          </a:ln>
        </p:spPr>
        <p:txBody>
          <a:bodyPr/>
          <a:lstStyle/>
          <a:p>
            <a:pPr marL="182563" indent="-182563" algn="l">
              <a:spcBef>
                <a:spcPct val="25000"/>
              </a:spcBef>
            </a:pPr>
            <a:r>
              <a:rPr lang="en-GB" sz="1000" i="1"/>
              <a:t>(1)- Based on total GDP, World Bank 2008</a:t>
            </a:r>
          </a:p>
        </p:txBody>
      </p:sp>
      <p:sp>
        <p:nvSpPr>
          <p:cNvPr id="22550" name="Rectangle 2"/>
          <p:cNvSpPr>
            <a:spLocks noChangeArrowheads="1"/>
          </p:cNvSpPr>
          <p:nvPr/>
        </p:nvSpPr>
        <p:spPr bwMode="auto">
          <a:xfrm>
            <a:off x="250825" y="404813"/>
            <a:ext cx="8713788" cy="701675"/>
          </a:xfrm>
          <a:prstGeom prst="rect">
            <a:avLst/>
          </a:prstGeom>
          <a:noFill/>
          <a:ln w="9525">
            <a:noFill/>
            <a:miter lim="800000"/>
            <a:headEnd/>
            <a:tailEnd/>
          </a:ln>
        </p:spPr>
        <p:txBody>
          <a:bodyPr>
            <a:spAutoFit/>
          </a:bodyPr>
          <a:lstStyle/>
          <a:p>
            <a:pPr algn="l"/>
            <a:r>
              <a:rPr lang="en-GB" sz="2000" dirty="0"/>
              <a:t>Saudi Arabia is the largest economy in the MENA region and the 23</a:t>
            </a:r>
            <a:r>
              <a:rPr lang="en-GB" sz="2000" baseline="30000" dirty="0"/>
              <a:t>rd</a:t>
            </a:r>
            <a:r>
              <a:rPr lang="en-GB" sz="2000" dirty="0"/>
              <a:t> largest in the world</a:t>
            </a:r>
            <a:r>
              <a:rPr lang="en-GB" sz="2000" baseline="30000" dirty="0"/>
              <a:t>(1)</a:t>
            </a:r>
          </a:p>
        </p:txBody>
      </p:sp>
      <p:sp>
        <p:nvSpPr>
          <p:cNvPr id="22551"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22C5C7E5-9FC3-4242-9ABF-116C3AEE7478}" type="slidenum">
              <a:rPr lang="en-GB" sz="900" b="0">
                <a:solidFill>
                  <a:schemeClr val="bg1"/>
                </a:solidFill>
              </a:rPr>
              <a:pPr algn="l"/>
              <a:t>2</a:t>
            </a:fld>
            <a:endParaRPr lang="en-GB" sz="900" b="0">
              <a:solidFill>
                <a:schemeClr val="bg1"/>
              </a:solidFill>
            </a:endParaRPr>
          </a:p>
        </p:txBody>
      </p:sp>
      <p:pic>
        <p:nvPicPr>
          <p:cNvPr id="15414" name="Picture 54" descr="Saudi%20Bin%20Laden%20Group"/>
          <p:cNvPicPr>
            <a:picLocks noChangeAspect="1" noChangeArrowheads="1"/>
          </p:cNvPicPr>
          <p:nvPr/>
        </p:nvPicPr>
        <p:blipFill>
          <a:blip r:embed="rId14"/>
          <a:srcRect/>
          <a:stretch>
            <a:fillRect/>
          </a:stretch>
        </p:blipFill>
        <p:spPr bwMode="auto">
          <a:xfrm>
            <a:off x="1069975" y="1701800"/>
            <a:ext cx="1158875" cy="692150"/>
          </a:xfrm>
          <a:prstGeom prst="rect">
            <a:avLst/>
          </a:prstGeom>
          <a:noFill/>
          <a:ln w="9525">
            <a:noFill/>
            <a:miter lim="800000"/>
            <a:headEnd/>
            <a:tailEnd/>
          </a:ln>
        </p:spPr>
      </p:pic>
      <p:pic>
        <p:nvPicPr>
          <p:cNvPr id="15420" name="Picture 60" descr="See full size image"/>
          <p:cNvPicPr>
            <a:picLocks noChangeAspect="1" noChangeArrowheads="1"/>
          </p:cNvPicPr>
          <p:nvPr/>
        </p:nvPicPr>
        <p:blipFill>
          <a:blip r:embed="rId15"/>
          <a:srcRect/>
          <a:stretch>
            <a:fillRect/>
          </a:stretch>
        </p:blipFill>
        <p:spPr bwMode="auto">
          <a:xfrm>
            <a:off x="557213" y="2898775"/>
            <a:ext cx="1314450" cy="876300"/>
          </a:xfrm>
          <a:prstGeom prst="rect">
            <a:avLst/>
          </a:prstGeom>
          <a:noFill/>
          <a:ln w="9525">
            <a:noFill/>
            <a:miter lim="800000"/>
            <a:headEnd/>
            <a:tailEnd/>
          </a:ln>
        </p:spPr>
      </p:pic>
      <p:pic>
        <p:nvPicPr>
          <p:cNvPr id="15422" name="Picture 62" descr="aluminum_thumb"/>
          <p:cNvPicPr>
            <a:picLocks noChangeAspect="1" noChangeArrowheads="1"/>
          </p:cNvPicPr>
          <p:nvPr/>
        </p:nvPicPr>
        <p:blipFill>
          <a:blip r:embed="rId16"/>
          <a:srcRect/>
          <a:stretch>
            <a:fillRect/>
          </a:stretch>
        </p:blipFill>
        <p:spPr bwMode="auto">
          <a:xfrm>
            <a:off x="1549400" y="3006725"/>
            <a:ext cx="1223963" cy="8778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16"/>
                                        </p:tgtEl>
                                        <p:attrNameLst>
                                          <p:attrName>style.visibility</p:attrName>
                                        </p:attrNameLst>
                                      </p:cBhvr>
                                      <p:to>
                                        <p:strVal val="visible"/>
                                      </p:to>
                                    </p:set>
                                    <p:anim calcmode="lin" valueType="num">
                                      <p:cBhvr additive="base">
                                        <p:cTn id="7" dur="500" fill="hold"/>
                                        <p:tgtEl>
                                          <p:spTgt spid="15416"/>
                                        </p:tgtEl>
                                        <p:attrNameLst>
                                          <p:attrName>ppt_x</p:attrName>
                                        </p:attrNameLst>
                                      </p:cBhvr>
                                      <p:tavLst>
                                        <p:tav tm="0">
                                          <p:val>
                                            <p:strVal val="#ppt_x"/>
                                          </p:val>
                                        </p:tav>
                                        <p:tav tm="100000">
                                          <p:val>
                                            <p:strVal val="#ppt_x"/>
                                          </p:val>
                                        </p:tav>
                                      </p:tavLst>
                                    </p:anim>
                                    <p:anim calcmode="lin" valueType="num">
                                      <p:cBhvr additive="base">
                                        <p:cTn id="8" dur="500" fill="hold"/>
                                        <p:tgtEl>
                                          <p:spTgt spid="154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additive="base">
                                        <p:cTn id="11" dur="500" fill="hold"/>
                                        <p:tgtEl>
                                          <p:spTgt spid="15365"/>
                                        </p:tgtEl>
                                        <p:attrNameLst>
                                          <p:attrName>ppt_x</p:attrName>
                                        </p:attrNameLst>
                                      </p:cBhvr>
                                      <p:tavLst>
                                        <p:tav tm="0">
                                          <p:val>
                                            <p:strVal val="#ppt_x"/>
                                          </p:val>
                                        </p:tav>
                                        <p:tav tm="100000">
                                          <p:val>
                                            <p:strVal val="#ppt_x"/>
                                          </p:val>
                                        </p:tav>
                                      </p:tavLst>
                                    </p:anim>
                                    <p:anim calcmode="lin" valueType="num">
                                      <p:cBhvr additive="base">
                                        <p:cTn id="12" dur="500" fill="hold"/>
                                        <p:tgtEl>
                                          <p:spTgt spid="1536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77"/>
                                        </p:tgtEl>
                                        <p:attrNameLst>
                                          <p:attrName>style.visibility</p:attrName>
                                        </p:attrNameLst>
                                      </p:cBhvr>
                                      <p:to>
                                        <p:strVal val="visible"/>
                                      </p:to>
                                    </p:set>
                                    <p:anim calcmode="lin" valueType="num">
                                      <p:cBhvr additive="base">
                                        <p:cTn id="15" dur="500" fill="hold"/>
                                        <p:tgtEl>
                                          <p:spTgt spid="15377"/>
                                        </p:tgtEl>
                                        <p:attrNameLst>
                                          <p:attrName>ppt_x</p:attrName>
                                        </p:attrNameLst>
                                      </p:cBhvr>
                                      <p:tavLst>
                                        <p:tav tm="0">
                                          <p:val>
                                            <p:strVal val="#ppt_x"/>
                                          </p:val>
                                        </p:tav>
                                        <p:tav tm="100000">
                                          <p:val>
                                            <p:strVal val="#ppt_x"/>
                                          </p:val>
                                        </p:tav>
                                      </p:tavLst>
                                    </p:anim>
                                    <p:anim calcmode="lin" valueType="num">
                                      <p:cBhvr additive="base">
                                        <p:cTn id="16" dur="500" fill="hold"/>
                                        <p:tgtEl>
                                          <p:spTgt spid="1537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79"/>
                                        </p:tgtEl>
                                        <p:attrNameLst>
                                          <p:attrName>style.visibility</p:attrName>
                                        </p:attrNameLst>
                                      </p:cBhvr>
                                      <p:to>
                                        <p:strVal val="visible"/>
                                      </p:to>
                                    </p:set>
                                    <p:anim calcmode="lin" valueType="num">
                                      <p:cBhvr additive="base">
                                        <p:cTn id="19" dur="500" fill="hold"/>
                                        <p:tgtEl>
                                          <p:spTgt spid="15379"/>
                                        </p:tgtEl>
                                        <p:attrNameLst>
                                          <p:attrName>ppt_x</p:attrName>
                                        </p:attrNameLst>
                                      </p:cBhvr>
                                      <p:tavLst>
                                        <p:tav tm="0">
                                          <p:val>
                                            <p:strVal val="#ppt_x"/>
                                          </p:val>
                                        </p:tav>
                                        <p:tav tm="100000">
                                          <p:val>
                                            <p:strVal val="#ppt_x"/>
                                          </p:val>
                                        </p:tav>
                                      </p:tavLst>
                                    </p:anim>
                                    <p:anim calcmode="lin" valueType="num">
                                      <p:cBhvr additive="base">
                                        <p:cTn id="20" dur="500" fill="hold"/>
                                        <p:tgtEl>
                                          <p:spTgt spid="153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81"/>
                                        </p:tgtEl>
                                        <p:attrNameLst>
                                          <p:attrName>style.visibility</p:attrName>
                                        </p:attrNameLst>
                                      </p:cBhvr>
                                      <p:to>
                                        <p:strVal val="visible"/>
                                      </p:to>
                                    </p:set>
                                    <p:anim calcmode="lin" valueType="num">
                                      <p:cBhvr additive="base">
                                        <p:cTn id="23" dur="500" fill="hold"/>
                                        <p:tgtEl>
                                          <p:spTgt spid="15381"/>
                                        </p:tgtEl>
                                        <p:attrNameLst>
                                          <p:attrName>ppt_x</p:attrName>
                                        </p:attrNameLst>
                                      </p:cBhvr>
                                      <p:tavLst>
                                        <p:tav tm="0">
                                          <p:val>
                                            <p:strVal val="#ppt_x"/>
                                          </p:val>
                                        </p:tav>
                                        <p:tav tm="100000">
                                          <p:val>
                                            <p:strVal val="#ppt_x"/>
                                          </p:val>
                                        </p:tav>
                                      </p:tavLst>
                                    </p:anim>
                                    <p:anim calcmode="lin" valueType="num">
                                      <p:cBhvr additive="base">
                                        <p:cTn id="24" dur="500" fill="hold"/>
                                        <p:tgtEl>
                                          <p:spTgt spid="153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83"/>
                                        </p:tgtEl>
                                        <p:attrNameLst>
                                          <p:attrName>style.visibility</p:attrName>
                                        </p:attrNameLst>
                                      </p:cBhvr>
                                      <p:to>
                                        <p:strVal val="visible"/>
                                      </p:to>
                                    </p:set>
                                    <p:anim calcmode="lin" valueType="num">
                                      <p:cBhvr additive="base">
                                        <p:cTn id="27" dur="500" fill="hold"/>
                                        <p:tgtEl>
                                          <p:spTgt spid="15383"/>
                                        </p:tgtEl>
                                        <p:attrNameLst>
                                          <p:attrName>ppt_x</p:attrName>
                                        </p:attrNameLst>
                                      </p:cBhvr>
                                      <p:tavLst>
                                        <p:tav tm="0">
                                          <p:val>
                                            <p:strVal val="#ppt_x"/>
                                          </p:val>
                                        </p:tav>
                                        <p:tav tm="100000">
                                          <p:val>
                                            <p:strVal val="#ppt_x"/>
                                          </p:val>
                                        </p:tav>
                                      </p:tavLst>
                                    </p:anim>
                                    <p:anim calcmode="lin" valueType="num">
                                      <p:cBhvr additive="base">
                                        <p:cTn id="28" dur="500" fill="hold"/>
                                        <p:tgtEl>
                                          <p:spTgt spid="153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414"/>
                                        </p:tgtEl>
                                        <p:attrNameLst>
                                          <p:attrName>style.visibility</p:attrName>
                                        </p:attrNameLst>
                                      </p:cBhvr>
                                      <p:to>
                                        <p:strVal val="visible"/>
                                      </p:to>
                                    </p:set>
                                    <p:anim calcmode="lin" valueType="num">
                                      <p:cBhvr additive="base">
                                        <p:cTn id="31" dur="500" fill="hold"/>
                                        <p:tgtEl>
                                          <p:spTgt spid="15414"/>
                                        </p:tgtEl>
                                        <p:attrNameLst>
                                          <p:attrName>ppt_x</p:attrName>
                                        </p:attrNameLst>
                                      </p:cBhvr>
                                      <p:tavLst>
                                        <p:tav tm="0">
                                          <p:val>
                                            <p:strVal val="#ppt_x"/>
                                          </p:val>
                                        </p:tav>
                                        <p:tav tm="100000">
                                          <p:val>
                                            <p:strVal val="#ppt_x"/>
                                          </p:val>
                                        </p:tav>
                                      </p:tavLst>
                                    </p:anim>
                                    <p:anim calcmode="lin" valueType="num">
                                      <p:cBhvr additive="base">
                                        <p:cTn id="32" dur="500" fill="hold"/>
                                        <p:tgtEl>
                                          <p:spTgt spid="154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87"/>
                                        </p:tgtEl>
                                        <p:attrNameLst>
                                          <p:attrName>style.visibility</p:attrName>
                                        </p:attrNameLst>
                                      </p:cBhvr>
                                      <p:to>
                                        <p:strVal val="visible"/>
                                      </p:to>
                                    </p:set>
                                    <p:anim calcmode="lin" valueType="num">
                                      <p:cBhvr additive="base">
                                        <p:cTn id="35" dur="500" fill="hold"/>
                                        <p:tgtEl>
                                          <p:spTgt spid="15387"/>
                                        </p:tgtEl>
                                        <p:attrNameLst>
                                          <p:attrName>ppt_x</p:attrName>
                                        </p:attrNameLst>
                                      </p:cBhvr>
                                      <p:tavLst>
                                        <p:tav tm="0">
                                          <p:val>
                                            <p:strVal val="#ppt_x"/>
                                          </p:val>
                                        </p:tav>
                                        <p:tav tm="100000">
                                          <p:val>
                                            <p:strVal val="#ppt_x"/>
                                          </p:val>
                                        </p:tav>
                                      </p:tavLst>
                                    </p:anim>
                                    <p:anim calcmode="lin" valueType="num">
                                      <p:cBhvr additive="base">
                                        <p:cTn id="36" dur="500" fill="hold"/>
                                        <p:tgtEl>
                                          <p:spTgt spid="1538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420"/>
                                        </p:tgtEl>
                                        <p:attrNameLst>
                                          <p:attrName>style.visibility</p:attrName>
                                        </p:attrNameLst>
                                      </p:cBhvr>
                                      <p:to>
                                        <p:strVal val="visible"/>
                                      </p:to>
                                    </p:set>
                                    <p:anim calcmode="lin" valueType="num">
                                      <p:cBhvr additive="base">
                                        <p:cTn id="41" dur="500" fill="hold"/>
                                        <p:tgtEl>
                                          <p:spTgt spid="15420"/>
                                        </p:tgtEl>
                                        <p:attrNameLst>
                                          <p:attrName>ppt_x</p:attrName>
                                        </p:attrNameLst>
                                      </p:cBhvr>
                                      <p:tavLst>
                                        <p:tav tm="0">
                                          <p:val>
                                            <p:strVal val="#ppt_x"/>
                                          </p:val>
                                        </p:tav>
                                        <p:tav tm="100000">
                                          <p:val>
                                            <p:strVal val="#ppt_x"/>
                                          </p:val>
                                        </p:tav>
                                      </p:tavLst>
                                    </p:anim>
                                    <p:anim calcmode="lin" valueType="num">
                                      <p:cBhvr additive="base">
                                        <p:cTn id="42" dur="500" fill="hold"/>
                                        <p:tgtEl>
                                          <p:spTgt spid="1542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422"/>
                                        </p:tgtEl>
                                        <p:attrNameLst>
                                          <p:attrName>style.visibility</p:attrName>
                                        </p:attrNameLst>
                                      </p:cBhvr>
                                      <p:to>
                                        <p:strVal val="visible"/>
                                      </p:to>
                                    </p:set>
                                    <p:anim calcmode="lin" valueType="num">
                                      <p:cBhvr additive="base">
                                        <p:cTn id="45" dur="500" fill="hold"/>
                                        <p:tgtEl>
                                          <p:spTgt spid="15422"/>
                                        </p:tgtEl>
                                        <p:attrNameLst>
                                          <p:attrName>ppt_x</p:attrName>
                                        </p:attrNameLst>
                                      </p:cBhvr>
                                      <p:tavLst>
                                        <p:tav tm="0">
                                          <p:val>
                                            <p:strVal val="#ppt_x"/>
                                          </p:val>
                                        </p:tav>
                                        <p:tav tm="100000">
                                          <p:val>
                                            <p:strVal val="#ppt_x"/>
                                          </p:val>
                                        </p:tav>
                                      </p:tavLst>
                                    </p:anim>
                                    <p:anim calcmode="lin" valueType="num">
                                      <p:cBhvr additive="base">
                                        <p:cTn id="46" dur="500" fill="hold"/>
                                        <p:tgtEl>
                                          <p:spTgt spid="154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397"/>
                                        </p:tgtEl>
                                        <p:attrNameLst>
                                          <p:attrName>style.visibility</p:attrName>
                                        </p:attrNameLst>
                                      </p:cBhvr>
                                      <p:to>
                                        <p:strVal val="visible"/>
                                      </p:to>
                                    </p:set>
                                    <p:anim calcmode="lin" valueType="num">
                                      <p:cBhvr additive="base">
                                        <p:cTn id="49" dur="500" fill="hold"/>
                                        <p:tgtEl>
                                          <p:spTgt spid="15397"/>
                                        </p:tgtEl>
                                        <p:attrNameLst>
                                          <p:attrName>ppt_x</p:attrName>
                                        </p:attrNameLst>
                                      </p:cBhvr>
                                      <p:tavLst>
                                        <p:tav tm="0">
                                          <p:val>
                                            <p:strVal val="#ppt_x"/>
                                          </p:val>
                                        </p:tav>
                                        <p:tav tm="100000">
                                          <p:val>
                                            <p:strVal val="#ppt_x"/>
                                          </p:val>
                                        </p:tav>
                                      </p:tavLst>
                                    </p:anim>
                                    <p:anim calcmode="lin" valueType="num">
                                      <p:cBhvr additive="base">
                                        <p:cTn id="50" dur="500" fill="hold"/>
                                        <p:tgtEl>
                                          <p:spTgt spid="153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373"/>
                                        </p:tgtEl>
                                        <p:attrNameLst>
                                          <p:attrName>style.visibility</p:attrName>
                                        </p:attrNameLst>
                                      </p:cBhvr>
                                      <p:to>
                                        <p:strVal val="visible"/>
                                      </p:to>
                                    </p:set>
                                    <p:anim calcmode="lin" valueType="num">
                                      <p:cBhvr additive="base">
                                        <p:cTn id="55" dur="500" fill="hold"/>
                                        <p:tgtEl>
                                          <p:spTgt spid="15373"/>
                                        </p:tgtEl>
                                        <p:attrNameLst>
                                          <p:attrName>ppt_x</p:attrName>
                                        </p:attrNameLst>
                                      </p:cBhvr>
                                      <p:tavLst>
                                        <p:tav tm="0">
                                          <p:val>
                                            <p:strVal val="#ppt_x"/>
                                          </p:val>
                                        </p:tav>
                                        <p:tav tm="100000">
                                          <p:val>
                                            <p:strVal val="#ppt_x"/>
                                          </p:val>
                                        </p:tav>
                                      </p:tavLst>
                                    </p:anim>
                                    <p:anim calcmode="lin" valueType="num">
                                      <p:cBhvr additive="base">
                                        <p:cTn id="56" dur="500" fill="hold"/>
                                        <p:tgtEl>
                                          <p:spTgt spid="1537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404"/>
                                        </p:tgtEl>
                                        <p:attrNameLst>
                                          <p:attrName>style.visibility</p:attrName>
                                        </p:attrNameLst>
                                      </p:cBhvr>
                                      <p:to>
                                        <p:strVal val="visible"/>
                                      </p:to>
                                    </p:set>
                                    <p:anim calcmode="lin" valueType="num">
                                      <p:cBhvr additive="base">
                                        <p:cTn id="59" dur="500" fill="hold"/>
                                        <p:tgtEl>
                                          <p:spTgt spid="15404"/>
                                        </p:tgtEl>
                                        <p:attrNameLst>
                                          <p:attrName>ppt_x</p:attrName>
                                        </p:attrNameLst>
                                      </p:cBhvr>
                                      <p:tavLst>
                                        <p:tav tm="0">
                                          <p:val>
                                            <p:strVal val="#ppt_x"/>
                                          </p:val>
                                        </p:tav>
                                        <p:tav tm="100000">
                                          <p:val>
                                            <p:strVal val="#ppt_x"/>
                                          </p:val>
                                        </p:tav>
                                      </p:tavLst>
                                    </p:anim>
                                    <p:anim calcmode="lin" valueType="num">
                                      <p:cBhvr additive="base">
                                        <p:cTn id="60" dur="500" fill="hold"/>
                                        <p:tgtEl>
                                          <p:spTgt spid="1540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402"/>
                                        </p:tgtEl>
                                        <p:attrNameLst>
                                          <p:attrName>style.visibility</p:attrName>
                                        </p:attrNameLst>
                                      </p:cBhvr>
                                      <p:to>
                                        <p:strVal val="visible"/>
                                      </p:to>
                                    </p:set>
                                    <p:anim calcmode="lin" valueType="num">
                                      <p:cBhvr additive="base">
                                        <p:cTn id="63" dur="500" fill="hold"/>
                                        <p:tgtEl>
                                          <p:spTgt spid="15402"/>
                                        </p:tgtEl>
                                        <p:attrNameLst>
                                          <p:attrName>ppt_x</p:attrName>
                                        </p:attrNameLst>
                                      </p:cBhvr>
                                      <p:tavLst>
                                        <p:tav tm="0">
                                          <p:val>
                                            <p:strVal val="#ppt_x"/>
                                          </p:val>
                                        </p:tav>
                                        <p:tav tm="100000">
                                          <p:val>
                                            <p:strVal val="#ppt_x"/>
                                          </p:val>
                                        </p:tav>
                                      </p:tavLst>
                                    </p:anim>
                                    <p:anim calcmode="lin" valueType="num">
                                      <p:cBhvr additive="base">
                                        <p:cTn id="64" dur="500" fill="hold"/>
                                        <p:tgtEl>
                                          <p:spTgt spid="1540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5400"/>
                                        </p:tgtEl>
                                        <p:attrNameLst>
                                          <p:attrName>style.visibility</p:attrName>
                                        </p:attrNameLst>
                                      </p:cBhvr>
                                      <p:to>
                                        <p:strVal val="visible"/>
                                      </p:to>
                                    </p:set>
                                    <p:anim calcmode="lin" valueType="num">
                                      <p:cBhvr additive="base">
                                        <p:cTn id="67" dur="500" fill="hold"/>
                                        <p:tgtEl>
                                          <p:spTgt spid="15400"/>
                                        </p:tgtEl>
                                        <p:attrNameLst>
                                          <p:attrName>ppt_x</p:attrName>
                                        </p:attrNameLst>
                                      </p:cBhvr>
                                      <p:tavLst>
                                        <p:tav tm="0">
                                          <p:val>
                                            <p:strVal val="#ppt_x"/>
                                          </p:val>
                                        </p:tav>
                                        <p:tav tm="100000">
                                          <p:val>
                                            <p:strVal val="#ppt_x"/>
                                          </p:val>
                                        </p:tav>
                                      </p:tavLst>
                                    </p:anim>
                                    <p:anim calcmode="lin" valueType="num">
                                      <p:cBhvr additive="base">
                                        <p:cTn id="68" dur="500" fill="hold"/>
                                        <p:tgtEl>
                                          <p:spTgt spid="1540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371"/>
                                        </p:tgtEl>
                                        <p:attrNameLst>
                                          <p:attrName>style.visibility</p:attrName>
                                        </p:attrNameLst>
                                      </p:cBhvr>
                                      <p:to>
                                        <p:strVal val="visible"/>
                                      </p:to>
                                    </p:set>
                                    <p:anim calcmode="lin" valueType="num">
                                      <p:cBhvr additive="base">
                                        <p:cTn id="71" dur="500" fill="hold"/>
                                        <p:tgtEl>
                                          <p:spTgt spid="15371"/>
                                        </p:tgtEl>
                                        <p:attrNameLst>
                                          <p:attrName>ppt_x</p:attrName>
                                        </p:attrNameLst>
                                      </p:cBhvr>
                                      <p:tavLst>
                                        <p:tav tm="0">
                                          <p:val>
                                            <p:strVal val="#ppt_x"/>
                                          </p:val>
                                        </p:tav>
                                        <p:tav tm="100000">
                                          <p:val>
                                            <p:strVal val="#ppt_x"/>
                                          </p:val>
                                        </p:tav>
                                      </p:tavLst>
                                    </p:anim>
                                    <p:anim calcmode="lin" valueType="num">
                                      <p:cBhvr additive="base">
                                        <p:cTn id="72" dur="500" fill="hold"/>
                                        <p:tgtEl>
                                          <p:spTgt spid="1537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405"/>
                                        </p:tgtEl>
                                        <p:attrNameLst>
                                          <p:attrName>style.visibility</p:attrName>
                                        </p:attrNameLst>
                                      </p:cBhvr>
                                      <p:to>
                                        <p:strVal val="visible"/>
                                      </p:to>
                                    </p:set>
                                    <p:anim calcmode="lin" valueType="num">
                                      <p:cBhvr additive="base">
                                        <p:cTn id="75" dur="500" fill="hold"/>
                                        <p:tgtEl>
                                          <p:spTgt spid="15405"/>
                                        </p:tgtEl>
                                        <p:attrNameLst>
                                          <p:attrName>ppt_x</p:attrName>
                                        </p:attrNameLst>
                                      </p:cBhvr>
                                      <p:tavLst>
                                        <p:tav tm="0">
                                          <p:val>
                                            <p:strVal val="#ppt_x"/>
                                          </p:val>
                                        </p:tav>
                                        <p:tav tm="100000">
                                          <p:val>
                                            <p:strVal val="#ppt_x"/>
                                          </p:val>
                                        </p:tav>
                                      </p:tavLst>
                                    </p:anim>
                                    <p:anim calcmode="lin" valueType="num">
                                      <p:cBhvr additive="base">
                                        <p:cTn id="76" dur="500" fill="hold"/>
                                        <p:tgtEl>
                                          <p:spTgt spid="1540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5369"/>
                                        </p:tgtEl>
                                        <p:attrNameLst>
                                          <p:attrName>style.visibility</p:attrName>
                                        </p:attrNameLst>
                                      </p:cBhvr>
                                      <p:to>
                                        <p:strVal val="visible"/>
                                      </p:to>
                                    </p:set>
                                    <p:anim calcmode="lin" valueType="num">
                                      <p:cBhvr additive="base">
                                        <p:cTn id="81" dur="500" fill="hold"/>
                                        <p:tgtEl>
                                          <p:spTgt spid="15369"/>
                                        </p:tgtEl>
                                        <p:attrNameLst>
                                          <p:attrName>ppt_x</p:attrName>
                                        </p:attrNameLst>
                                      </p:cBhvr>
                                      <p:tavLst>
                                        <p:tav tm="0">
                                          <p:val>
                                            <p:strVal val="#ppt_x"/>
                                          </p:val>
                                        </p:tav>
                                        <p:tav tm="100000">
                                          <p:val>
                                            <p:strVal val="#ppt_x"/>
                                          </p:val>
                                        </p:tav>
                                      </p:tavLst>
                                    </p:anim>
                                    <p:anim calcmode="lin" valueType="num">
                                      <p:cBhvr additive="base">
                                        <p:cTn id="82" dur="500" fill="hold"/>
                                        <p:tgtEl>
                                          <p:spTgt spid="1536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5398"/>
                                        </p:tgtEl>
                                        <p:attrNameLst>
                                          <p:attrName>style.visibility</p:attrName>
                                        </p:attrNameLst>
                                      </p:cBhvr>
                                      <p:to>
                                        <p:strVal val="visible"/>
                                      </p:to>
                                    </p:set>
                                    <p:anim calcmode="lin" valueType="num">
                                      <p:cBhvr additive="base">
                                        <p:cTn id="85" dur="500" fill="hold"/>
                                        <p:tgtEl>
                                          <p:spTgt spid="15398"/>
                                        </p:tgtEl>
                                        <p:attrNameLst>
                                          <p:attrName>ppt_x</p:attrName>
                                        </p:attrNameLst>
                                      </p:cBhvr>
                                      <p:tavLst>
                                        <p:tav tm="0">
                                          <p:val>
                                            <p:strVal val="#ppt_x"/>
                                          </p:val>
                                        </p:tav>
                                        <p:tav tm="100000">
                                          <p:val>
                                            <p:strVal val="#ppt_x"/>
                                          </p:val>
                                        </p:tav>
                                      </p:tavLst>
                                    </p:anim>
                                    <p:anim calcmode="lin" valueType="num">
                                      <p:cBhvr additive="base">
                                        <p:cTn id="86" dur="500" fill="hold"/>
                                        <p:tgtEl>
                                          <p:spTgt spid="15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97" grpId="0"/>
      <p:bldP spid="15398" grpId="0"/>
      <p:bldP spid="154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7" name="Rectangle 4"/>
          <p:cNvSpPr>
            <a:spLocks noChangeArrowheads="1"/>
          </p:cNvSpPr>
          <p:nvPr/>
        </p:nvSpPr>
        <p:spPr bwMode="auto">
          <a:xfrm>
            <a:off x="566738" y="1884363"/>
            <a:ext cx="8170862" cy="2862964"/>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2"/>
            </a:pPr>
            <a:r>
              <a:rPr lang="en-US" sz="3200" b="0" dirty="0">
                <a:solidFill>
                  <a:srgbClr val="C00000"/>
                </a:solidFill>
              </a:rPr>
              <a:t>Industrial clusters, platforms and </a:t>
            </a:r>
            <a:r>
              <a:rPr lang="en-US" sz="3200" b="0" dirty="0" smtClean="0">
                <a:solidFill>
                  <a:srgbClr val="C00000"/>
                </a:solidFill>
              </a:rPr>
              <a:t>diversification</a:t>
            </a:r>
          </a:p>
          <a:p>
            <a:pPr marL="609600" indent="-609600" algn="l" rtl="0"/>
            <a:endParaRPr lang="en-US" sz="3200" b="0" dirty="0">
              <a:solidFill>
                <a:srgbClr val="C00000"/>
              </a:solidFill>
            </a:endParaRPr>
          </a:p>
          <a:p>
            <a:pPr marL="1066800" lvl="1" indent="-609600" algn="l" rtl="0">
              <a:buFontTx/>
              <a:buAutoNum type="arabicPeriod"/>
            </a:pPr>
            <a:r>
              <a:rPr lang="en-US" sz="2800" b="0" dirty="0">
                <a:solidFill>
                  <a:srgbClr val="000066"/>
                </a:solidFill>
              </a:rPr>
              <a:t>Technology Clusters Program</a:t>
            </a:r>
          </a:p>
          <a:p>
            <a:pPr marL="1066800" lvl="1" indent="-609600" algn="l" rtl="0">
              <a:buFontTx/>
              <a:buAutoNum type="arabicPeriod"/>
            </a:pPr>
            <a:r>
              <a:rPr lang="en-US" sz="2800" b="0" dirty="0">
                <a:solidFill>
                  <a:srgbClr val="000066"/>
                </a:solidFill>
              </a:rPr>
              <a:t>Advanced Technologies Program</a:t>
            </a:r>
          </a:p>
          <a:p>
            <a:pPr marL="1066800" lvl="1" indent="-609600" algn="l" rtl="0">
              <a:buFontTx/>
              <a:buAutoNum type="arabicPeriod"/>
            </a:pPr>
            <a:r>
              <a:rPr lang="en-US" sz="2800" b="0" dirty="0">
                <a:solidFill>
                  <a:srgbClr val="000066"/>
                </a:solidFill>
              </a:rPr>
              <a:t>Industrial Promotion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7" name="Rectangle 2"/>
          <p:cNvSpPr>
            <a:spLocks noChangeArrowheads="1"/>
          </p:cNvSpPr>
          <p:nvPr/>
        </p:nvSpPr>
        <p:spPr bwMode="auto">
          <a:xfrm>
            <a:off x="323850" y="1409700"/>
            <a:ext cx="8386762" cy="3663183"/>
          </a:xfrm>
          <a:prstGeom prst="rect">
            <a:avLst/>
          </a:prstGeom>
          <a:noFill/>
          <a:ln w="9525" algn="ctr">
            <a:noFill/>
            <a:miter lim="800000"/>
            <a:headEnd/>
            <a:tailEnd/>
          </a:ln>
        </p:spPr>
        <p:txBody>
          <a:bodyPr wrap="square" lIns="92075" tIns="46038" rIns="92075" bIns="46038">
            <a:spAutoFit/>
          </a:bodyPr>
          <a:lstStyle/>
          <a:p>
            <a:pPr marL="609600" indent="-609600" algn="l" rtl="0" fontAlgn="base">
              <a:spcBef>
                <a:spcPct val="0"/>
              </a:spcBef>
              <a:spcAft>
                <a:spcPct val="0"/>
              </a:spcAft>
              <a:buFontTx/>
              <a:buAutoNum type="romanUcPeriod" startAt="3"/>
            </a:pPr>
            <a:r>
              <a:rPr lang="en-US" sz="3200" b="0" kern="1200" dirty="0">
                <a:solidFill>
                  <a:srgbClr val="C00000"/>
                </a:solidFill>
                <a:latin typeface="Arial" pitchFamily="34" charset="0"/>
                <a:ea typeface="+mn-ea"/>
                <a:cs typeface="Arial" pitchFamily="34" charset="0"/>
              </a:rPr>
              <a:t>Industrial private sector and </a:t>
            </a:r>
            <a:r>
              <a:rPr lang="en-US" sz="3200" b="0" kern="1200" dirty="0" smtClean="0">
                <a:solidFill>
                  <a:srgbClr val="C00000"/>
                </a:solidFill>
                <a:latin typeface="Arial" pitchFamily="34" charset="0"/>
                <a:ea typeface="+mn-ea"/>
                <a:cs typeface="Arial" pitchFamily="34" charset="0"/>
              </a:rPr>
              <a:t>SME's</a:t>
            </a:r>
          </a:p>
          <a:p>
            <a:pPr marL="609600" indent="-609600" algn="l" rtl="0" fontAlgn="base">
              <a:spcBef>
                <a:spcPct val="0"/>
              </a:spcBef>
              <a:spcAft>
                <a:spcPct val="0"/>
              </a:spcAft>
            </a:pPr>
            <a:endParaRPr lang="en-US" sz="3200" b="0" kern="1200" dirty="0">
              <a:solidFill>
                <a:srgbClr val="C00000"/>
              </a:solidFill>
              <a:latin typeface="Arial" pitchFamily="34" charset="0"/>
              <a:ea typeface="+mn-ea"/>
              <a:cs typeface="Arial" pitchFamily="34" charset="0"/>
            </a:endParaRP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Industrial SME’s Support Program</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Industrial SME’s Incubators program</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Business Resources Centers Program</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Competitiveness and Industrial Development Center Program</a:t>
            </a:r>
          </a:p>
          <a:p>
            <a:pPr marL="1066800" lvl="1" indent="-609600" algn="l" rtl="0" fontAlgn="base">
              <a:spcBef>
                <a:spcPct val="0"/>
              </a:spcBef>
              <a:spcAft>
                <a:spcPct val="0"/>
              </a:spcAft>
              <a:buFontTx/>
              <a:buAutoNum type="arabicPeriod"/>
            </a:pPr>
            <a:r>
              <a:rPr lang="en-US" sz="2800" b="0" kern="1200" dirty="0">
                <a:solidFill>
                  <a:srgbClr val="000066"/>
                </a:solidFill>
                <a:latin typeface="Arial" pitchFamily="34" charset="0"/>
                <a:ea typeface="+mn-ea"/>
                <a:cs typeface="Arial" pitchFamily="34" charset="0"/>
              </a:rPr>
              <a:t>Industrial Financing Mechanisms Program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6" name="Rectangle 2"/>
          <p:cNvSpPr>
            <a:spLocks noChangeArrowheads="1"/>
          </p:cNvSpPr>
          <p:nvPr/>
        </p:nvSpPr>
        <p:spPr bwMode="auto">
          <a:xfrm>
            <a:off x="323850" y="1625600"/>
            <a:ext cx="8310562" cy="3232296"/>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4"/>
            </a:pPr>
            <a:r>
              <a:rPr lang="en-US" sz="3200" b="0" dirty="0">
                <a:solidFill>
                  <a:srgbClr val="C00000"/>
                </a:solidFill>
              </a:rPr>
              <a:t>National and regional </a:t>
            </a:r>
            <a:r>
              <a:rPr lang="en-US" sz="3200" b="0" dirty="0" smtClean="0">
                <a:solidFill>
                  <a:srgbClr val="C00000"/>
                </a:solidFill>
              </a:rPr>
              <a:t>innovation</a:t>
            </a:r>
          </a:p>
          <a:p>
            <a:pPr marL="609600" indent="-609600" algn="l" rtl="0"/>
            <a:endParaRPr lang="en-US" sz="3200" b="0" dirty="0">
              <a:solidFill>
                <a:srgbClr val="C00000"/>
              </a:solidFill>
            </a:endParaRPr>
          </a:p>
          <a:p>
            <a:pPr marL="1066800" lvl="1" indent="-609600" algn="l" rtl="0">
              <a:buFontTx/>
              <a:buAutoNum type="arabicPeriod"/>
            </a:pPr>
            <a:r>
              <a:rPr lang="en-US" sz="2800" b="0" dirty="0">
                <a:solidFill>
                  <a:srgbClr val="000066"/>
                </a:solidFill>
              </a:rPr>
              <a:t>Industrial Innovation Coordination</a:t>
            </a:r>
          </a:p>
          <a:p>
            <a:pPr marL="1066800" lvl="1" indent="-609600" algn="l" rtl="0">
              <a:buFontTx/>
              <a:buAutoNum type="arabicPeriod"/>
            </a:pPr>
            <a:r>
              <a:rPr lang="en-US" sz="2800" b="0" dirty="0">
                <a:solidFill>
                  <a:srgbClr val="000066"/>
                </a:solidFill>
              </a:rPr>
              <a:t>Industrial Research, Development and Consultations</a:t>
            </a:r>
          </a:p>
          <a:p>
            <a:pPr marL="1066800" lvl="1" indent="-609600" algn="l" rtl="0">
              <a:buFontTx/>
              <a:buAutoNum type="arabicPeriod"/>
            </a:pPr>
            <a:r>
              <a:rPr lang="en-US" sz="2800" b="0" dirty="0">
                <a:solidFill>
                  <a:srgbClr val="000066"/>
                </a:solidFill>
              </a:rPr>
              <a:t>Industrial Innovation Financing</a:t>
            </a:r>
          </a:p>
          <a:p>
            <a:pPr marL="1066800" lvl="1" indent="-609600" algn="l" rtl="0">
              <a:buFontTx/>
              <a:buAutoNum type="arabicPeriod"/>
            </a:pPr>
            <a:r>
              <a:rPr lang="en-US" sz="2800" b="0" dirty="0">
                <a:solidFill>
                  <a:srgbClr val="000066"/>
                </a:solidFill>
              </a:rPr>
              <a:t>Industrial Technology Centers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6" name="Rectangle 2"/>
          <p:cNvSpPr>
            <a:spLocks noChangeArrowheads="1"/>
          </p:cNvSpPr>
          <p:nvPr/>
        </p:nvSpPr>
        <p:spPr bwMode="auto">
          <a:xfrm>
            <a:off x="323850" y="1612900"/>
            <a:ext cx="8272462" cy="3663183"/>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5"/>
            </a:pPr>
            <a:r>
              <a:rPr lang="en-US" sz="3200" b="0" dirty="0">
                <a:solidFill>
                  <a:srgbClr val="C00000"/>
                </a:solidFill>
              </a:rPr>
              <a:t>Human resources and industrial </a:t>
            </a:r>
            <a:r>
              <a:rPr lang="en-US" sz="3200" b="0" dirty="0" smtClean="0">
                <a:solidFill>
                  <a:srgbClr val="C00000"/>
                </a:solidFill>
              </a:rPr>
              <a:t>skills</a:t>
            </a:r>
          </a:p>
          <a:p>
            <a:pPr marL="609600" indent="-609600" algn="l" rtl="0"/>
            <a:endParaRPr lang="en-US" sz="3200" b="0" dirty="0">
              <a:solidFill>
                <a:srgbClr val="C00000"/>
              </a:solidFill>
            </a:endParaRPr>
          </a:p>
          <a:p>
            <a:pPr marL="1066800" lvl="1" indent="-609600" algn="l" rtl="0">
              <a:buFontTx/>
              <a:buAutoNum type="arabicPeriod"/>
            </a:pPr>
            <a:r>
              <a:rPr lang="en-US" sz="2800" b="0" dirty="0">
                <a:solidFill>
                  <a:srgbClr val="000066"/>
                </a:solidFill>
              </a:rPr>
              <a:t>Industrial Manpower Capabilities Building Program</a:t>
            </a:r>
          </a:p>
          <a:p>
            <a:pPr marL="1066800" lvl="1" indent="-609600" algn="l" rtl="0">
              <a:buFontTx/>
              <a:buAutoNum type="arabicPeriod"/>
            </a:pPr>
            <a:r>
              <a:rPr lang="en-US" sz="2800" b="0" dirty="0">
                <a:solidFill>
                  <a:srgbClr val="000066"/>
                </a:solidFill>
              </a:rPr>
              <a:t>Jobs Creation for Saudis in the Industrial Sector Throughout the Kingdom Program</a:t>
            </a:r>
          </a:p>
          <a:p>
            <a:pPr marL="1066800" lvl="1" indent="-609600" algn="l" rtl="0">
              <a:buFontTx/>
              <a:buAutoNum type="arabicPeriod"/>
            </a:pPr>
            <a:r>
              <a:rPr lang="en-US" sz="2800" b="0" dirty="0">
                <a:solidFill>
                  <a:srgbClr val="000066"/>
                </a:solidFill>
              </a:rPr>
              <a:t>Complementary Training Program</a:t>
            </a:r>
          </a:p>
          <a:p>
            <a:pPr marL="1066800" lvl="1" indent="-609600" algn="l" rtl="0">
              <a:buFontTx/>
              <a:buAutoNum type="arabicPeriod"/>
            </a:pPr>
            <a:r>
              <a:rPr lang="en-US" sz="2800" b="0" dirty="0">
                <a:solidFill>
                  <a:srgbClr val="000066"/>
                </a:solidFill>
              </a:rPr>
              <a:t>Industrial Skills Establishments Program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6" name="Rectangle 2"/>
          <p:cNvSpPr>
            <a:spLocks noChangeArrowheads="1"/>
          </p:cNvSpPr>
          <p:nvPr/>
        </p:nvSpPr>
        <p:spPr bwMode="auto">
          <a:xfrm>
            <a:off x="323850" y="1358900"/>
            <a:ext cx="8069262" cy="3724739"/>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6"/>
            </a:pPr>
            <a:r>
              <a:rPr lang="en-US" sz="3200" b="0" dirty="0">
                <a:solidFill>
                  <a:srgbClr val="C00000"/>
                </a:solidFill>
              </a:rPr>
              <a:t>Infrastructure, production services and industrial </a:t>
            </a:r>
            <a:r>
              <a:rPr lang="en-US" sz="3200" b="0" dirty="0" smtClean="0">
                <a:solidFill>
                  <a:srgbClr val="C00000"/>
                </a:solidFill>
              </a:rPr>
              <a:t>support</a:t>
            </a:r>
          </a:p>
          <a:p>
            <a:pPr marL="609600" indent="-609600" algn="l" rtl="0"/>
            <a:r>
              <a:rPr lang="en-US" sz="3200" b="0" dirty="0" smtClean="0">
                <a:solidFill>
                  <a:srgbClr val="C00000"/>
                </a:solidFill>
              </a:rPr>
              <a:t> </a:t>
            </a:r>
            <a:endParaRPr lang="en-US" sz="3200" b="0" dirty="0">
              <a:solidFill>
                <a:srgbClr val="C00000"/>
              </a:solidFill>
            </a:endParaRPr>
          </a:p>
          <a:p>
            <a:pPr marL="1066800" lvl="1" indent="-609600" algn="l" rtl="0">
              <a:buFontTx/>
              <a:buAutoNum type="arabicPeriod"/>
            </a:pPr>
            <a:r>
              <a:rPr lang="en-US" sz="2800" b="0" dirty="0">
                <a:solidFill>
                  <a:srgbClr val="000066"/>
                </a:solidFill>
              </a:rPr>
              <a:t>Industrial Cities, Platforms and Knowledge Zones Throughout the Kingdom Program</a:t>
            </a:r>
          </a:p>
          <a:p>
            <a:pPr marL="1066800" lvl="1" indent="-609600" algn="l" rtl="0">
              <a:buFontTx/>
              <a:buAutoNum type="arabicPeriod"/>
            </a:pPr>
            <a:r>
              <a:rPr lang="en-US" sz="2800" b="0" dirty="0">
                <a:solidFill>
                  <a:srgbClr val="000066"/>
                </a:solidFill>
              </a:rPr>
              <a:t>Enhancing Industrial Services and Support Activities</a:t>
            </a:r>
          </a:p>
          <a:p>
            <a:pPr marL="1066800" lvl="1" indent="-609600" algn="l" rtl="0">
              <a:buFontTx/>
              <a:buAutoNum type="arabicPeriod"/>
            </a:pPr>
            <a:r>
              <a:rPr lang="en-US" sz="2800" b="0" dirty="0">
                <a:solidFill>
                  <a:srgbClr val="000066"/>
                </a:solidFill>
              </a:rPr>
              <a:t>Power for the Industry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6" name="Rectangle 2"/>
          <p:cNvSpPr>
            <a:spLocks noChangeArrowheads="1"/>
          </p:cNvSpPr>
          <p:nvPr/>
        </p:nvSpPr>
        <p:spPr bwMode="auto">
          <a:xfrm>
            <a:off x="566738" y="1874838"/>
            <a:ext cx="8208962" cy="2801409"/>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7"/>
            </a:pPr>
            <a:r>
              <a:rPr lang="en-US" sz="3200" b="0" dirty="0" smtClean="0">
                <a:solidFill>
                  <a:srgbClr val="C00000"/>
                </a:solidFill>
              </a:rPr>
              <a:t>New &amp; Knowledge Based Industries</a:t>
            </a:r>
          </a:p>
          <a:p>
            <a:pPr marL="609600" indent="-609600" algn="l" rtl="0"/>
            <a:endParaRPr lang="en-US" sz="3200" b="0" dirty="0">
              <a:solidFill>
                <a:srgbClr val="C00000"/>
              </a:solidFill>
            </a:endParaRPr>
          </a:p>
          <a:p>
            <a:pPr marL="1066800" lvl="1" indent="-609600" algn="l" rtl="0">
              <a:buFontTx/>
              <a:buAutoNum type="arabicPeriod"/>
            </a:pPr>
            <a:r>
              <a:rPr lang="en-US" sz="2800" b="0" dirty="0">
                <a:solidFill>
                  <a:srgbClr val="000066"/>
                </a:solidFill>
              </a:rPr>
              <a:t>Characterization and </a:t>
            </a:r>
            <a:r>
              <a:rPr lang="en-US" sz="2800" b="0" dirty="0" smtClean="0">
                <a:solidFill>
                  <a:srgbClr val="000066"/>
                </a:solidFill>
              </a:rPr>
              <a:t>Description of the </a:t>
            </a:r>
            <a:r>
              <a:rPr lang="en-US" sz="2800" b="0" dirty="0">
                <a:solidFill>
                  <a:srgbClr val="000066"/>
                </a:solidFill>
              </a:rPr>
              <a:t>Strategic Sectors</a:t>
            </a:r>
          </a:p>
          <a:p>
            <a:pPr marL="1066800" lvl="1" indent="-609600" algn="l" rtl="0">
              <a:buFontTx/>
              <a:buAutoNum type="arabicPeriod"/>
            </a:pPr>
            <a:r>
              <a:rPr lang="en-US" sz="2800" b="0" dirty="0">
                <a:solidFill>
                  <a:srgbClr val="000066"/>
                </a:solidFill>
              </a:rPr>
              <a:t>Forecasting </a:t>
            </a:r>
            <a:r>
              <a:rPr lang="en-US" sz="2800" b="0" dirty="0" smtClean="0">
                <a:solidFill>
                  <a:srgbClr val="000066"/>
                </a:solidFill>
              </a:rPr>
              <a:t>Future Knowledge </a:t>
            </a:r>
            <a:r>
              <a:rPr lang="en-US" sz="2800" b="0" dirty="0">
                <a:solidFill>
                  <a:srgbClr val="000066"/>
                </a:solidFill>
              </a:rPr>
              <a:t>Based Industries in KSA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
        <p:nvSpPr>
          <p:cNvPr id="6" name="Rectangle 2"/>
          <p:cNvSpPr>
            <a:spLocks noChangeArrowheads="1"/>
          </p:cNvSpPr>
          <p:nvPr/>
        </p:nvSpPr>
        <p:spPr bwMode="auto">
          <a:xfrm>
            <a:off x="566738" y="1874838"/>
            <a:ext cx="7929562" cy="2801409"/>
          </a:xfrm>
          <a:prstGeom prst="rect">
            <a:avLst/>
          </a:prstGeom>
          <a:noFill/>
          <a:ln w="9525" algn="ctr">
            <a:noFill/>
            <a:miter lim="800000"/>
            <a:headEnd/>
            <a:tailEnd/>
          </a:ln>
        </p:spPr>
        <p:txBody>
          <a:bodyPr wrap="square" lIns="92075" tIns="46038" rIns="92075" bIns="46038">
            <a:spAutoFit/>
          </a:bodyPr>
          <a:lstStyle/>
          <a:p>
            <a:pPr marL="609600" indent="-609600" algn="l" rtl="0">
              <a:buFontTx/>
              <a:buAutoNum type="romanUcPeriod" startAt="8"/>
            </a:pPr>
            <a:r>
              <a:rPr lang="en-US" sz="3200" b="0" dirty="0">
                <a:solidFill>
                  <a:srgbClr val="C00000"/>
                </a:solidFill>
              </a:rPr>
              <a:t> Industrial </a:t>
            </a:r>
            <a:r>
              <a:rPr lang="en-US" sz="3200" b="0" dirty="0" smtClean="0">
                <a:solidFill>
                  <a:srgbClr val="C00000"/>
                </a:solidFill>
              </a:rPr>
              <a:t>governance</a:t>
            </a:r>
          </a:p>
          <a:p>
            <a:pPr marL="609600" indent="-609600" algn="l" rtl="0"/>
            <a:endParaRPr lang="en-US" sz="3200" b="0" dirty="0">
              <a:solidFill>
                <a:srgbClr val="C00000"/>
              </a:solidFill>
            </a:endParaRPr>
          </a:p>
          <a:p>
            <a:pPr marL="1066800" lvl="1" indent="-609600" algn="l" rtl="0">
              <a:buFontTx/>
              <a:buAutoNum type="arabicPeriod"/>
            </a:pPr>
            <a:r>
              <a:rPr lang="en-US" sz="2800" b="0" dirty="0" smtClean="0">
                <a:solidFill>
                  <a:srgbClr val="000066"/>
                </a:solidFill>
              </a:rPr>
              <a:t>Governance </a:t>
            </a:r>
            <a:r>
              <a:rPr lang="en-US" sz="2800" b="0" dirty="0">
                <a:solidFill>
                  <a:srgbClr val="000066"/>
                </a:solidFill>
              </a:rPr>
              <a:t>Program</a:t>
            </a:r>
          </a:p>
          <a:p>
            <a:pPr marL="1066800" lvl="1" indent="-609600" algn="l" rtl="0">
              <a:buFontTx/>
              <a:buAutoNum type="arabicPeriod"/>
            </a:pPr>
            <a:r>
              <a:rPr lang="en-US" sz="2800" b="0" dirty="0" smtClean="0">
                <a:solidFill>
                  <a:srgbClr val="000066"/>
                </a:solidFill>
              </a:rPr>
              <a:t>Execution </a:t>
            </a:r>
            <a:r>
              <a:rPr lang="en-US" sz="2800" b="0" dirty="0">
                <a:solidFill>
                  <a:srgbClr val="000066"/>
                </a:solidFill>
              </a:rPr>
              <a:t>Evaluation and Follow Up Program</a:t>
            </a:r>
          </a:p>
          <a:p>
            <a:pPr marL="1066800" lvl="1" indent="-609600" algn="l" rtl="0">
              <a:buFontTx/>
              <a:buAutoNum type="arabicPeriod"/>
            </a:pPr>
            <a:r>
              <a:rPr lang="en-US" sz="2800" b="0" dirty="0">
                <a:solidFill>
                  <a:srgbClr val="000066"/>
                </a:solidFill>
              </a:rPr>
              <a:t>National Industrial Strategy </a:t>
            </a:r>
            <a:r>
              <a:rPr lang="en-US" sz="2800" b="0" dirty="0" smtClean="0">
                <a:solidFill>
                  <a:srgbClr val="000066"/>
                </a:solidFill>
              </a:rPr>
              <a:t>Fund</a:t>
            </a:r>
            <a:endParaRPr lang="en-US" sz="2800" b="0" dirty="0">
              <a:solidFill>
                <a:srgbClr val="000066"/>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62FB3712-4619-4731-AB3C-C89EE3F4AC85}" type="slidenum">
              <a:rPr lang="en-GB" sz="900" b="0">
                <a:solidFill>
                  <a:schemeClr val="bg1"/>
                </a:solidFill>
              </a:rPr>
              <a:pPr algn="l"/>
              <a:t>27</a:t>
            </a:fld>
            <a:endParaRPr lang="en-GB" sz="900" b="0">
              <a:solidFill>
                <a:schemeClr val="bg1"/>
              </a:solidFill>
            </a:endParaRPr>
          </a:p>
        </p:txBody>
      </p:sp>
      <p:sp>
        <p:nvSpPr>
          <p:cNvPr id="33795" name="Rectangle 2"/>
          <p:cNvSpPr>
            <a:spLocks noGrp="1" noChangeArrowheads="1"/>
          </p:cNvSpPr>
          <p:nvPr>
            <p:ph type="title" idx="4294967295"/>
          </p:nvPr>
        </p:nvSpPr>
        <p:spPr>
          <a:xfrm>
            <a:off x="708025" y="2554288"/>
            <a:ext cx="8455025" cy="641350"/>
          </a:xfrm>
        </p:spPr>
        <p:txBody>
          <a:bodyPr/>
          <a:lstStyle/>
          <a:p>
            <a:pPr eaLnBrk="1" hangingPunct="1"/>
            <a:r>
              <a:rPr lang="en-GB" sz="3600" smtClean="0"/>
              <a:t>New Verticals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44488" y="471488"/>
            <a:ext cx="8455025" cy="641350"/>
          </a:xfrm>
        </p:spPr>
        <p:txBody>
          <a:bodyPr/>
          <a:lstStyle/>
          <a:p>
            <a:r>
              <a:rPr lang="en-GB" sz="1800" smtClean="0"/>
              <a:t>We have used the following analytical framework to define new industry verticals and actionable priority projects </a:t>
            </a:r>
          </a:p>
        </p:txBody>
      </p:sp>
      <p:sp>
        <p:nvSpPr>
          <p:cNvPr id="34819" name="Rectangle 3"/>
          <p:cNvSpPr>
            <a:spLocks noChangeArrowheads="1"/>
          </p:cNvSpPr>
          <p:nvPr>
            <p:custDataLst>
              <p:tags r:id="rId1"/>
            </p:custDataLst>
          </p:nvPr>
        </p:nvSpPr>
        <p:spPr bwMode="auto">
          <a:xfrm>
            <a:off x="7524750" y="2278063"/>
            <a:ext cx="1368425" cy="1223962"/>
          </a:xfrm>
          <a:prstGeom prst="rect">
            <a:avLst/>
          </a:prstGeom>
          <a:solidFill>
            <a:srgbClr val="CA2408"/>
          </a:solidFill>
          <a:ln w="9525" algn="ctr">
            <a:solidFill>
              <a:schemeClr val="bg1"/>
            </a:solidFill>
            <a:miter lim="800000"/>
            <a:headEnd/>
            <a:tailEnd/>
          </a:ln>
        </p:spPr>
        <p:txBody>
          <a:bodyPr wrap="none" anchor="ctr"/>
          <a:lstStyle/>
          <a:p>
            <a:endParaRPr lang="ar-SA"/>
          </a:p>
        </p:txBody>
      </p:sp>
      <p:sp>
        <p:nvSpPr>
          <p:cNvPr id="34820" name="Line 4"/>
          <p:cNvSpPr>
            <a:spLocks noChangeShapeType="1"/>
          </p:cNvSpPr>
          <p:nvPr>
            <p:custDataLst>
              <p:tags r:id="rId2"/>
            </p:custDataLst>
          </p:nvPr>
        </p:nvSpPr>
        <p:spPr bwMode="auto">
          <a:xfrm>
            <a:off x="3924300" y="2854325"/>
            <a:ext cx="431800" cy="0"/>
          </a:xfrm>
          <a:prstGeom prst="line">
            <a:avLst/>
          </a:prstGeom>
          <a:noFill/>
          <a:ln w="9525">
            <a:solidFill>
              <a:schemeClr val="tx1"/>
            </a:solidFill>
            <a:round/>
            <a:headEnd/>
            <a:tailEnd type="triangle" w="med" len="med"/>
          </a:ln>
        </p:spPr>
        <p:txBody>
          <a:bodyPr wrap="none" anchor="ctr"/>
          <a:lstStyle/>
          <a:p>
            <a:endParaRPr lang="en-US"/>
          </a:p>
        </p:txBody>
      </p:sp>
      <p:sp>
        <p:nvSpPr>
          <p:cNvPr id="34821" name="Line 5"/>
          <p:cNvSpPr>
            <a:spLocks noChangeShapeType="1"/>
          </p:cNvSpPr>
          <p:nvPr>
            <p:custDataLst>
              <p:tags r:id="rId3"/>
            </p:custDataLst>
          </p:nvPr>
        </p:nvSpPr>
        <p:spPr bwMode="auto">
          <a:xfrm>
            <a:off x="5580063" y="2854325"/>
            <a:ext cx="431800" cy="0"/>
          </a:xfrm>
          <a:prstGeom prst="line">
            <a:avLst/>
          </a:prstGeom>
          <a:noFill/>
          <a:ln w="9525">
            <a:solidFill>
              <a:schemeClr val="tx1"/>
            </a:solidFill>
            <a:round/>
            <a:headEnd/>
            <a:tailEnd type="triangle" w="med" len="med"/>
          </a:ln>
        </p:spPr>
        <p:txBody>
          <a:bodyPr wrap="none" anchor="ctr"/>
          <a:lstStyle/>
          <a:p>
            <a:endParaRPr lang="en-US"/>
          </a:p>
        </p:txBody>
      </p:sp>
      <p:sp>
        <p:nvSpPr>
          <p:cNvPr id="34822" name="Line 6"/>
          <p:cNvSpPr>
            <a:spLocks noChangeShapeType="1"/>
          </p:cNvSpPr>
          <p:nvPr>
            <p:custDataLst>
              <p:tags r:id="rId4"/>
            </p:custDataLst>
          </p:nvPr>
        </p:nvSpPr>
        <p:spPr bwMode="auto">
          <a:xfrm>
            <a:off x="7164388" y="2854325"/>
            <a:ext cx="431800" cy="0"/>
          </a:xfrm>
          <a:prstGeom prst="line">
            <a:avLst/>
          </a:prstGeom>
          <a:noFill/>
          <a:ln w="9525">
            <a:solidFill>
              <a:schemeClr val="tx1"/>
            </a:solidFill>
            <a:round/>
            <a:headEnd/>
            <a:tailEnd type="triangle" w="med" len="med"/>
          </a:ln>
        </p:spPr>
        <p:txBody>
          <a:bodyPr wrap="none" anchor="ctr"/>
          <a:lstStyle/>
          <a:p>
            <a:endParaRPr lang="en-US"/>
          </a:p>
        </p:txBody>
      </p:sp>
      <p:sp>
        <p:nvSpPr>
          <p:cNvPr id="34823" name="AutoShape 7"/>
          <p:cNvSpPr>
            <a:spLocks noChangeArrowheads="1"/>
          </p:cNvSpPr>
          <p:nvPr>
            <p:custDataLst>
              <p:tags r:id="rId5"/>
            </p:custDataLst>
          </p:nvPr>
        </p:nvSpPr>
        <p:spPr bwMode="auto">
          <a:xfrm>
            <a:off x="2220913" y="1628775"/>
            <a:ext cx="2449512" cy="2438400"/>
          </a:xfrm>
          <a:prstGeom prst="irregularSeal2">
            <a:avLst/>
          </a:prstGeom>
          <a:solidFill>
            <a:schemeClr val="hlink">
              <a:alpha val="20000"/>
            </a:schemeClr>
          </a:solidFill>
          <a:ln w="9525" algn="ctr">
            <a:noFill/>
            <a:miter lim="800000"/>
            <a:headEnd/>
            <a:tailEnd/>
          </a:ln>
        </p:spPr>
        <p:txBody>
          <a:bodyPr wrap="none" anchor="ctr"/>
          <a:lstStyle/>
          <a:p>
            <a:endParaRPr lang="ar-SA"/>
          </a:p>
        </p:txBody>
      </p:sp>
      <p:sp>
        <p:nvSpPr>
          <p:cNvPr id="34824" name="Line 8"/>
          <p:cNvSpPr>
            <a:spLocks noChangeShapeType="1"/>
          </p:cNvSpPr>
          <p:nvPr>
            <p:custDataLst>
              <p:tags r:id="rId6"/>
            </p:custDataLst>
          </p:nvPr>
        </p:nvSpPr>
        <p:spPr bwMode="auto">
          <a:xfrm>
            <a:off x="6588125" y="1989138"/>
            <a:ext cx="0" cy="360362"/>
          </a:xfrm>
          <a:prstGeom prst="line">
            <a:avLst/>
          </a:prstGeom>
          <a:noFill/>
          <a:ln w="9525">
            <a:solidFill>
              <a:schemeClr val="tx1"/>
            </a:solidFill>
            <a:round/>
            <a:headEnd/>
            <a:tailEnd type="triangle" w="med" len="med"/>
          </a:ln>
        </p:spPr>
        <p:txBody>
          <a:bodyPr wrap="none" anchor="ctr"/>
          <a:lstStyle/>
          <a:p>
            <a:endParaRPr lang="en-US"/>
          </a:p>
        </p:txBody>
      </p:sp>
      <p:sp>
        <p:nvSpPr>
          <p:cNvPr id="34825" name="Text Box 9"/>
          <p:cNvSpPr txBox="1">
            <a:spLocks noChangeArrowheads="1"/>
          </p:cNvSpPr>
          <p:nvPr>
            <p:custDataLst>
              <p:tags r:id="rId7"/>
            </p:custDataLst>
          </p:nvPr>
        </p:nvSpPr>
        <p:spPr bwMode="auto">
          <a:xfrm>
            <a:off x="2516188" y="1557338"/>
            <a:ext cx="1276350" cy="366712"/>
          </a:xfrm>
          <a:prstGeom prst="rect">
            <a:avLst/>
          </a:prstGeom>
          <a:noFill/>
          <a:ln w="9525" algn="ctr">
            <a:noFill/>
            <a:miter lim="800000"/>
            <a:headEnd/>
            <a:tailEnd/>
          </a:ln>
        </p:spPr>
        <p:txBody>
          <a:bodyPr wrap="none">
            <a:spAutoFit/>
          </a:bodyPr>
          <a:lstStyle/>
          <a:p>
            <a:r>
              <a:rPr lang="en-US" b="0"/>
              <a:t>Megatrend</a:t>
            </a:r>
          </a:p>
        </p:txBody>
      </p:sp>
      <p:sp>
        <p:nvSpPr>
          <p:cNvPr id="34826" name="Text Box 10"/>
          <p:cNvSpPr txBox="1">
            <a:spLocks noChangeArrowheads="1"/>
          </p:cNvSpPr>
          <p:nvPr>
            <p:custDataLst>
              <p:tags r:id="rId8"/>
            </p:custDataLst>
          </p:nvPr>
        </p:nvSpPr>
        <p:spPr bwMode="auto">
          <a:xfrm>
            <a:off x="5795963" y="1412875"/>
            <a:ext cx="1582737" cy="825500"/>
          </a:xfrm>
          <a:prstGeom prst="rect">
            <a:avLst/>
          </a:prstGeom>
          <a:solidFill>
            <a:srgbClr val="C0C0C0"/>
          </a:solidFill>
          <a:ln w="9525" algn="ctr">
            <a:noFill/>
            <a:miter lim="800000"/>
            <a:headEnd/>
            <a:tailEnd/>
          </a:ln>
        </p:spPr>
        <p:txBody>
          <a:bodyPr>
            <a:spAutoFit/>
          </a:bodyPr>
          <a:lstStyle/>
          <a:p>
            <a:r>
              <a:rPr lang="en-US" sz="1600"/>
              <a:t>Emerging “Technology Push” Drivers</a:t>
            </a:r>
          </a:p>
        </p:txBody>
      </p:sp>
      <p:sp>
        <p:nvSpPr>
          <p:cNvPr id="34827" name="Rectangle 11"/>
          <p:cNvSpPr>
            <a:spLocks noChangeArrowheads="1"/>
          </p:cNvSpPr>
          <p:nvPr>
            <p:custDataLst>
              <p:tags r:id="rId9"/>
            </p:custDataLst>
          </p:nvPr>
        </p:nvSpPr>
        <p:spPr bwMode="auto">
          <a:xfrm>
            <a:off x="4379913" y="2349500"/>
            <a:ext cx="1223962" cy="1074738"/>
          </a:xfrm>
          <a:prstGeom prst="rect">
            <a:avLst/>
          </a:prstGeom>
          <a:solidFill>
            <a:schemeClr val="accent2"/>
          </a:solidFill>
          <a:ln w="9525" algn="ctr">
            <a:noFill/>
            <a:miter lim="800000"/>
            <a:headEnd/>
            <a:tailEnd/>
          </a:ln>
        </p:spPr>
        <p:txBody>
          <a:bodyPr anchor="ctr"/>
          <a:lstStyle/>
          <a:p>
            <a:r>
              <a:rPr lang="en-US" sz="1600"/>
              <a:t>New “Market Pull” Needs</a:t>
            </a:r>
          </a:p>
        </p:txBody>
      </p:sp>
      <p:sp>
        <p:nvSpPr>
          <p:cNvPr id="34828" name="Text Box 12"/>
          <p:cNvSpPr txBox="1">
            <a:spLocks noChangeArrowheads="1"/>
          </p:cNvSpPr>
          <p:nvPr>
            <p:custDataLst>
              <p:tags r:id="rId10"/>
            </p:custDataLst>
          </p:nvPr>
        </p:nvSpPr>
        <p:spPr bwMode="auto">
          <a:xfrm>
            <a:off x="593725" y="3917950"/>
            <a:ext cx="7939088" cy="2295525"/>
          </a:xfrm>
          <a:prstGeom prst="rect">
            <a:avLst/>
          </a:prstGeom>
          <a:noFill/>
          <a:ln w="9525" algn="ctr">
            <a:noFill/>
            <a:miter lim="800000"/>
            <a:headEnd/>
            <a:tailEnd/>
          </a:ln>
        </p:spPr>
        <p:txBody>
          <a:bodyPr>
            <a:spAutoFit/>
          </a:bodyPr>
          <a:lstStyle/>
          <a:p>
            <a:pPr marL="119063" indent="-119063" algn="l">
              <a:spcBef>
                <a:spcPct val="25000"/>
              </a:spcBef>
              <a:buFontTx/>
              <a:buChar char="•"/>
            </a:pPr>
            <a:r>
              <a:rPr lang="en-US" sz="1600"/>
              <a:t>Drivers </a:t>
            </a:r>
            <a:r>
              <a:rPr lang="en-US" sz="1600" b="0"/>
              <a:t>are the market, environmental and technology forces that form “megatrends”</a:t>
            </a:r>
          </a:p>
          <a:p>
            <a:pPr marL="119063" indent="-119063" algn="l">
              <a:spcBef>
                <a:spcPct val="25000"/>
              </a:spcBef>
              <a:buFontTx/>
              <a:buChar char="•"/>
            </a:pPr>
            <a:r>
              <a:rPr lang="en-US" sz="1600"/>
              <a:t>Megatrends </a:t>
            </a:r>
            <a:r>
              <a:rPr lang="en-US" sz="1600" b="0"/>
              <a:t>are the macro market changes that affect existing markets and create </a:t>
            </a:r>
            <a:r>
              <a:rPr lang="en-US" sz="1600"/>
              <a:t>new “market pull” needs </a:t>
            </a:r>
            <a:r>
              <a:rPr lang="en-US" sz="1600" b="0"/>
              <a:t>with a particular performance requirement</a:t>
            </a:r>
            <a:endParaRPr lang="en-US" sz="1600"/>
          </a:p>
          <a:p>
            <a:pPr marL="119063" indent="-119063" algn="l">
              <a:spcBef>
                <a:spcPct val="25000"/>
              </a:spcBef>
              <a:buFontTx/>
              <a:buChar char="•"/>
            </a:pPr>
            <a:r>
              <a:rPr lang="en-US" sz="1600"/>
              <a:t>Solution platforms</a:t>
            </a:r>
            <a:r>
              <a:rPr lang="en-US" sz="1600" b="0"/>
              <a:t> are broad definitions on how those market needs can be met</a:t>
            </a:r>
          </a:p>
          <a:p>
            <a:pPr marL="119063" indent="-119063" algn="l">
              <a:spcBef>
                <a:spcPct val="25000"/>
              </a:spcBef>
              <a:buFontTx/>
              <a:buChar char="•"/>
            </a:pPr>
            <a:r>
              <a:rPr lang="en-US" sz="1600"/>
              <a:t>“Technology push” drivers </a:t>
            </a:r>
            <a:r>
              <a:rPr lang="en-US" sz="1600" b="0"/>
              <a:t>are the (sometimes disruptive) technologies that must be employed to create solution platforms</a:t>
            </a:r>
          </a:p>
          <a:p>
            <a:pPr marL="119063" indent="-119063" algn="l">
              <a:spcBef>
                <a:spcPct val="25000"/>
              </a:spcBef>
              <a:buFontTx/>
              <a:buChar char="•"/>
            </a:pPr>
            <a:r>
              <a:rPr lang="en-US" sz="1600"/>
              <a:t>New industry verticals</a:t>
            </a:r>
            <a:r>
              <a:rPr lang="en-US" sz="1600" b="0"/>
              <a:t> are collections of solution platforms, which create common products and services for solutions to meet market needs</a:t>
            </a:r>
            <a:endParaRPr lang="en-US" sz="1600"/>
          </a:p>
        </p:txBody>
      </p:sp>
      <p:sp>
        <p:nvSpPr>
          <p:cNvPr id="34829" name="Text Box 13"/>
          <p:cNvSpPr txBox="1">
            <a:spLocks noChangeArrowheads="1"/>
          </p:cNvSpPr>
          <p:nvPr>
            <p:custDataLst>
              <p:tags r:id="rId11"/>
            </p:custDataLst>
          </p:nvPr>
        </p:nvSpPr>
        <p:spPr bwMode="auto">
          <a:xfrm>
            <a:off x="468313" y="3573463"/>
            <a:ext cx="1235075" cy="336550"/>
          </a:xfrm>
          <a:prstGeom prst="rect">
            <a:avLst/>
          </a:prstGeom>
          <a:noFill/>
          <a:ln w="9525" algn="ctr">
            <a:noFill/>
            <a:miter lim="800000"/>
            <a:headEnd/>
            <a:tailEnd/>
          </a:ln>
        </p:spPr>
        <p:txBody>
          <a:bodyPr wrap="none">
            <a:spAutoFit/>
          </a:bodyPr>
          <a:lstStyle/>
          <a:p>
            <a:r>
              <a:rPr lang="en-US" sz="1600" u="sng"/>
              <a:t>Definitions</a:t>
            </a:r>
          </a:p>
        </p:txBody>
      </p:sp>
      <p:sp>
        <p:nvSpPr>
          <p:cNvPr id="34830" name="Text Box 14"/>
          <p:cNvSpPr txBox="1">
            <a:spLocks noChangeArrowheads="1"/>
          </p:cNvSpPr>
          <p:nvPr>
            <p:custDataLst>
              <p:tags r:id="rId12"/>
            </p:custDataLst>
          </p:nvPr>
        </p:nvSpPr>
        <p:spPr bwMode="auto">
          <a:xfrm>
            <a:off x="7451725" y="1628775"/>
            <a:ext cx="1452563" cy="366713"/>
          </a:xfrm>
          <a:prstGeom prst="rect">
            <a:avLst/>
          </a:prstGeom>
          <a:noFill/>
          <a:ln w="9525" algn="ctr">
            <a:noFill/>
            <a:miter lim="800000"/>
            <a:headEnd/>
            <a:tailEnd/>
          </a:ln>
        </p:spPr>
        <p:txBody>
          <a:bodyPr>
            <a:spAutoFit/>
          </a:bodyPr>
          <a:lstStyle/>
          <a:p>
            <a:r>
              <a:rPr lang="en-US" i="1">
                <a:solidFill>
                  <a:srgbClr val="CA2408"/>
                </a:solidFill>
              </a:rPr>
              <a:t>Output</a:t>
            </a:r>
          </a:p>
        </p:txBody>
      </p:sp>
      <p:sp>
        <p:nvSpPr>
          <p:cNvPr id="34831" name="Rectangle 15"/>
          <p:cNvSpPr>
            <a:spLocks noChangeArrowheads="1"/>
          </p:cNvSpPr>
          <p:nvPr>
            <p:custDataLst>
              <p:tags r:id="rId13"/>
            </p:custDataLst>
          </p:nvPr>
        </p:nvSpPr>
        <p:spPr bwMode="auto">
          <a:xfrm>
            <a:off x="5988050" y="2349500"/>
            <a:ext cx="1223963" cy="1074738"/>
          </a:xfrm>
          <a:prstGeom prst="rect">
            <a:avLst/>
          </a:prstGeom>
          <a:solidFill>
            <a:schemeClr val="accent2"/>
          </a:solidFill>
          <a:ln w="9525" algn="ctr">
            <a:noFill/>
            <a:miter lim="800000"/>
            <a:headEnd/>
            <a:tailEnd/>
          </a:ln>
        </p:spPr>
        <p:txBody>
          <a:bodyPr anchor="ctr"/>
          <a:lstStyle/>
          <a:p>
            <a:r>
              <a:rPr lang="en-US" sz="1600"/>
              <a:t>Solution Platforms</a:t>
            </a:r>
          </a:p>
        </p:txBody>
      </p:sp>
      <p:sp>
        <p:nvSpPr>
          <p:cNvPr id="34832" name="Rectangle 16"/>
          <p:cNvSpPr>
            <a:spLocks noChangeArrowheads="1"/>
          </p:cNvSpPr>
          <p:nvPr>
            <p:custDataLst>
              <p:tags r:id="rId14"/>
            </p:custDataLst>
          </p:nvPr>
        </p:nvSpPr>
        <p:spPr bwMode="auto">
          <a:xfrm>
            <a:off x="7596188" y="2349500"/>
            <a:ext cx="1223962" cy="1074738"/>
          </a:xfrm>
          <a:prstGeom prst="rect">
            <a:avLst/>
          </a:prstGeom>
          <a:solidFill>
            <a:schemeClr val="accent2"/>
          </a:solidFill>
          <a:ln w="9525" algn="ctr">
            <a:solidFill>
              <a:schemeClr val="bg1"/>
            </a:solidFill>
            <a:miter lim="800000"/>
            <a:headEnd/>
            <a:tailEnd/>
          </a:ln>
        </p:spPr>
        <p:txBody>
          <a:bodyPr anchor="ctr"/>
          <a:lstStyle/>
          <a:p>
            <a:r>
              <a:rPr lang="en-US" sz="1600"/>
              <a:t>New Industry Verticals</a:t>
            </a:r>
          </a:p>
        </p:txBody>
      </p:sp>
      <p:sp>
        <p:nvSpPr>
          <p:cNvPr id="34833" name="Rectangle 17"/>
          <p:cNvSpPr>
            <a:spLocks noChangeArrowheads="1"/>
          </p:cNvSpPr>
          <p:nvPr>
            <p:custDataLst>
              <p:tags r:id="rId15"/>
            </p:custDataLst>
          </p:nvPr>
        </p:nvSpPr>
        <p:spPr bwMode="auto">
          <a:xfrm>
            <a:off x="2771775" y="2349500"/>
            <a:ext cx="1223963" cy="1074738"/>
          </a:xfrm>
          <a:prstGeom prst="rect">
            <a:avLst/>
          </a:prstGeom>
          <a:solidFill>
            <a:schemeClr val="accent2"/>
          </a:solidFill>
          <a:ln w="9525" algn="ctr">
            <a:noFill/>
            <a:miter lim="800000"/>
            <a:headEnd/>
            <a:tailEnd/>
          </a:ln>
        </p:spPr>
        <p:txBody>
          <a:bodyPr anchor="ctr"/>
          <a:lstStyle/>
          <a:p>
            <a:r>
              <a:rPr lang="en-US" sz="1600"/>
              <a:t>Existing Markets</a:t>
            </a:r>
          </a:p>
        </p:txBody>
      </p:sp>
      <p:sp>
        <p:nvSpPr>
          <p:cNvPr id="34834" name="Line 18"/>
          <p:cNvSpPr>
            <a:spLocks noChangeShapeType="1"/>
          </p:cNvSpPr>
          <p:nvPr>
            <p:custDataLst>
              <p:tags r:id="rId16"/>
            </p:custDataLst>
          </p:nvPr>
        </p:nvSpPr>
        <p:spPr bwMode="auto">
          <a:xfrm>
            <a:off x="1811338" y="2854325"/>
            <a:ext cx="673100" cy="0"/>
          </a:xfrm>
          <a:prstGeom prst="line">
            <a:avLst/>
          </a:prstGeom>
          <a:noFill/>
          <a:ln w="9525">
            <a:solidFill>
              <a:schemeClr val="tx1"/>
            </a:solidFill>
            <a:round/>
            <a:headEnd/>
            <a:tailEnd type="triangle" w="med" len="med"/>
          </a:ln>
        </p:spPr>
        <p:txBody>
          <a:bodyPr wrap="none" anchor="ctr"/>
          <a:lstStyle/>
          <a:p>
            <a:endParaRPr lang="en-US"/>
          </a:p>
        </p:txBody>
      </p:sp>
      <p:sp>
        <p:nvSpPr>
          <p:cNvPr id="34835" name="Rectangle 19"/>
          <p:cNvSpPr>
            <a:spLocks noChangeArrowheads="1"/>
          </p:cNvSpPr>
          <p:nvPr>
            <p:custDataLst>
              <p:tags r:id="rId17"/>
            </p:custDataLst>
          </p:nvPr>
        </p:nvSpPr>
        <p:spPr bwMode="auto">
          <a:xfrm>
            <a:off x="611188" y="2349500"/>
            <a:ext cx="1223962" cy="1074738"/>
          </a:xfrm>
          <a:prstGeom prst="rect">
            <a:avLst/>
          </a:prstGeom>
          <a:solidFill>
            <a:schemeClr val="accent2"/>
          </a:solidFill>
          <a:ln w="9525" algn="ctr">
            <a:noFill/>
            <a:miter lim="800000"/>
            <a:headEnd/>
            <a:tailEnd/>
          </a:ln>
        </p:spPr>
        <p:txBody>
          <a:bodyPr anchor="ctr"/>
          <a:lstStyle/>
          <a:p>
            <a:r>
              <a:rPr lang="en-US" sz="1600"/>
              <a:t>Drivers</a:t>
            </a:r>
          </a:p>
        </p:txBody>
      </p:sp>
      <p:sp>
        <p:nvSpPr>
          <p:cNvPr id="34836" name="Text Box 20"/>
          <p:cNvSpPr txBox="1">
            <a:spLocks noChangeArrowheads="1"/>
          </p:cNvSpPr>
          <p:nvPr>
            <p:custDataLst>
              <p:tags r:id="rId18"/>
            </p:custDataLst>
          </p:nvPr>
        </p:nvSpPr>
        <p:spPr bwMode="auto">
          <a:xfrm>
            <a:off x="34925" y="1619250"/>
            <a:ext cx="1452563" cy="730250"/>
          </a:xfrm>
          <a:prstGeom prst="rect">
            <a:avLst/>
          </a:prstGeom>
          <a:noFill/>
          <a:ln w="9525" algn="ctr">
            <a:noFill/>
            <a:miter lim="800000"/>
            <a:headEnd/>
            <a:tailEnd/>
          </a:ln>
        </p:spPr>
        <p:txBody>
          <a:bodyPr>
            <a:spAutoFit/>
          </a:bodyPr>
          <a:lstStyle/>
          <a:p>
            <a:r>
              <a:rPr lang="en-US" sz="1400" i="1">
                <a:solidFill>
                  <a:srgbClr val="CA2408"/>
                </a:solidFill>
              </a:rPr>
              <a:t>Interviews, workshop, research</a:t>
            </a:r>
          </a:p>
        </p:txBody>
      </p:sp>
      <p:sp>
        <p:nvSpPr>
          <p:cNvPr id="34837"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071C4E82-652E-4FD8-9EC8-AEE45FB4AC0E}" type="slidenum">
              <a:rPr lang="en-GB" sz="900" b="0">
                <a:solidFill>
                  <a:schemeClr val="bg1"/>
                </a:solidFill>
              </a:rPr>
              <a:pPr algn="l"/>
              <a:t>28</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44488" y="471488"/>
            <a:ext cx="8455025" cy="707886"/>
          </a:xfrm>
        </p:spPr>
        <p:txBody>
          <a:bodyPr/>
          <a:lstStyle/>
          <a:p>
            <a:r>
              <a:rPr lang="en-GB" sz="2000" b="0" dirty="0" smtClean="0"/>
              <a:t>Based on the portfolio of ‘solution platforms’ for KSA, we  would ultimately consider these potential industries for future development</a:t>
            </a:r>
          </a:p>
        </p:txBody>
      </p:sp>
      <p:sp>
        <p:nvSpPr>
          <p:cNvPr id="293891" name="Rectangle 3"/>
          <p:cNvSpPr>
            <a:spLocks noGrp="1" noChangeArrowheads="1"/>
          </p:cNvSpPr>
          <p:nvPr>
            <p:ph type="body" idx="4294967295"/>
          </p:nvPr>
        </p:nvSpPr>
        <p:spPr>
          <a:xfrm>
            <a:off x="344488" y="1682750"/>
            <a:ext cx="8455025" cy="4914900"/>
          </a:xfrm>
        </p:spPr>
        <p:txBody>
          <a:bodyPr/>
          <a:lstStyle/>
          <a:p>
            <a:pPr>
              <a:lnSpc>
                <a:spcPct val="90000"/>
              </a:lnSpc>
              <a:defRPr/>
            </a:pPr>
            <a:endParaRPr lang="en-GB" sz="1800" u="sng" dirty="0" smtClean="0">
              <a:solidFill>
                <a:srgbClr val="0070C0"/>
              </a:solidFill>
            </a:endParaRPr>
          </a:p>
          <a:p>
            <a:pPr>
              <a:lnSpc>
                <a:spcPct val="90000"/>
              </a:lnSpc>
              <a:defRPr/>
            </a:pPr>
            <a:r>
              <a:rPr lang="en-GB" sz="1600" b="0" u="sng" dirty="0" smtClean="0">
                <a:solidFill>
                  <a:srgbClr val="000066"/>
                </a:solidFill>
              </a:rPr>
              <a:t>advanced chemicals and materials</a:t>
            </a:r>
          </a:p>
          <a:p>
            <a:pPr>
              <a:lnSpc>
                <a:spcPct val="90000"/>
              </a:lnSpc>
              <a:defRPr/>
            </a:pPr>
            <a:r>
              <a:rPr lang="en-GB" sz="1600" b="0" u="sng" dirty="0" smtClean="0">
                <a:solidFill>
                  <a:srgbClr val="000066"/>
                </a:solidFill>
              </a:rPr>
              <a:t> renewable power</a:t>
            </a:r>
          </a:p>
          <a:p>
            <a:pPr>
              <a:lnSpc>
                <a:spcPct val="90000"/>
              </a:lnSpc>
              <a:defRPr/>
            </a:pPr>
            <a:r>
              <a:rPr lang="en-GB" sz="1600" b="0" u="sng" dirty="0" smtClean="0">
                <a:solidFill>
                  <a:srgbClr val="000066"/>
                </a:solidFill>
              </a:rPr>
              <a:t> water</a:t>
            </a:r>
          </a:p>
          <a:p>
            <a:pPr>
              <a:lnSpc>
                <a:spcPct val="90000"/>
              </a:lnSpc>
              <a:defRPr/>
            </a:pPr>
            <a:r>
              <a:rPr lang="en-GB" sz="1600" b="0" u="sng" dirty="0" smtClean="0">
                <a:solidFill>
                  <a:srgbClr val="000066"/>
                </a:solidFill>
              </a:rPr>
              <a:t> food</a:t>
            </a:r>
          </a:p>
          <a:p>
            <a:pPr>
              <a:lnSpc>
                <a:spcPct val="90000"/>
              </a:lnSpc>
              <a:defRPr/>
            </a:pPr>
            <a:r>
              <a:rPr lang="en-GB" sz="1600" b="0" u="sng" dirty="0" smtClean="0">
                <a:solidFill>
                  <a:srgbClr val="000066"/>
                </a:solidFill>
              </a:rPr>
              <a:t> computer application development</a:t>
            </a:r>
          </a:p>
          <a:p>
            <a:pPr>
              <a:lnSpc>
                <a:spcPct val="90000"/>
              </a:lnSpc>
              <a:defRPr/>
            </a:pPr>
            <a:r>
              <a:rPr lang="en-GB" sz="1600" b="0" u="sng" dirty="0" smtClean="0">
                <a:solidFill>
                  <a:srgbClr val="000066"/>
                </a:solidFill>
              </a:rPr>
              <a:t> healthcare</a:t>
            </a:r>
          </a:p>
          <a:p>
            <a:pPr>
              <a:lnSpc>
                <a:spcPct val="90000"/>
              </a:lnSpc>
              <a:defRPr/>
            </a:pPr>
            <a:r>
              <a:rPr lang="en-GB" sz="1600" b="0" u="sng" dirty="0" smtClean="0">
                <a:solidFill>
                  <a:srgbClr val="000066"/>
                </a:solidFill>
              </a:rPr>
              <a:t> advanced electronics and machinery</a:t>
            </a:r>
          </a:p>
          <a:p>
            <a:pPr>
              <a:lnSpc>
                <a:spcPct val="90000"/>
              </a:lnSpc>
              <a:defRPr/>
            </a:pPr>
            <a:endParaRPr lang="en-GB" sz="1800" u="sng" dirty="0" smtClean="0">
              <a:solidFill>
                <a:srgbClr val="0070C0"/>
              </a:solidFill>
            </a:endParaRPr>
          </a:p>
          <a:p>
            <a:pPr>
              <a:lnSpc>
                <a:spcPct val="90000"/>
              </a:lnSpc>
              <a:buNone/>
              <a:defRPr/>
            </a:pPr>
            <a:endParaRPr lang="en-GB" sz="1800" u="sng" dirty="0" smtClean="0">
              <a:solidFill>
                <a:srgbClr val="0070C0"/>
              </a:solidFill>
            </a:endParaRPr>
          </a:p>
          <a:p>
            <a:pPr>
              <a:lnSpc>
                <a:spcPct val="90000"/>
              </a:lnSpc>
              <a:defRPr/>
            </a:pPr>
            <a:r>
              <a:rPr lang="en-GB" sz="1600" b="0" dirty="0" smtClean="0"/>
              <a:t>Our analysis shows that </a:t>
            </a:r>
            <a:r>
              <a:rPr lang="en-GB" sz="1600" b="0" u="sng" dirty="0" err="1" smtClean="0">
                <a:solidFill>
                  <a:schemeClr val="tx2">
                    <a:lumMod val="75000"/>
                  </a:schemeClr>
                </a:solidFill>
              </a:rPr>
              <a:t>nanotechnlogy</a:t>
            </a:r>
            <a:r>
              <a:rPr lang="en-GB" sz="1600" b="0" u="sng" dirty="0" smtClean="0">
                <a:solidFill>
                  <a:schemeClr val="tx2">
                    <a:lumMod val="75000"/>
                  </a:schemeClr>
                </a:solidFill>
              </a:rPr>
              <a:t>, biotechnology, advanced materials, water and oil and gas technologies</a:t>
            </a:r>
            <a:r>
              <a:rPr lang="en-GB" sz="1600" b="0" dirty="0" smtClean="0"/>
              <a:t> have the broadest application in our industry recommendations. These are technology focus areas highlighted as important in the KACST National Science, Technology and Innovation Policy (NSTIP), and also reflect the importance other academic institutions have given these technologies (e.g. KAUST, KFUPM). </a:t>
            </a:r>
          </a:p>
        </p:txBody>
      </p:sp>
      <p:sp>
        <p:nvSpPr>
          <p:cNvPr id="38916" name="Text Box 4"/>
          <p:cNvSpPr txBox="1">
            <a:spLocks noChangeArrowheads="1"/>
          </p:cNvSpPr>
          <p:nvPr/>
        </p:nvSpPr>
        <p:spPr bwMode="auto">
          <a:xfrm>
            <a:off x="344488" y="1377950"/>
            <a:ext cx="8551863" cy="304800"/>
          </a:xfrm>
          <a:prstGeom prst="rect">
            <a:avLst/>
          </a:prstGeom>
          <a:solidFill>
            <a:srgbClr val="0EAEB2"/>
          </a:solidFill>
          <a:ln w="12700" algn="ctr">
            <a:solidFill>
              <a:srgbClr val="0EAEB2"/>
            </a:solidFill>
            <a:miter lim="800000"/>
            <a:headEnd/>
            <a:tailEnd/>
          </a:ln>
        </p:spPr>
        <p:txBody>
          <a:bodyPr anchor="ctr"/>
          <a:lstStyle/>
          <a:p>
            <a:r>
              <a:rPr lang="en-GB" sz="1400" dirty="0" smtClean="0">
                <a:solidFill>
                  <a:schemeClr val="bg1"/>
                </a:solidFill>
              </a:rPr>
              <a:t>Recommended Industries</a:t>
            </a:r>
            <a:endParaRPr lang="en-US" sz="1400" dirty="0">
              <a:solidFill>
                <a:schemeClr val="bg1"/>
              </a:solidFill>
            </a:endParaRPr>
          </a:p>
        </p:txBody>
      </p:sp>
      <p:sp>
        <p:nvSpPr>
          <p:cNvPr id="38917"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10A342B4-773B-476E-893F-4C8357E4F232}" type="slidenum">
              <a:rPr lang="en-GB" sz="900" b="0">
                <a:solidFill>
                  <a:schemeClr val="bg1"/>
                </a:solidFill>
              </a:rPr>
              <a:pPr algn="l"/>
              <a:t>29</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a:t>
            </a:fld>
            <a:endParaRPr lang="en-US"/>
          </a:p>
        </p:txBody>
      </p:sp>
      <p:sp>
        <p:nvSpPr>
          <p:cNvPr id="6" name="AutoShape 6"/>
          <p:cNvSpPr>
            <a:spLocks noChangeArrowheads="1"/>
          </p:cNvSpPr>
          <p:nvPr/>
        </p:nvSpPr>
        <p:spPr bwMode="auto">
          <a:xfrm>
            <a:off x="1558925" y="508000"/>
            <a:ext cx="6340475" cy="693738"/>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a:solidFill>
                  <a:srgbClr val="000099"/>
                </a:solidFill>
              </a:rPr>
              <a:t>The Kingdom into 2020</a:t>
            </a:r>
            <a:endParaRPr lang="en-US" sz="3200">
              <a:solidFill>
                <a:srgbClr val="000066"/>
              </a:solidFill>
            </a:endParaRPr>
          </a:p>
        </p:txBody>
      </p:sp>
      <p:sp>
        <p:nvSpPr>
          <p:cNvPr id="8" name="Text Box 8"/>
          <p:cNvSpPr txBox="1">
            <a:spLocks noChangeArrowheads="1"/>
          </p:cNvSpPr>
          <p:nvPr/>
        </p:nvSpPr>
        <p:spPr bwMode="auto">
          <a:xfrm>
            <a:off x="381000" y="1676400"/>
            <a:ext cx="4191000" cy="488950"/>
          </a:xfrm>
          <a:prstGeom prst="rect">
            <a:avLst/>
          </a:prstGeom>
          <a:noFill/>
          <a:ln w="9525" algn="ctr">
            <a:noFill/>
            <a:miter lim="800000"/>
            <a:headEnd/>
            <a:tailEnd/>
          </a:ln>
        </p:spPr>
        <p:txBody>
          <a:bodyPr lIns="92075" tIns="46038" rIns="92075" bIns="46038">
            <a:spAutoFit/>
          </a:bodyPr>
          <a:lstStyle/>
          <a:p>
            <a:pPr algn="l" rtl="0">
              <a:spcBef>
                <a:spcPct val="50000"/>
              </a:spcBef>
            </a:pPr>
            <a:r>
              <a:rPr lang="en-US" sz="2600" b="1" dirty="0">
                <a:solidFill>
                  <a:srgbClr val="CC3300"/>
                </a:solidFill>
              </a:rPr>
              <a:t>The Home Front:</a:t>
            </a:r>
          </a:p>
        </p:txBody>
      </p:sp>
      <p:sp>
        <p:nvSpPr>
          <p:cNvPr id="9" name="Text Box 7"/>
          <p:cNvSpPr txBox="1">
            <a:spLocks noChangeArrowheads="1"/>
          </p:cNvSpPr>
          <p:nvPr/>
        </p:nvSpPr>
        <p:spPr bwMode="auto">
          <a:xfrm>
            <a:off x="304800" y="2514600"/>
            <a:ext cx="8610600" cy="3170741"/>
          </a:xfrm>
          <a:prstGeom prst="rect">
            <a:avLst/>
          </a:prstGeom>
          <a:noFill/>
          <a:ln w="9525" algn="ctr">
            <a:noFill/>
            <a:miter lim="800000"/>
            <a:headEnd/>
            <a:tailEnd/>
          </a:ln>
        </p:spPr>
        <p:txBody>
          <a:bodyPr lIns="92075" tIns="46038" rIns="92075" bIns="46038">
            <a:spAutoFit/>
          </a:bodyPr>
          <a:lstStyle/>
          <a:p>
            <a:pPr algn="l" rtl="0">
              <a:spcBef>
                <a:spcPct val="50000"/>
              </a:spcBef>
              <a:buClr>
                <a:srgbClr val="CC3300"/>
              </a:buClr>
              <a:buFont typeface="Wingdings" pitchFamily="2" charset="2"/>
              <a:buChar char="ü"/>
            </a:pPr>
            <a:r>
              <a:rPr lang="en-US" sz="2000" b="0" dirty="0">
                <a:solidFill>
                  <a:srgbClr val="003366"/>
                </a:solidFill>
              </a:rPr>
              <a:t>  The Goal of Economic </a:t>
            </a:r>
            <a:r>
              <a:rPr lang="en-US" sz="2000" b="0" dirty="0">
                <a:solidFill>
                  <a:srgbClr val="FF3300"/>
                </a:solidFill>
              </a:rPr>
              <a:t>Diversification</a:t>
            </a:r>
          </a:p>
          <a:p>
            <a:pPr algn="l" rtl="0">
              <a:spcBef>
                <a:spcPct val="50000"/>
              </a:spcBef>
              <a:buClr>
                <a:srgbClr val="CC3300"/>
              </a:buClr>
              <a:buFont typeface="Wingdings" pitchFamily="2" charset="2"/>
              <a:buChar char="ü"/>
            </a:pPr>
            <a:r>
              <a:rPr lang="en-US" sz="2000" b="0" dirty="0">
                <a:solidFill>
                  <a:srgbClr val="003366"/>
                </a:solidFill>
              </a:rPr>
              <a:t>  </a:t>
            </a:r>
            <a:r>
              <a:rPr lang="en-US" sz="2000" b="0" dirty="0">
                <a:solidFill>
                  <a:srgbClr val="FF3300"/>
                </a:solidFill>
              </a:rPr>
              <a:t>Oil</a:t>
            </a:r>
            <a:r>
              <a:rPr lang="en-US" sz="2000" b="0" dirty="0">
                <a:solidFill>
                  <a:srgbClr val="003366"/>
                </a:solidFill>
              </a:rPr>
              <a:t> and Related Activities still </a:t>
            </a:r>
            <a:r>
              <a:rPr lang="en-US" sz="2000" b="0" dirty="0">
                <a:solidFill>
                  <a:srgbClr val="FF3300"/>
                </a:solidFill>
              </a:rPr>
              <a:t>Dominate</a:t>
            </a:r>
            <a:r>
              <a:rPr lang="en-US" sz="2000" b="0" dirty="0">
                <a:solidFill>
                  <a:srgbClr val="003366"/>
                </a:solidFill>
              </a:rPr>
              <a:t> the Economy</a:t>
            </a:r>
          </a:p>
          <a:p>
            <a:pPr algn="l" rtl="0">
              <a:spcBef>
                <a:spcPct val="50000"/>
              </a:spcBef>
              <a:buClr>
                <a:srgbClr val="CC3300"/>
              </a:buClr>
              <a:buFont typeface="Wingdings" pitchFamily="2" charset="2"/>
              <a:buChar char="ü"/>
            </a:pPr>
            <a:r>
              <a:rPr lang="en-US" sz="2000" b="0" dirty="0">
                <a:solidFill>
                  <a:srgbClr val="003366"/>
                </a:solidFill>
              </a:rPr>
              <a:t>  An expanded and </a:t>
            </a:r>
            <a:r>
              <a:rPr lang="en-US" sz="2000" b="0" dirty="0">
                <a:solidFill>
                  <a:srgbClr val="CC0000"/>
                </a:solidFill>
              </a:rPr>
              <a:t>successful petrochemical industry</a:t>
            </a:r>
            <a:r>
              <a:rPr lang="en-US" sz="2000" b="0" dirty="0">
                <a:solidFill>
                  <a:srgbClr val="003366"/>
                </a:solidFill>
              </a:rPr>
              <a:t>. However, </a:t>
            </a:r>
            <a:r>
              <a:rPr lang="en-US" sz="2000" b="0" dirty="0">
                <a:solidFill>
                  <a:srgbClr val="CC0000"/>
                </a:solidFill>
              </a:rPr>
              <a:t>other   </a:t>
            </a:r>
          </a:p>
          <a:p>
            <a:pPr algn="l" rtl="0">
              <a:spcBef>
                <a:spcPct val="50000"/>
              </a:spcBef>
              <a:buClr>
                <a:srgbClr val="CC3300"/>
              </a:buClr>
              <a:buFont typeface="Wingdings" pitchFamily="2" charset="2"/>
              <a:buNone/>
            </a:pPr>
            <a:r>
              <a:rPr lang="en-US" sz="2000" b="0" dirty="0">
                <a:solidFill>
                  <a:srgbClr val="CC0000"/>
                </a:solidFill>
              </a:rPr>
              <a:t>     industries</a:t>
            </a:r>
            <a:r>
              <a:rPr lang="en-US" sz="2000" b="0" dirty="0">
                <a:solidFill>
                  <a:srgbClr val="003366"/>
                </a:solidFill>
              </a:rPr>
              <a:t> have not achieved a similar scale success</a:t>
            </a:r>
          </a:p>
          <a:p>
            <a:pPr algn="l" rtl="0">
              <a:spcBef>
                <a:spcPct val="50000"/>
              </a:spcBef>
              <a:buClr>
                <a:srgbClr val="CC3300"/>
              </a:buClr>
              <a:buFont typeface="Wingdings" pitchFamily="2" charset="2"/>
              <a:buChar char="ü"/>
            </a:pPr>
            <a:r>
              <a:rPr lang="en-US" sz="2000" b="0" dirty="0">
                <a:solidFill>
                  <a:srgbClr val="003366"/>
                </a:solidFill>
              </a:rPr>
              <a:t>  Contribution of Manufacturing </a:t>
            </a:r>
            <a:r>
              <a:rPr lang="en-US" sz="2000" b="0" dirty="0">
                <a:solidFill>
                  <a:srgbClr val="FF3300"/>
                </a:solidFill>
              </a:rPr>
              <a:t>Industry</a:t>
            </a:r>
            <a:r>
              <a:rPr lang="en-US" sz="2000" b="0" dirty="0">
                <a:solidFill>
                  <a:srgbClr val="003366"/>
                </a:solidFill>
              </a:rPr>
              <a:t> to </a:t>
            </a:r>
            <a:r>
              <a:rPr lang="en-US" sz="2000" b="0" dirty="0">
                <a:solidFill>
                  <a:srgbClr val="FF3300"/>
                </a:solidFill>
              </a:rPr>
              <a:t>GDP</a:t>
            </a:r>
            <a:r>
              <a:rPr lang="en-US" sz="2000" b="0" dirty="0">
                <a:solidFill>
                  <a:srgbClr val="003366"/>
                </a:solidFill>
              </a:rPr>
              <a:t> is Weak</a:t>
            </a:r>
          </a:p>
          <a:p>
            <a:pPr algn="l" rtl="0">
              <a:spcBef>
                <a:spcPct val="50000"/>
              </a:spcBef>
              <a:buClr>
                <a:srgbClr val="CC3300"/>
              </a:buClr>
              <a:buFont typeface="Wingdings" pitchFamily="2" charset="2"/>
              <a:buChar char="ü"/>
            </a:pPr>
            <a:r>
              <a:rPr lang="en-US" sz="2000" b="0" dirty="0">
                <a:solidFill>
                  <a:srgbClr val="003366"/>
                </a:solidFill>
              </a:rPr>
              <a:t> Contribution of Manufacturing Industry to Overall  </a:t>
            </a:r>
            <a:r>
              <a:rPr lang="en-US" sz="2000" b="0" dirty="0">
                <a:solidFill>
                  <a:srgbClr val="FF3300"/>
                </a:solidFill>
              </a:rPr>
              <a:t>Employment</a:t>
            </a:r>
            <a:r>
              <a:rPr lang="en-US" sz="2000" b="0" dirty="0">
                <a:solidFill>
                  <a:srgbClr val="003366"/>
                </a:solidFill>
              </a:rPr>
              <a:t> is Low</a:t>
            </a:r>
          </a:p>
          <a:p>
            <a:pPr algn="l" rtl="0">
              <a:spcBef>
                <a:spcPct val="50000"/>
              </a:spcBef>
              <a:buClr>
                <a:srgbClr val="CC3300"/>
              </a:buClr>
              <a:buFont typeface="Wingdings" pitchFamily="2" charset="2"/>
              <a:buChar char="ü"/>
            </a:pPr>
            <a:r>
              <a:rPr lang="en-US" sz="2000" b="0" dirty="0">
                <a:solidFill>
                  <a:srgbClr val="003366"/>
                </a:solidFill>
              </a:rPr>
              <a:t>  </a:t>
            </a:r>
            <a:r>
              <a:rPr lang="en-US" sz="2000" b="0" dirty="0">
                <a:solidFill>
                  <a:srgbClr val="FF3300"/>
                </a:solidFill>
              </a:rPr>
              <a:t>Employment Of Saudis</a:t>
            </a:r>
            <a:r>
              <a:rPr lang="en-US" sz="2000" b="0" dirty="0">
                <a:solidFill>
                  <a:srgbClr val="003366"/>
                </a:solidFill>
              </a:rPr>
              <a:t> in Manufacturing Industry</a:t>
            </a:r>
            <a:r>
              <a:rPr lang="en-US" sz="2000" b="0" dirty="0"/>
              <a:t> </a:t>
            </a:r>
            <a:r>
              <a:rPr lang="en-US" sz="2000" b="0" dirty="0">
                <a:solidFill>
                  <a:srgbClr val="003366"/>
                </a:solidFill>
              </a:rPr>
              <a:t>is Low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ox(i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ox(i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ox(in)">
                                      <p:cBhvr>
                                        <p:cTn id="25" dur="500"/>
                                        <p:tgtEl>
                                          <p:spTgt spid="9">
                                            <p:txEl>
                                              <p:pRg st="2" end="2"/>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box(in)">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box(in)">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box(in)">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box(in)">
                                      <p:cBhvr>
                                        <p:cTn id="4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DD044E8F-D38B-475E-874B-8EC31D76B65B}" type="slidenum">
              <a:rPr lang="en-GB" sz="900" b="0">
                <a:solidFill>
                  <a:schemeClr val="bg1"/>
                </a:solidFill>
              </a:rPr>
              <a:pPr algn="l"/>
              <a:t>30</a:t>
            </a:fld>
            <a:endParaRPr lang="en-GB" sz="900" b="0">
              <a:solidFill>
                <a:schemeClr val="bg1"/>
              </a:solidFill>
            </a:endParaRPr>
          </a:p>
        </p:txBody>
      </p:sp>
      <p:sp>
        <p:nvSpPr>
          <p:cNvPr id="43011" name="Rectangle 2"/>
          <p:cNvSpPr>
            <a:spLocks noGrp="1" noChangeArrowheads="1"/>
          </p:cNvSpPr>
          <p:nvPr>
            <p:ph type="title" idx="4294967295"/>
          </p:nvPr>
        </p:nvSpPr>
        <p:spPr>
          <a:xfrm>
            <a:off x="708025" y="2554288"/>
            <a:ext cx="8455025" cy="641350"/>
          </a:xfrm>
        </p:spPr>
        <p:txBody>
          <a:bodyPr/>
          <a:lstStyle/>
          <a:p>
            <a:pPr eaLnBrk="1" hangingPunct="1"/>
            <a:r>
              <a:rPr lang="en-GB" sz="3600" smtClean="0"/>
              <a:t>Innovation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344488" y="307975"/>
            <a:ext cx="8455025" cy="641350"/>
          </a:xfrm>
        </p:spPr>
        <p:txBody>
          <a:bodyPr lIns="45720" rIns="45720" anchor="b"/>
          <a:lstStyle/>
          <a:p>
            <a:r>
              <a:rPr lang="en-GB" sz="1800" smtClean="0"/>
              <a:t>The recommendations aim to create an environment in Saudi Arabia that enables creativity and innovation to flourish</a:t>
            </a:r>
          </a:p>
        </p:txBody>
      </p:sp>
      <p:sp>
        <p:nvSpPr>
          <p:cNvPr id="3" name="Pentagon 2"/>
          <p:cNvSpPr/>
          <p:nvPr/>
        </p:nvSpPr>
        <p:spPr bwMode="auto">
          <a:xfrm>
            <a:off x="381000" y="1044575"/>
            <a:ext cx="1524000" cy="2613025"/>
          </a:xfrm>
          <a:prstGeom prst="homePlate">
            <a:avLst>
              <a:gd name="adj" fmla="val 256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spcBef>
                <a:spcPct val="50000"/>
              </a:spcBef>
              <a:defRPr/>
            </a:pPr>
            <a:r>
              <a:rPr lang="en-GB" sz="1400" dirty="0">
                <a:solidFill>
                  <a:schemeClr val="tx1"/>
                </a:solidFill>
              </a:rPr>
              <a:t>Governing Institutions</a:t>
            </a:r>
          </a:p>
        </p:txBody>
      </p:sp>
      <p:sp>
        <p:nvSpPr>
          <p:cNvPr id="4" name="Pentagon 3"/>
          <p:cNvSpPr/>
          <p:nvPr/>
        </p:nvSpPr>
        <p:spPr bwMode="auto">
          <a:xfrm>
            <a:off x="381000" y="3962400"/>
            <a:ext cx="1524000" cy="2286000"/>
          </a:xfrm>
          <a:prstGeom prst="homePlate">
            <a:avLst>
              <a:gd name="adj" fmla="val 25686"/>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nchor="ctr"/>
          <a:lstStyle/>
          <a:p>
            <a:pPr eaLnBrk="0" hangingPunct="0">
              <a:spcBef>
                <a:spcPct val="50000"/>
              </a:spcBef>
              <a:defRPr/>
            </a:pPr>
            <a:r>
              <a:rPr lang="en-GB" sz="1400" dirty="0">
                <a:solidFill>
                  <a:schemeClr val="accent3"/>
                </a:solidFill>
              </a:rPr>
              <a:t>Programs for Innovation Culture</a:t>
            </a:r>
          </a:p>
        </p:txBody>
      </p:sp>
      <p:pic>
        <p:nvPicPr>
          <p:cNvPr id="45061" name="Picture 2"/>
          <p:cNvPicPr>
            <a:picLocks noChangeAspect="1" noChangeArrowheads="1"/>
          </p:cNvPicPr>
          <p:nvPr/>
        </p:nvPicPr>
        <p:blipFill>
          <a:blip r:embed="rId3"/>
          <a:srcRect/>
          <a:stretch>
            <a:fillRect/>
          </a:stretch>
        </p:blipFill>
        <p:spPr bwMode="auto">
          <a:xfrm>
            <a:off x="5165725" y="1066800"/>
            <a:ext cx="3506788" cy="2211388"/>
          </a:xfrm>
          <a:prstGeom prst="rect">
            <a:avLst/>
          </a:prstGeom>
          <a:noFill/>
          <a:ln w="9525">
            <a:noFill/>
            <a:miter lim="800000"/>
            <a:headEnd/>
            <a:tailEnd/>
          </a:ln>
        </p:spPr>
      </p:pic>
      <p:sp>
        <p:nvSpPr>
          <p:cNvPr id="45062" name="TextBox 5"/>
          <p:cNvSpPr txBox="1">
            <a:spLocks noChangeArrowheads="1"/>
          </p:cNvSpPr>
          <p:nvPr/>
        </p:nvSpPr>
        <p:spPr bwMode="auto">
          <a:xfrm>
            <a:off x="1600200" y="990600"/>
            <a:ext cx="3581400" cy="2678113"/>
          </a:xfrm>
          <a:prstGeom prst="rect">
            <a:avLst/>
          </a:prstGeom>
          <a:noFill/>
          <a:ln w="9525">
            <a:noFill/>
            <a:miter lim="800000"/>
            <a:headEnd/>
            <a:tailEnd/>
          </a:ln>
        </p:spPr>
        <p:txBody>
          <a:bodyPr lIns="45720" rIns="45720">
            <a:spAutoFit/>
          </a:bodyPr>
          <a:lstStyle/>
          <a:p>
            <a:pPr marL="228600" lvl="1" indent="-152400" algn="l">
              <a:buSzPct val="65000"/>
              <a:buFont typeface="Wingdings" pitchFamily="2" charset="2"/>
              <a:buChar char="l"/>
            </a:pPr>
            <a:r>
              <a:rPr lang="en-GB" sz="1200" b="0">
                <a:latin typeface="Arial (body)"/>
              </a:rPr>
              <a:t>Organizations, leveraging existing structures, will seek to align and maximize the impact of innovation initiatives, and will include:</a:t>
            </a:r>
          </a:p>
          <a:p>
            <a:pPr marL="457200" lvl="2" indent="-152400" algn="l">
              <a:buSzPct val="100000"/>
              <a:buFontTx/>
              <a:buChar char="–"/>
            </a:pPr>
            <a:r>
              <a:rPr lang="en-GB" sz="1200" b="0">
                <a:latin typeface="Arial (body)"/>
              </a:rPr>
              <a:t>National Innovation Center – align and coordinate innovation initiatives in KSA</a:t>
            </a:r>
          </a:p>
          <a:p>
            <a:pPr marL="457200" lvl="2" indent="-152400" algn="l">
              <a:buSzPct val="100000"/>
              <a:buFontTx/>
              <a:buChar char="–"/>
            </a:pPr>
            <a:r>
              <a:rPr lang="en-GB" sz="1200" b="0">
                <a:latin typeface="Arial (body)"/>
              </a:rPr>
              <a:t>Emerging Countries Innovation Council – connect KSA with innovation initiatives in other emerging economies</a:t>
            </a:r>
          </a:p>
          <a:p>
            <a:pPr marL="457200" lvl="2" indent="-152400" algn="l">
              <a:buSzPct val="100000"/>
              <a:buFontTx/>
              <a:buChar char="–"/>
            </a:pPr>
            <a:r>
              <a:rPr lang="en-GB" sz="1200" b="0">
                <a:latin typeface="Arial (body)"/>
              </a:rPr>
              <a:t>Specialized Technology Centers – align and focus innovation efforts related to specific technologies and platforms</a:t>
            </a:r>
          </a:p>
          <a:p>
            <a:pPr marL="457200" lvl="2" indent="-152400" algn="l">
              <a:buSzPct val="100000"/>
              <a:buFontTx/>
              <a:buChar char="–"/>
            </a:pPr>
            <a:r>
              <a:rPr lang="en-GB" sz="1200" b="0">
                <a:latin typeface="Arial (body)"/>
              </a:rPr>
              <a:t>Industrial Innovation Commercialization Centers – promote innovation commercialization and business</a:t>
            </a:r>
          </a:p>
        </p:txBody>
      </p:sp>
      <p:sp>
        <p:nvSpPr>
          <p:cNvPr id="45063" name="TextBox 6"/>
          <p:cNvSpPr txBox="1">
            <a:spLocks noChangeArrowheads="1"/>
          </p:cNvSpPr>
          <p:nvPr/>
        </p:nvSpPr>
        <p:spPr bwMode="auto">
          <a:xfrm>
            <a:off x="1676400" y="3962400"/>
            <a:ext cx="3733800" cy="2308225"/>
          </a:xfrm>
          <a:prstGeom prst="rect">
            <a:avLst/>
          </a:prstGeom>
          <a:noFill/>
          <a:ln w="9525">
            <a:noFill/>
            <a:miter lim="800000"/>
            <a:headEnd/>
            <a:tailEnd/>
          </a:ln>
        </p:spPr>
        <p:txBody>
          <a:bodyPr lIns="45720" rIns="45720">
            <a:spAutoFit/>
          </a:bodyPr>
          <a:lstStyle/>
          <a:p>
            <a:pPr marL="228600" lvl="1" indent="-152400" algn="l">
              <a:buSzPct val="65000"/>
              <a:buFont typeface="Wingdings" pitchFamily="2" charset="2"/>
              <a:buChar char="l"/>
            </a:pPr>
            <a:r>
              <a:rPr lang="en-GB" sz="1200" b="0">
                <a:latin typeface="Arial (body)"/>
              </a:rPr>
              <a:t>Different programs, using a variety of mechanisms and communication means, will promote innovation among:</a:t>
            </a:r>
          </a:p>
          <a:p>
            <a:pPr marL="457200" lvl="2" indent="-152400" algn="l">
              <a:buSzPct val="100000"/>
              <a:buFontTx/>
              <a:buChar char="–"/>
            </a:pPr>
            <a:r>
              <a:rPr lang="en-GB" sz="1200" b="0">
                <a:latin typeface="Arial (body)"/>
              </a:rPr>
              <a:t>Students – publications, shows and competitions to promote innovation and creativity, as well as to make science and technology careers attractive to students</a:t>
            </a:r>
          </a:p>
          <a:p>
            <a:pPr marL="457200" lvl="2" indent="-152400" algn="l">
              <a:buSzPct val="100000"/>
              <a:buFontTx/>
              <a:buChar char="–"/>
            </a:pPr>
            <a:r>
              <a:rPr lang="en-GB" sz="1200" b="0">
                <a:latin typeface="Arial (body)"/>
              </a:rPr>
              <a:t>Corporations – encourage corporations to be innovative and also to hire, promote and retain talent based on innovation</a:t>
            </a:r>
          </a:p>
          <a:p>
            <a:pPr marL="457200" lvl="2" indent="-152400" algn="l">
              <a:buSzPct val="100000"/>
              <a:buFontTx/>
              <a:buChar char="–"/>
            </a:pPr>
            <a:r>
              <a:rPr lang="en-GB" sz="1200" b="0">
                <a:latin typeface="Arial (body)"/>
              </a:rPr>
              <a:t>Saudi society in general – promote creativity, innovation and entrepreneurial behavior</a:t>
            </a:r>
          </a:p>
        </p:txBody>
      </p:sp>
      <p:pic>
        <p:nvPicPr>
          <p:cNvPr id="45064" name="Picture 3"/>
          <p:cNvPicPr>
            <a:picLocks noChangeAspect="1" noChangeArrowheads="1"/>
          </p:cNvPicPr>
          <p:nvPr/>
        </p:nvPicPr>
        <p:blipFill>
          <a:blip r:embed="rId4"/>
          <a:srcRect/>
          <a:stretch>
            <a:fillRect/>
          </a:stretch>
        </p:blipFill>
        <p:spPr bwMode="auto">
          <a:xfrm>
            <a:off x="5367338" y="3429000"/>
            <a:ext cx="3317875" cy="2997200"/>
          </a:xfrm>
          <a:prstGeom prst="rect">
            <a:avLst/>
          </a:prstGeom>
          <a:noFill/>
          <a:ln w="9525">
            <a:noFill/>
            <a:miter lim="800000"/>
            <a:headEnd/>
            <a:tailEnd/>
          </a:ln>
        </p:spPr>
      </p:pic>
      <p:sp>
        <p:nvSpPr>
          <p:cNvPr id="45065"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CFB68E08-5826-4A7F-A0A7-D939A9D233F9}" type="slidenum">
              <a:rPr lang="en-GB" sz="900" b="0">
                <a:solidFill>
                  <a:schemeClr val="bg1"/>
                </a:solidFill>
              </a:rPr>
              <a:pPr algn="l"/>
              <a:t>31</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344488" y="304800"/>
            <a:ext cx="8455025" cy="581025"/>
          </a:xfrm>
        </p:spPr>
        <p:txBody>
          <a:bodyPr lIns="45720" rIns="45720" anchor="b"/>
          <a:lstStyle/>
          <a:p>
            <a:r>
              <a:rPr lang="en-GB" sz="1600" smtClean="0"/>
              <a:t>The recommendations are designed to create funding mechanisms for innovation and selected platforms where KSA should focus its innovation efforts</a:t>
            </a:r>
          </a:p>
        </p:txBody>
      </p:sp>
      <p:sp>
        <p:nvSpPr>
          <p:cNvPr id="3" name="Pentagon 2"/>
          <p:cNvSpPr/>
          <p:nvPr/>
        </p:nvSpPr>
        <p:spPr bwMode="auto">
          <a:xfrm>
            <a:off x="381000" y="1044575"/>
            <a:ext cx="1524000" cy="2536825"/>
          </a:xfrm>
          <a:prstGeom prst="homePlate">
            <a:avLst>
              <a:gd name="adj" fmla="val 2568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eaLnBrk="0" hangingPunct="0">
              <a:spcBef>
                <a:spcPct val="50000"/>
              </a:spcBef>
              <a:defRPr/>
            </a:pPr>
            <a:r>
              <a:rPr lang="en-GB" sz="1400" dirty="0">
                <a:solidFill>
                  <a:schemeClr val="bg1"/>
                </a:solidFill>
              </a:rPr>
              <a:t>Funding Mechanisms and Support</a:t>
            </a:r>
          </a:p>
        </p:txBody>
      </p:sp>
      <p:sp>
        <p:nvSpPr>
          <p:cNvPr id="4" name="Pentagon 3"/>
          <p:cNvSpPr/>
          <p:nvPr/>
        </p:nvSpPr>
        <p:spPr bwMode="auto">
          <a:xfrm>
            <a:off x="381000" y="3657600"/>
            <a:ext cx="1524000" cy="2819400"/>
          </a:xfrm>
          <a:prstGeom prst="homePlate">
            <a:avLst>
              <a:gd name="adj" fmla="val 2568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nchor="ctr"/>
          <a:lstStyle/>
          <a:p>
            <a:pPr eaLnBrk="0" hangingPunct="0">
              <a:spcBef>
                <a:spcPct val="50000"/>
              </a:spcBef>
              <a:defRPr/>
            </a:pPr>
            <a:r>
              <a:rPr lang="en-GB" sz="1400" dirty="0">
                <a:solidFill>
                  <a:schemeClr val="bg1"/>
                </a:solidFill>
              </a:rPr>
              <a:t>Innovation Platforms</a:t>
            </a:r>
          </a:p>
        </p:txBody>
      </p:sp>
      <p:sp>
        <p:nvSpPr>
          <p:cNvPr id="46085" name="TextBox 5"/>
          <p:cNvSpPr txBox="1">
            <a:spLocks noChangeArrowheads="1"/>
          </p:cNvSpPr>
          <p:nvPr/>
        </p:nvSpPr>
        <p:spPr bwMode="auto">
          <a:xfrm>
            <a:off x="1828800" y="1143000"/>
            <a:ext cx="3352800" cy="2308225"/>
          </a:xfrm>
          <a:prstGeom prst="rect">
            <a:avLst/>
          </a:prstGeom>
          <a:noFill/>
          <a:ln w="9525">
            <a:noFill/>
            <a:miter lim="800000"/>
            <a:headEnd/>
            <a:tailEnd/>
          </a:ln>
        </p:spPr>
        <p:txBody>
          <a:bodyPr lIns="45720" rIns="45720">
            <a:spAutoFit/>
          </a:bodyPr>
          <a:lstStyle/>
          <a:p>
            <a:pPr marL="228600" lvl="1" indent="-152400" algn="l">
              <a:buSzPct val="65000"/>
              <a:buFont typeface="Wingdings" pitchFamily="2" charset="2"/>
              <a:buChar char="l"/>
            </a:pPr>
            <a:r>
              <a:rPr lang="en-GB" sz="1200" b="0">
                <a:latin typeface="Arial (body)"/>
              </a:rPr>
              <a:t>Funding and support mechanisms designed to address needs of innovation-related projects, especially for entrepreneurs, start ups, innovative/mature SMEs</a:t>
            </a:r>
            <a:r>
              <a:rPr lang="en-US" sz="1200" b="0">
                <a:latin typeface="Arial (body)"/>
              </a:rPr>
              <a:t>, etc. including:</a:t>
            </a:r>
          </a:p>
          <a:p>
            <a:pPr marL="457200" lvl="2" indent="-152400" algn="l">
              <a:buSzPct val="100000"/>
              <a:buFontTx/>
              <a:buChar char="–"/>
            </a:pPr>
            <a:r>
              <a:rPr lang="en-GB" sz="1200" b="0">
                <a:latin typeface="Arial (body)"/>
              </a:rPr>
              <a:t>Capital support: matching Riyal funding, </a:t>
            </a:r>
            <a:r>
              <a:rPr lang="en-US" sz="1200" b="0">
                <a:latin typeface="Arial (body)"/>
              </a:rPr>
              <a:t>seed funding, equity financing, direct payment of expenses, equity shares to expert advisors</a:t>
            </a:r>
          </a:p>
          <a:p>
            <a:pPr marL="457200" lvl="2" indent="-152400" algn="l">
              <a:buSzPct val="100000"/>
              <a:buFontTx/>
              <a:buChar char="–"/>
            </a:pPr>
            <a:r>
              <a:rPr lang="en-US" sz="1200" b="0">
                <a:latin typeface="Arial (body)"/>
              </a:rPr>
              <a:t>Non-capital support: internship program, business training programs, networking events</a:t>
            </a:r>
          </a:p>
          <a:p>
            <a:pPr marL="457200" lvl="2" indent="-152400" algn="l">
              <a:buSzPct val="100000"/>
              <a:buFontTx/>
              <a:buChar char="–"/>
            </a:pPr>
            <a:r>
              <a:rPr lang="en-US" sz="1200" b="0">
                <a:latin typeface="Arial (body)"/>
              </a:rPr>
              <a:t>Exit route: SME stock exchange</a:t>
            </a:r>
          </a:p>
        </p:txBody>
      </p:sp>
      <p:sp>
        <p:nvSpPr>
          <p:cNvPr id="46086" name="TextBox 6"/>
          <p:cNvSpPr txBox="1">
            <a:spLocks noChangeArrowheads="1"/>
          </p:cNvSpPr>
          <p:nvPr/>
        </p:nvSpPr>
        <p:spPr bwMode="auto">
          <a:xfrm>
            <a:off x="1828800" y="3617913"/>
            <a:ext cx="3657600" cy="2862262"/>
          </a:xfrm>
          <a:prstGeom prst="rect">
            <a:avLst/>
          </a:prstGeom>
          <a:noFill/>
          <a:ln w="9525">
            <a:noFill/>
            <a:miter lim="800000"/>
            <a:headEnd/>
            <a:tailEnd/>
          </a:ln>
        </p:spPr>
        <p:txBody>
          <a:bodyPr lIns="45720" rIns="45720">
            <a:spAutoFit/>
          </a:bodyPr>
          <a:lstStyle/>
          <a:p>
            <a:pPr marL="228600" lvl="1" indent="-152400" algn="l">
              <a:buSzPct val="65000"/>
              <a:buFont typeface="Wingdings" pitchFamily="2" charset="2"/>
              <a:buChar char="l"/>
            </a:pPr>
            <a:r>
              <a:rPr lang="en-GB" sz="1200" b="0">
                <a:latin typeface="Arial (body)"/>
              </a:rPr>
              <a:t>Specific areas on which Saudi Arabia should focus its innovation efforts to generate attractive and feasible businesses opportunities</a:t>
            </a:r>
          </a:p>
          <a:p>
            <a:pPr marL="457200" lvl="2" indent="-152400" algn="l">
              <a:buSzPct val="100000"/>
              <a:buFontTx/>
              <a:buChar char="–"/>
            </a:pPr>
            <a:r>
              <a:rPr lang="en-GB" sz="1200" b="0">
                <a:latin typeface="Arial (body)"/>
              </a:rPr>
              <a:t>Upstream Oil – maximize oil recovery</a:t>
            </a:r>
          </a:p>
          <a:p>
            <a:pPr marL="457200" lvl="2" indent="-152400" algn="l">
              <a:buSzPct val="100000"/>
              <a:buFontTx/>
              <a:buChar char="–"/>
            </a:pPr>
            <a:r>
              <a:rPr lang="en-GB" sz="1200" b="0">
                <a:latin typeface="Arial (body)"/>
              </a:rPr>
              <a:t>Engineered Plastics – develop new plastics focused on dowstream applications and support for converters</a:t>
            </a:r>
          </a:p>
          <a:p>
            <a:pPr marL="457200" lvl="2" indent="-152400" algn="l">
              <a:buSzPct val="100000"/>
              <a:buFontTx/>
              <a:buChar char="–"/>
            </a:pPr>
            <a:r>
              <a:rPr lang="en-GB" sz="1200" b="0">
                <a:latin typeface="Arial (body)"/>
              </a:rPr>
              <a:t>Halal Life – food and non-food certification, standards, products and ingredients</a:t>
            </a:r>
          </a:p>
          <a:p>
            <a:pPr marL="457200" lvl="2" indent="-152400" algn="l">
              <a:buSzPct val="100000"/>
              <a:buFontTx/>
              <a:buChar char="–"/>
            </a:pPr>
            <a:r>
              <a:rPr lang="en-GB" sz="1200" b="0">
                <a:latin typeface="Arial (body)"/>
              </a:rPr>
              <a:t>Energy Factory of the World – technologies for alternative energy sources</a:t>
            </a:r>
          </a:p>
          <a:p>
            <a:pPr marL="457200" lvl="2" indent="-152400" algn="l">
              <a:buSzPct val="100000"/>
              <a:buFontTx/>
              <a:buChar char="–"/>
            </a:pPr>
            <a:r>
              <a:rPr lang="en-GB" sz="1200" b="0">
                <a:latin typeface="Arial (body)"/>
              </a:rPr>
              <a:t>Water for Life – water conservation, reuse/recycling and desalination</a:t>
            </a:r>
          </a:p>
          <a:p>
            <a:pPr marL="457200" lvl="2" indent="-152400" algn="l">
              <a:buSzPct val="100000"/>
              <a:buFontTx/>
              <a:buChar char="–"/>
            </a:pPr>
            <a:r>
              <a:rPr lang="en-GB" sz="1200" b="0">
                <a:latin typeface="Arial (body)"/>
              </a:rPr>
              <a:t>Wellbeing – no immediate opportunities, future opportunities should be pursued</a:t>
            </a:r>
          </a:p>
        </p:txBody>
      </p:sp>
      <p:pic>
        <p:nvPicPr>
          <p:cNvPr id="46087" name="Picture 2"/>
          <p:cNvPicPr>
            <a:picLocks noChangeAspect="1" noChangeArrowheads="1"/>
          </p:cNvPicPr>
          <p:nvPr/>
        </p:nvPicPr>
        <p:blipFill>
          <a:blip r:embed="rId3"/>
          <a:srcRect/>
          <a:stretch>
            <a:fillRect/>
          </a:stretch>
        </p:blipFill>
        <p:spPr bwMode="auto">
          <a:xfrm>
            <a:off x="5264150" y="1169988"/>
            <a:ext cx="3452813" cy="2281237"/>
          </a:xfrm>
          <a:prstGeom prst="rect">
            <a:avLst/>
          </a:prstGeom>
          <a:noFill/>
          <a:ln w="9525">
            <a:noFill/>
            <a:miter lim="800000"/>
            <a:headEnd/>
            <a:tailEnd/>
          </a:ln>
        </p:spPr>
      </p:pic>
      <p:pic>
        <p:nvPicPr>
          <p:cNvPr id="46088" name="Picture 4"/>
          <p:cNvPicPr>
            <a:picLocks noChangeAspect="1" noChangeArrowheads="1"/>
          </p:cNvPicPr>
          <p:nvPr/>
        </p:nvPicPr>
        <p:blipFill>
          <a:blip r:embed="rId4"/>
          <a:srcRect/>
          <a:stretch>
            <a:fillRect/>
          </a:stretch>
        </p:blipFill>
        <p:spPr bwMode="auto">
          <a:xfrm>
            <a:off x="5229225" y="4114800"/>
            <a:ext cx="3481388" cy="2133600"/>
          </a:xfrm>
          <a:prstGeom prst="rect">
            <a:avLst/>
          </a:prstGeom>
          <a:noFill/>
          <a:ln w="9525">
            <a:noFill/>
            <a:miter lim="800000"/>
            <a:headEnd/>
            <a:tailEnd/>
          </a:ln>
        </p:spPr>
      </p:pic>
      <p:sp>
        <p:nvSpPr>
          <p:cNvPr id="46089"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1BE230DC-EE3E-4FC0-9E74-F4BC878F6697}" type="slidenum">
              <a:rPr lang="en-GB" sz="900" b="0">
                <a:solidFill>
                  <a:schemeClr val="bg1"/>
                </a:solidFill>
              </a:rPr>
              <a:pPr algn="l"/>
              <a:t>32</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lIns="45720" rIns="45720" anchor="b"/>
          <a:lstStyle/>
          <a:p>
            <a:r>
              <a:rPr lang="en-US" smtClean="0"/>
              <a:t>Scenarios</a:t>
            </a:r>
          </a:p>
        </p:txBody>
      </p:sp>
      <p:sp>
        <p:nvSpPr>
          <p:cNvPr id="4" name="Rounded Rectangular Callout 3"/>
          <p:cNvSpPr/>
          <p:nvPr/>
        </p:nvSpPr>
        <p:spPr bwMode="auto">
          <a:xfrm>
            <a:off x="3881438" y="2001838"/>
            <a:ext cx="2214562"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GB" sz="1400" b="0" dirty="0">
                <a:solidFill>
                  <a:srgbClr val="000000"/>
                </a:solidFill>
                <a:latin typeface="+mn-lt"/>
                <a:cs typeface="Arial" pitchFamily="34" charset="0"/>
              </a:rPr>
              <a:t>A benign economic environment could be  problematic for the NIDP as it creates </a:t>
            </a:r>
            <a:r>
              <a:rPr lang="en-GB" sz="1400" dirty="0">
                <a:solidFill>
                  <a:srgbClr val="000000"/>
                </a:solidFill>
                <a:latin typeface="+mn-lt"/>
                <a:cs typeface="Arial" pitchFamily="34" charset="0"/>
              </a:rPr>
              <a:t>no impetus for change</a:t>
            </a:r>
            <a:endParaRPr lang="en-US" sz="1400" dirty="0">
              <a:solidFill>
                <a:srgbClr val="000000"/>
              </a:solidFill>
              <a:latin typeface="+mn-lt"/>
              <a:cs typeface="Arial" pitchFamily="34" charset="0"/>
            </a:endParaRPr>
          </a:p>
        </p:txBody>
      </p:sp>
      <p:sp>
        <p:nvSpPr>
          <p:cNvPr id="5" name="Rounded Rectangular Callout 4"/>
          <p:cNvSpPr/>
          <p:nvPr/>
        </p:nvSpPr>
        <p:spPr bwMode="auto">
          <a:xfrm>
            <a:off x="6248400" y="2001838"/>
            <a:ext cx="2214563"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US" sz="1400" b="0" dirty="0">
                <a:solidFill>
                  <a:srgbClr val="000000"/>
                </a:solidFill>
                <a:latin typeface="+mn-lt"/>
                <a:cs typeface="Arial" pitchFamily="34" charset="0"/>
              </a:rPr>
              <a:t>All </a:t>
            </a:r>
            <a:r>
              <a:rPr lang="en-US" sz="1400" dirty="0">
                <a:solidFill>
                  <a:srgbClr val="000000"/>
                </a:solidFill>
                <a:latin typeface="+mn-lt"/>
                <a:cs typeface="Arial" pitchFamily="34" charset="0"/>
              </a:rPr>
              <a:t>axes need to outline future checkpoints </a:t>
            </a:r>
            <a:r>
              <a:rPr lang="en-US" sz="1400" b="0" dirty="0">
                <a:solidFill>
                  <a:srgbClr val="000000"/>
                </a:solidFill>
                <a:latin typeface="+mn-lt"/>
                <a:cs typeface="Arial" pitchFamily="34" charset="0"/>
              </a:rPr>
              <a:t>to re-assess the validity of their recommendations </a:t>
            </a:r>
          </a:p>
        </p:txBody>
      </p:sp>
      <p:sp>
        <p:nvSpPr>
          <p:cNvPr id="6" name="Rounded Rectangular Callout 5"/>
          <p:cNvSpPr/>
          <p:nvPr/>
        </p:nvSpPr>
        <p:spPr bwMode="auto">
          <a:xfrm>
            <a:off x="3881438" y="3463925"/>
            <a:ext cx="2214562"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US" sz="1400" b="0" dirty="0">
                <a:solidFill>
                  <a:srgbClr val="000000"/>
                </a:solidFill>
                <a:latin typeface="+mn-lt"/>
                <a:cs typeface="Arial" pitchFamily="34" charset="0"/>
              </a:rPr>
              <a:t>The </a:t>
            </a:r>
            <a:r>
              <a:rPr lang="en-US" sz="1400" dirty="0">
                <a:solidFill>
                  <a:srgbClr val="000000"/>
                </a:solidFill>
                <a:latin typeface="+mn-lt"/>
                <a:cs typeface="Arial" pitchFamily="34" charset="0"/>
              </a:rPr>
              <a:t>NIDP must be a flexible organisation </a:t>
            </a:r>
            <a:r>
              <a:rPr lang="en-US" sz="1400" b="0" dirty="0">
                <a:solidFill>
                  <a:srgbClr val="000000"/>
                </a:solidFill>
                <a:latin typeface="+mn-lt"/>
                <a:cs typeface="Arial" pitchFamily="34" charset="0"/>
              </a:rPr>
              <a:t>which can adapt to changing circumstances and objectives </a:t>
            </a:r>
          </a:p>
        </p:txBody>
      </p:sp>
      <p:sp>
        <p:nvSpPr>
          <p:cNvPr id="7" name="Rounded Rectangular Callout 6"/>
          <p:cNvSpPr/>
          <p:nvPr/>
        </p:nvSpPr>
        <p:spPr bwMode="auto">
          <a:xfrm>
            <a:off x="3881438" y="4897438"/>
            <a:ext cx="2214562"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US" sz="1400" b="0" dirty="0">
                <a:solidFill>
                  <a:srgbClr val="000000"/>
                </a:solidFill>
                <a:latin typeface="+mn-lt"/>
                <a:cs typeface="Arial" pitchFamily="34" charset="0"/>
              </a:rPr>
              <a:t>High pressure scenarios create the ‘</a:t>
            </a:r>
            <a:r>
              <a:rPr lang="en-US" sz="1400" dirty="0">
                <a:solidFill>
                  <a:srgbClr val="000000"/>
                </a:solidFill>
                <a:latin typeface="+mn-lt"/>
                <a:cs typeface="Arial" pitchFamily="34" charset="0"/>
              </a:rPr>
              <a:t>burning platform’ </a:t>
            </a:r>
            <a:r>
              <a:rPr lang="en-US" sz="1400" b="0" dirty="0">
                <a:solidFill>
                  <a:srgbClr val="000000"/>
                </a:solidFill>
                <a:latin typeface="+mn-lt"/>
                <a:cs typeface="Arial" pitchFamily="34" charset="0"/>
              </a:rPr>
              <a:t>needed to drive reform in innovation, training and SMEs</a:t>
            </a:r>
          </a:p>
        </p:txBody>
      </p:sp>
      <p:sp>
        <p:nvSpPr>
          <p:cNvPr id="8" name="Rounded Rectangular Callout 7"/>
          <p:cNvSpPr/>
          <p:nvPr/>
        </p:nvSpPr>
        <p:spPr bwMode="auto">
          <a:xfrm>
            <a:off x="6234113" y="3463925"/>
            <a:ext cx="2214562"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US" sz="1400" dirty="0">
                <a:solidFill>
                  <a:srgbClr val="000000"/>
                </a:solidFill>
                <a:latin typeface="+mn-lt"/>
                <a:cs typeface="Arial" pitchFamily="34" charset="0"/>
              </a:rPr>
              <a:t>With an unchanged business environment, KSA may struggle </a:t>
            </a:r>
            <a:r>
              <a:rPr lang="en-US" sz="1400" b="0" dirty="0">
                <a:solidFill>
                  <a:srgbClr val="000000"/>
                </a:solidFill>
                <a:latin typeface="+mn-lt"/>
                <a:cs typeface="Arial" pitchFamily="34" charset="0"/>
              </a:rPr>
              <a:t>in most of the scenarios </a:t>
            </a:r>
          </a:p>
        </p:txBody>
      </p:sp>
      <p:sp>
        <p:nvSpPr>
          <p:cNvPr id="9" name="Rounded Rectangular Callout 8"/>
          <p:cNvSpPr/>
          <p:nvPr/>
        </p:nvSpPr>
        <p:spPr bwMode="auto">
          <a:xfrm>
            <a:off x="6234113" y="4897438"/>
            <a:ext cx="2214562" cy="1285875"/>
          </a:xfrm>
          <a:prstGeom prst="wedgeRoundRectCallout">
            <a:avLst>
              <a:gd name="adj1" fmla="val 8321"/>
              <a:gd name="adj2" fmla="val -34781"/>
              <a:gd name="adj3" fmla="val 16667"/>
            </a:avLst>
          </a:prstGeom>
          <a:solidFill>
            <a:schemeClr val="accent4">
              <a:lumMod val="20000"/>
              <a:lumOff val="80000"/>
            </a:schemeClr>
          </a:solidFill>
          <a:ln w="9525" cap="flat" cmpd="sng" algn="ctr">
            <a:noFill/>
            <a:prstDash val="solid"/>
            <a:round/>
            <a:headEnd type="none" w="med" len="med"/>
            <a:tailEnd type="none" w="med" len="med"/>
          </a:ln>
          <a:effectLst/>
        </p:spPr>
        <p:txBody>
          <a:bodyPr anchor="ctr"/>
          <a:lstStyle/>
          <a:p>
            <a:pPr eaLnBrk="0" hangingPunct="0">
              <a:spcBef>
                <a:spcPct val="50000"/>
              </a:spcBef>
              <a:defRPr/>
            </a:pPr>
            <a:r>
              <a:rPr lang="en-GB" sz="1400" b="0" dirty="0">
                <a:solidFill>
                  <a:srgbClr val="000000"/>
                </a:solidFill>
                <a:latin typeface="+mn-lt"/>
                <a:cs typeface="Arial" pitchFamily="34" charset="0"/>
              </a:rPr>
              <a:t>Level of </a:t>
            </a:r>
            <a:r>
              <a:rPr lang="en-GB" sz="1400" dirty="0">
                <a:solidFill>
                  <a:srgbClr val="000000"/>
                </a:solidFill>
                <a:latin typeface="+mn-lt"/>
                <a:cs typeface="Arial" pitchFamily="34" charset="0"/>
              </a:rPr>
              <a:t>government spending has significant impact </a:t>
            </a:r>
            <a:r>
              <a:rPr lang="en-GB" sz="1400" b="0" dirty="0">
                <a:solidFill>
                  <a:srgbClr val="000000"/>
                </a:solidFill>
                <a:latin typeface="+mn-lt"/>
                <a:cs typeface="Arial" pitchFamily="34" charset="0"/>
              </a:rPr>
              <a:t>on the NIDP, forcing prioritisation of activities</a:t>
            </a:r>
            <a:endParaRPr lang="en-US" sz="1400" b="0" dirty="0">
              <a:solidFill>
                <a:srgbClr val="000000"/>
              </a:solidFill>
              <a:latin typeface="+mn-lt"/>
              <a:cs typeface="Arial" pitchFamily="34" charset="0"/>
            </a:endParaRPr>
          </a:p>
        </p:txBody>
      </p:sp>
      <p:sp>
        <p:nvSpPr>
          <p:cNvPr id="92169" name="TextBox 9"/>
          <p:cNvSpPr txBox="1">
            <a:spLocks noChangeArrowheads="1"/>
          </p:cNvSpPr>
          <p:nvPr/>
        </p:nvSpPr>
        <p:spPr bwMode="auto">
          <a:xfrm>
            <a:off x="228600" y="2001838"/>
            <a:ext cx="3429000" cy="4211637"/>
          </a:xfrm>
          <a:prstGeom prst="rect">
            <a:avLst/>
          </a:prstGeom>
          <a:noFill/>
          <a:ln w="9525">
            <a:noFill/>
            <a:miter lim="800000"/>
            <a:headEnd/>
            <a:tailEnd/>
          </a:ln>
        </p:spPr>
        <p:txBody>
          <a:bodyPr lIns="45720" rIns="45720">
            <a:spAutoFit/>
          </a:bodyPr>
          <a:lstStyle/>
          <a:p>
            <a:pPr algn="l"/>
            <a:r>
              <a:rPr lang="en-US" b="0"/>
              <a:t>In order to fully test the robustness of the strategy and implementation plans, we ran a scenario process to:</a:t>
            </a:r>
          </a:p>
          <a:p>
            <a:pPr marL="342900" lvl="1" indent="-228600" algn="l">
              <a:buSzPct val="65000"/>
              <a:buFont typeface="Wingdings" pitchFamily="2" charset="2"/>
              <a:buChar char="l"/>
            </a:pPr>
            <a:r>
              <a:rPr lang="en-US" b="0"/>
              <a:t>Developed five plausible future scenarios to test recommendations against</a:t>
            </a:r>
          </a:p>
          <a:p>
            <a:pPr marL="342900" lvl="1" indent="-228600" algn="l">
              <a:buSzPct val="65000"/>
              <a:buFont typeface="Wingdings" pitchFamily="2" charset="2"/>
              <a:buChar char="l"/>
            </a:pPr>
            <a:r>
              <a:rPr lang="en-US" b="0"/>
              <a:t>Performed detailed assessment of  implications of each  scenario on each axis</a:t>
            </a:r>
          </a:p>
          <a:p>
            <a:pPr marL="342900" lvl="1" indent="-228600" algn="l">
              <a:buSzPct val="65000"/>
              <a:buFont typeface="Wingdings" pitchFamily="2" charset="2"/>
              <a:buChar char="l"/>
            </a:pPr>
            <a:r>
              <a:rPr lang="en-US" b="0"/>
              <a:t>Identified strategic options to consider and incorporate into current and future plans</a:t>
            </a:r>
          </a:p>
          <a:p>
            <a:pPr algn="l"/>
            <a:r>
              <a:rPr lang="en-US" b="0"/>
              <a:t> </a:t>
            </a:r>
          </a:p>
        </p:txBody>
      </p:sp>
      <p:sp>
        <p:nvSpPr>
          <p:cNvPr id="11" name="Rounded Rectangle 10"/>
          <p:cNvSpPr/>
          <p:nvPr>
            <p:custDataLst>
              <p:tags r:id="rId1"/>
            </p:custDataLst>
          </p:nvPr>
        </p:nvSpPr>
        <p:spPr bwMode="auto">
          <a:xfrm>
            <a:off x="177800" y="1295400"/>
            <a:ext cx="3479800" cy="498475"/>
          </a:xfrm>
          <a:prstGeom prst="roundRect">
            <a:avLst>
              <a:gd name="adj" fmla="val 25397"/>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eaLnBrk="0" hangingPunct="0">
              <a:spcBef>
                <a:spcPct val="50000"/>
              </a:spcBef>
              <a:defRPr/>
            </a:pPr>
            <a:r>
              <a:rPr lang="en-US" sz="1600" dirty="0">
                <a:latin typeface="+mn-lt"/>
              </a:rPr>
              <a:t>Overview</a:t>
            </a:r>
          </a:p>
        </p:txBody>
      </p:sp>
      <p:sp>
        <p:nvSpPr>
          <p:cNvPr id="12" name="Rounded Rectangle 11"/>
          <p:cNvSpPr/>
          <p:nvPr>
            <p:custDataLst>
              <p:tags r:id="rId2"/>
            </p:custDataLst>
          </p:nvPr>
        </p:nvSpPr>
        <p:spPr bwMode="auto">
          <a:xfrm>
            <a:off x="3886200" y="1295400"/>
            <a:ext cx="4572000" cy="498475"/>
          </a:xfrm>
          <a:prstGeom prst="roundRect">
            <a:avLst>
              <a:gd name="adj" fmla="val 25397"/>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eaLnBrk="0" hangingPunct="0">
              <a:spcBef>
                <a:spcPct val="50000"/>
              </a:spcBef>
              <a:defRPr/>
            </a:pPr>
            <a:r>
              <a:rPr lang="en-US" sz="1600" dirty="0">
                <a:latin typeface="+mn-lt"/>
              </a:rPr>
              <a:t>Key Insights</a:t>
            </a:r>
          </a:p>
        </p:txBody>
      </p:sp>
      <p:sp>
        <p:nvSpPr>
          <p:cNvPr id="92172"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FA67EC28-5954-4BA0-80DB-92958CBB430B}" type="slidenum">
              <a:rPr lang="en-GB" sz="900" b="0">
                <a:solidFill>
                  <a:schemeClr val="bg1"/>
                </a:solidFill>
              </a:rPr>
              <a:pPr algn="l"/>
              <a:t>33</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E2897AD8-38BD-4FD6-97BB-F7276BD13215}" type="slidenum">
              <a:rPr lang="en-GB" sz="900" b="0">
                <a:solidFill>
                  <a:schemeClr val="bg1"/>
                </a:solidFill>
              </a:rPr>
              <a:pPr algn="l"/>
              <a:t>34</a:t>
            </a:fld>
            <a:endParaRPr lang="en-GB" sz="900" b="0">
              <a:solidFill>
                <a:schemeClr val="bg1"/>
              </a:solidFill>
            </a:endParaRPr>
          </a:p>
        </p:txBody>
      </p:sp>
      <p:sp>
        <p:nvSpPr>
          <p:cNvPr id="93187" name="Rectangle 2"/>
          <p:cNvSpPr>
            <a:spLocks noGrp="1" noChangeArrowheads="1"/>
          </p:cNvSpPr>
          <p:nvPr>
            <p:ph type="title" idx="4294967295"/>
          </p:nvPr>
        </p:nvSpPr>
        <p:spPr>
          <a:xfrm>
            <a:off x="708025" y="2554288"/>
            <a:ext cx="8455025" cy="641350"/>
          </a:xfrm>
        </p:spPr>
        <p:txBody>
          <a:bodyPr/>
          <a:lstStyle/>
          <a:p>
            <a:pPr eaLnBrk="1" hangingPunct="1"/>
            <a:r>
              <a:rPr lang="en-GB" sz="3600" smtClean="0"/>
              <a:t>In Conclusion….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35</a:t>
            </a:fld>
            <a:endParaRPr lang="en-US"/>
          </a:p>
        </p:txBody>
      </p:sp>
      <p:sp>
        <p:nvSpPr>
          <p:cNvPr id="6" name="AutoShape 61"/>
          <p:cNvSpPr>
            <a:spLocks noChangeArrowheads="1"/>
          </p:cNvSpPr>
          <p:nvPr/>
        </p:nvSpPr>
        <p:spPr bwMode="auto">
          <a:xfrm>
            <a:off x="2622550" y="458788"/>
            <a:ext cx="4651375" cy="555625"/>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dirty="0">
                <a:solidFill>
                  <a:srgbClr val="000099"/>
                </a:solidFill>
              </a:rPr>
              <a:t>Features of the NIS</a:t>
            </a:r>
            <a:endParaRPr lang="en-US" sz="3200" dirty="0">
              <a:solidFill>
                <a:srgbClr val="000066"/>
              </a:solidFill>
            </a:endParaRPr>
          </a:p>
        </p:txBody>
      </p:sp>
      <p:sp>
        <p:nvSpPr>
          <p:cNvPr id="7" name="Rectangle 62"/>
          <p:cNvSpPr>
            <a:spLocks noChangeArrowheads="1"/>
          </p:cNvSpPr>
          <p:nvPr/>
        </p:nvSpPr>
        <p:spPr bwMode="auto">
          <a:xfrm>
            <a:off x="304800" y="1600200"/>
            <a:ext cx="8610600" cy="4724400"/>
          </a:xfrm>
          <a:prstGeom prst="rect">
            <a:avLst/>
          </a:prstGeom>
          <a:noFill/>
          <a:ln w="9525">
            <a:noFill/>
            <a:miter lim="800000"/>
            <a:headEnd/>
            <a:tailEnd/>
          </a:ln>
        </p:spPr>
        <p:txBody>
          <a:bodyPr/>
          <a:lstStyle/>
          <a:p>
            <a:pPr marL="346075" indent="-346075" algn="l" rtl="0">
              <a:spcBef>
                <a:spcPct val="20000"/>
              </a:spcBef>
              <a:buClr>
                <a:schemeClr val="tx1"/>
              </a:buClr>
              <a:buSzPct val="70000"/>
              <a:buFont typeface="Wingdings" pitchFamily="2" charset="2"/>
              <a:buChar char="Ø"/>
            </a:pPr>
            <a:r>
              <a:rPr lang="en-US" sz="2100"/>
              <a:t>It enjoys a “ </a:t>
            </a:r>
            <a:r>
              <a:rPr lang="en-US" sz="2100">
                <a:solidFill>
                  <a:srgbClr val="CC3300"/>
                </a:solidFill>
              </a:rPr>
              <a:t>national consensus</a:t>
            </a:r>
            <a:r>
              <a:rPr lang="en-US" sz="2100"/>
              <a:t> “</a:t>
            </a:r>
          </a:p>
          <a:p>
            <a:pPr marL="346075" indent="-346075" algn="l" rtl="0">
              <a:spcBef>
                <a:spcPct val="20000"/>
              </a:spcBef>
              <a:buClr>
                <a:schemeClr val="tx1"/>
              </a:buClr>
              <a:buSzPct val="70000"/>
              <a:buFont typeface="Wingdings" pitchFamily="2" charset="2"/>
              <a:buChar char="Ø"/>
            </a:pPr>
            <a:endParaRPr lang="en-US" sz="2100"/>
          </a:p>
          <a:p>
            <a:pPr marL="346075" indent="-346075" algn="l" rtl="0">
              <a:spcBef>
                <a:spcPct val="20000"/>
              </a:spcBef>
              <a:buClr>
                <a:schemeClr val="tx1"/>
              </a:buClr>
              <a:buSzPct val="70000"/>
              <a:buFont typeface="Wingdings" pitchFamily="2" charset="2"/>
              <a:buChar char="Ø"/>
            </a:pPr>
            <a:r>
              <a:rPr lang="en-US" sz="2100"/>
              <a:t>It affirms the </a:t>
            </a:r>
            <a:r>
              <a:rPr lang="en-US" sz="2100">
                <a:solidFill>
                  <a:srgbClr val="CC3300"/>
                </a:solidFill>
              </a:rPr>
              <a:t>importance of oil</a:t>
            </a:r>
            <a:r>
              <a:rPr lang="en-US" sz="2100"/>
              <a:t> as a valuable economic resource</a:t>
            </a:r>
            <a:r>
              <a:rPr lang="en-US" sz="2100">
                <a:solidFill>
                  <a:srgbClr val="CC3300"/>
                </a:solidFill>
              </a:rPr>
              <a:t> to fuel future growth</a:t>
            </a:r>
          </a:p>
          <a:p>
            <a:pPr marL="346075" indent="-346075" algn="l" rtl="0">
              <a:spcBef>
                <a:spcPct val="20000"/>
              </a:spcBef>
              <a:buClr>
                <a:schemeClr val="tx1"/>
              </a:buClr>
              <a:buSzPct val="70000"/>
              <a:buFont typeface="Wingdings" pitchFamily="2" charset="2"/>
              <a:buNone/>
            </a:pPr>
            <a:r>
              <a:rPr lang="en-US" sz="2100"/>
              <a:t> </a:t>
            </a:r>
          </a:p>
          <a:p>
            <a:pPr marL="346075" indent="-346075" algn="l" rtl="0">
              <a:spcBef>
                <a:spcPct val="20000"/>
              </a:spcBef>
              <a:buClr>
                <a:schemeClr val="tx1"/>
              </a:buClr>
              <a:buSzPct val="70000"/>
              <a:buFont typeface="Wingdings" pitchFamily="2" charset="2"/>
              <a:buChar char="Ø"/>
            </a:pPr>
            <a:r>
              <a:rPr lang="en-US" sz="2100"/>
              <a:t>It is a </a:t>
            </a:r>
            <a:r>
              <a:rPr lang="en-US" sz="2100" b="1" u="sng">
                <a:solidFill>
                  <a:srgbClr val="CC3300"/>
                </a:solidFill>
              </a:rPr>
              <a:t>partnership</a:t>
            </a:r>
            <a:r>
              <a:rPr lang="en-US" sz="2100">
                <a:solidFill>
                  <a:srgbClr val="CC3300"/>
                </a:solidFill>
              </a:rPr>
              <a:t> </a:t>
            </a:r>
            <a:r>
              <a:rPr lang="en-US" sz="2100"/>
              <a:t>between the</a:t>
            </a:r>
            <a:r>
              <a:rPr lang="en-US" sz="2100">
                <a:solidFill>
                  <a:srgbClr val="CC3300"/>
                </a:solidFill>
              </a:rPr>
              <a:t> government </a:t>
            </a:r>
            <a:r>
              <a:rPr lang="en-US" sz="2100"/>
              <a:t>and the</a:t>
            </a:r>
            <a:r>
              <a:rPr lang="en-US" sz="2100">
                <a:solidFill>
                  <a:srgbClr val="CC3300"/>
                </a:solidFill>
              </a:rPr>
              <a:t> private sector</a:t>
            </a:r>
            <a:r>
              <a:rPr lang="en-US" sz="2100"/>
              <a:t> </a:t>
            </a:r>
          </a:p>
          <a:p>
            <a:pPr marL="346075" indent="-346075" algn="l" rtl="0">
              <a:spcBef>
                <a:spcPct val="20000"/>
              </a:spcBef>
              <a:buClr>
                <a:schemeClr val="tx1"/>
              </a:buClr>
              <a:buSzPct val="70000"/>
              <a:buFont typeface="Wingdings" pitchFamily="2" charset="2"/>
              <a:buChar char="Ø"/>
            </a:pPr>
            <a:endParaRPr lang="en-US" sz="2100"/>
          </a:p>
          <a:p>
            <a:pPr marL="346075" indent="-346075" algn="l" rtl="0">
              <a:spcBef>
                <a:spcPct val="20000"/>
              </a:spcBef>
              <a:buClr>
                <a:schemeClr val="tx1"/>
              </a:buClr>
              <a:buSzPct val="70000"/>
              <a:buFont typeface="Wingdings" pitchFamily="2" charset="2"/>
              <a:buChar char="Ø"/>
            </a:pPr>
            <a:r>
              <a:rPr lang="en-US" sz="2100"/>
              <a:t>The aim is to foster economic</a:t>
            </a:r>
            <a:r>
              <a:rPr lang="en-US" sz="2100">
                <a:solidFill>
                  <a:srgbClr val="CC3300"/>
                </a:solidFill>
              </a:rPr>
              <a:t> security </a:t>
            </a:r>
            <a:r>
              <a:rPr lang="en-US" sz="2100"/>
              <a:t>and economic </a:t>
            </a:r>
            <a:r>
              <a:rPr lang="en-US" sz="2100">
                <a:solidFill>
                  <a:srgbClr val="CC3300"/>
                </a:solidFill>
              </a:rPr>
              <a:t>competitiveness</a:t>
            </a:r>
          </a:p>
          <a:p>
            <a:pPr marL="346075" indent="-346075" algn="l" rtl="0">
              <a:spcBef>
                <a:spcPct val="20000"/>
              </a:spcBef>
              <a:buClr>
                <a:schemeClr val="tx1"/>
              </a:buClr>
              <a:buSzPct val="70000"/>
              <a:buFont typeface="Wingdings" pitchFamily="2" charset="2"/>
              <a:buChar char="Ø"/>
            </a:pPr>
            <a:endParaRPr lang="en-US" sz="2100"/>
          </a:p>
          <a:p>
            <a:pPr marL="346075" indent="-346075" algn="l" rtl="0">
              <a:spcBef>
                <a:spcPct val="20000"/>
              </a:spcBef>
              <a:buClr>
                <a:schemeClr val="tx1"/>
              </a:buClr>
              <a:buSzPct val="70000"/>
              <a:buFont typeface="Wingdings" pitchFamily="2" charset="2"/>
              <a:buChar char="Ø"/>
            </a:pPr>
            <a:r>
              <a:rPr lang="en-US" sz="2100"/>
              <a:t>It will imply an </a:t>
            </a:r>
            <a:r>
              <a:rPr lang="en-US" sz="2100">
                <a:solidFill>
                  <a:srgbClr val="CC3300"/>
                </a:solidFill>
              </a:rPr>
              <a:t>aggressive industrialization drive</a:t>
            </a:r>
            <a:r>
              <a:rPr lang="en-US" sz="2100"/>
              <a:t> </a:t>
            </a:r>
          </a:p>
          <a:p>
            <a:pPr marL="346075" indent="-346075" algn="l" rtl="0">
              <a:spcBef>
                <a:spcPct val="20000"/>
              </a:spcBef>
              <a:buClr>
                <a:schemeClr val="tx1"/>
              </a:buClr>
              <a:buSzPct val="70000"/>
              <a:buFont typeface="Wingdings" pitchFamily="2" charset="2"/>
              <a:buNone/>
            </a:pPr>
            <a:endParaRPr lang="en-US" sz="21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36</a:t>
            </a:fld>
            <a:endParaRPr lang="en-US"/>
          </a:p>
        </p:txBody>
      </p:sp>
      <p:sp>
        <p:nvSpPr>
          <p:cNvPr id="7" name="TextBox 6"/>
          <p:cNvSpPr txBox="1"/>
          <p:nvPr/>
        </p:nvSpPr>
        <p:spPr>
          <a:xfrm>
            <a:off x="3352800" y="2596634"/>
            <a:ext cx="1210588" cy="646331"/>
          </a:xfrm>
          <a:prstGeom prst="rect">
            <a:avLst/>
          </a:prstGeom>
          <a:noFill/>
        </p:spPr>
        <p:txBody>
          <a:bodyPr wrap="none" rtlCol="0">
            <a:spAutoFit/>
          </a:bodyPr>
          <a:lstStyle/>
          <a:p>
            <a:r>
              <a:rPr lang="en-US" sz="3600" dirty="0" smtClean="0">
                <a:solidFill>
                  <a:srgbClr val="000066"/>
                </a:solidFill>
              </a:rPr>
              <a:t>GCC</a:t>
            </a:r>
            <a:endParaRPr lang="en-US" sz="3600" dirty="0">
              <a:solidFill>
                <a:srgbClr val="000066"/>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37</a:t>
            </a:fld>
            <a:endParaRPr lang="en-US"/>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Profile of Manufacturing Industries - Investment (2008)</a:t>
            </a:r>
            <a:endParaRPr lang="en-GB" sz="1600" dirty="0">
              <a:solidFill>
                <a:schemeClr val="bg1"/>
              </a:solidFill>
            </a:endParaRPr>
          </a:p>
        </p:txBody>
      </p:sp>
      <p:graphicFrame>
        <p:nvGraphicFramePr>
          <p:cNvPr id="7" name="Chart 6"/>
          <p:cNvGraphicFramePr>
            <a:graphicFrameLocks noGrp="1"/>
          </p:cNvGraphicFramePr>
          <p:nvPr/>
        </p:nvGraphicFramePr>
        <p:xfrm>
          <a:off x="785786" y="1357298"/>
          <a:ext cx="785818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85720" y="6143644"/>
            <a:ext cx="1500198" cy="246221"/>
          </a:xfrm>
          <a:prstGeom prst="rect">
            <a:avLst/>
          </a:prstGeom>
          <a:noFill/>
        </p:spPr>
        <p:txBody>
          <a:bodyPr wrap="square" rtlCol="1">
            <a:spAutoFit/>
          </a:bodyPr>
          <a:lstStyle/>
          <a:p>
            <a:pPr algn="l"/>
            <a:r>
              <a:rPr lang="en-US" sz="1000" b="0" dirty="0" smtClean="0"/>
              <a:t>Source: </a:t>
            </a:r>
            <a:r>
              <a:rPr lang="en-US" sz="1000" b="0" dirty="0" err="1" smtClean="0"/>
              <a:t>GOIC</a:t>
            </a:r>
            <a:endParaRPr lang="ar-SA" sz="1000" b="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38</a:t>
            </a:fld>
            <a:endParaRPr lang="en-US"/>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Profile of Manufacturing Industries – Investment/Job (2008)</a:t>
            </a:r>
            <a:endParaRPr lang="en-GB" sz="1600" dirty="0">
              <a:solidFill>
                <a:schemeClr val="bg1"/>
              </a:solidFill>
            </a:endParaRPr>
          </a:p>
        </p:txBody>
      </p:sp>
      <p:graphicFrame>
        <p:nvGraphicFramePr>
          <p:cNvPr id="7" name="Chart 6"/>
          <p:cNvGraphicFramePr>
            <a:graphicFrameLocks noGrp="1"/>
          </p:cNvGraphicFramePr>
          <p:nvPr/>
        </p:nvGraphicFramePr>
        <p:xfrm>
          <a:off x="500033" y="1071546"/>
          <a:ext cx="8429685"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29058" y="1285860"/>
            <a:ext cx="4214842" cy="954107"/>
          </a:xfrm>
          <a:prstGeom prst="rect">
            <a:avLst/>
          </a:prstGeom>
          <a:solidFill>
            <a:schemeClr val="accent2">
              <a:lumMod val="40000"/>
              <a:lumOff val="60000"/>
            </a:schemeClr>
          </a:solidFill>
        </p:spPr>
        <p:txBody>
          <a:bodyPr wrap="square" rtlCol="1">
            <a:spAutoFit/>
          </a:bodyPr>
          <a:lstStyle/>
          <a:p>
            <a:pPr algn="l"/>
            <a:r>
              <a:rPr lang="en-US" sz="1400" dirty="0" smtClean="0"/>
              <a:t>Top 3: </a:t>
            </a:r>
          </a:p>
          <a:p>
            <a:pPr marL="342900" indent="-342900" algn="l">
              <a:buFont typeface="+mj-lt"/>
              <a:buAutoNum type="arabicPeriod"/>
            </a:pPr>
            <a:r>
              <a:rPr lang="en-US" sz="1400" dirty="0" smtClean="0"/>
              <a:t>Chemical &amp; plastic </a:t>
            </a:r>
            <a:r>
              <a:rPr lang="en-US" sz="1400" dirty="0"/>
              <a:t>p</a:t>
            </a:r>
            <a:r>
              <a:rPr lang="en-US" sz="1400" dirty="0" smtClean="0"/>
              <a:t>roducts</a:t>
            </a:r>
          </a:p>
          <a:p>
            <a:pPr marL="342900" indent="-342900" algn="l">
              <a:buFont typeface="+mj-lt"/>
              <a:buAutoNum type="arabicPeriod"/>
            </a:pPr>
            <a:r>
              <a:rPr lang="en-US" sz="1400" dirty="0" smtClean="0"/>
              <a:t>Non-metallic mineral products, except oil</a:t>
            </a:r>
          </a:p>
          <a:p>
            <a:pPr marL="342900" indent="-342900" algn="l">
              <a:buFont typeface="+mj-lt"/>
              <a:buAutoNum type="arabicPeriod"/>
            </a:pPr>
            <a:r>
              <a:rPr lang="en-US" sz="1400" dirty="0" smtClean="0"/>
              <a:t>Basic </a:t>
            </a:r>
            <a:r>
              <a:rPr lang="en-US" sz="1400" dirty="0"/>
              <a:t>m</a:t>
            </a:r>
            <a:r>
              <a:rPr lang="en-US" sz="1400" dirty="0" smtClean="0"/>
              <a:t>ineral industries</a:t>
            </a:r>
          </a:p>
        </p:txBody>
      </p:sp>
      <p:sp>
        <p:nvSpPr>
          <p:cNvPr id="9" name="TextBox 8"/>
          <p:cNvSpPr txBox="1"/>
          <p:nvPr/>
        </p:nvSpPr>
        <p:spPr>
          <a:xfrm>
            <a:off x="285720" y="6143644"/>
            <a:ext cx="1500198" cy="246221"/>
          </a:xfrm>
          <a:prstGeom prst="rect">
            <a:avLst/>
          </a:prstGeom>
          <a:noFill/>
        </p:spPr>
        <p:txBody>
          <a:bodyPr wrap="square" rtlCol="1">
            <a:spAutoFit/>
          </a:bodyPr>
          <a:lstStyle/>
          <a:p>
            <a:pPr algn="l"/>
            <a:r>
              <a:rPr lang="en-US" sz="1000" b="0" dirty="0" smtClean="0"/>
              <a:t>Source: </a:t>
            </a:r>
            <a:r>
              <a:rPr lang="en-US" sz="1000" b="0" dirty="0" err="1" smtClean="0"/>
              <a:t>GOIC</a:t>
            </a:r>
            <a:endParaRPr lang="ar-SA" sz="1000" b="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39</a:t>
            </a:fld>
            <a:endParaRPr lang="en-US"/>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Manufacturing Industry Profile: Experience (2008)</a:t>
            </a:r>
            <a:endParaRPr lang="en-GB" sz="1600" dirty="0">
              <a:solidFill>
                <a:schemeClr val="bg1"/>
              </a:solidFill>
            </a:endParaRPr>
          </a:p>
        </p:txBody>
      </p:sp>
      <p:sp>
        <p:nvSpPr>
          <p:cNvPr id="7" name="TextBox 6"/>
          <p:cNvSpPr txBox="1"/>
          <p:nvPr/>
        </p:nvSpPr>
        <p:spPr>
          <a:xfrm>
            <a:off x="571472" y="1285860"/>
            <a:ext cx="8143932" cy="4893647"/>
          </a:xfrm>
          <a:prstGeom prst="rect">
            <a:avLst/>
          </a:prstGeom>
          <a:noFill/>
        </p:spPr>
        <p:txBody>
          <a:bodyPr wrap="square" rtlCol="1">
            <a:spAutoFit/>
          </a:bodyPr>
          <a:lstStyle/>
          <a:p>
            <a:pPr marL="342900" indent="-342900" algn="l">
              <a:buFont typeface="Wingdings" pitchFamily="2" charset="2"/>
              <a:buChar char="Ø"/>
            </a:pPr>
            <a:r>
              <a:rPr lang="en-US" sz="2400" dirty="0" err="1" smtClean="0"/>
              <a:t>GCC</a:t>
            </a:r>
            <a:r>
              <a:rPr lang="en-US" sz="2400" dirty="0" smtClean="0"/>
              <a:t> countries have invested in a variety of industries. The overwhelming investment went into:</a:t>
            </a:r>
          </a:p>
          <a:p>
            <a:pPr marL="342900" indent="-342900" algn="l">
              <a:buFont typeface="Wingdings" pitchFamily="2" charset="2"/>
              <a:buChar char="Ø"/>
            </a:pPr>
            <a:endParaRPr lang="en-US" sz="2400" dirty="0" smtClean="0"/>
          </a:p>
          <a:p>
            <a:pPr marL="800100" lvl="1" indent="-342900" algn="l">
              <a:buFont typeface="Wingdings" pitchFamily="2" charset="2"/>
              <a:buChar char="ü"/>
            </a:pPr>
            <a:r>
              <a:rPr lang="en-US" sz="2400" dirty="0" smtClean="0">
                <a:solidFill>
                  <a:srgbClr val="C00000"/>
                </a:solidFill>
              </a:rPr>
              <a:t>Chemical &amp; plastic products</a:t>
            </a:r>
          </a:p>
          <a:p>
            <a:pPr marL="800100" lvl="1" indent="-342900" algn="l">
              <a:buFont typeface="Wingdings" pitchFamily="2" charset="2"/>
              <a:buChar char="ü"/>
            </a:pPr>
            <a:endParaRPr lang="en-US" sz="2400" dirty="0" smtClean="0">
              <a:solidFill>
                <a:srgbClr val="C00000"/>
              </a:solidFill>
            </a:endParaRPr>
          </a:p>
          <a:p>
            <a:pPr marL="800100" lvl="1" indent="-342900" algn="l">
              <a:buFont typeface="Wingdings" pitchFamily="2" charset="2"/>
              <a:buChar char="ü"/>
            </a:pPr>
            <a:r>
              <a:rPr lang="en-US" sz="2400" dirty="0" smtClean="0">
                <a:solidFill>
                  <a:srgbClr val="C00000"/>
                </a:solidFill>
              </a:rPr>
              <a:t>Non-metallic mineral products, except oil</a:t>
            </a:r>
          </a:p>
          <a:p>
            <a:pPr marL="800100" lvl="1" indent="-342900" algn="l">
              <a:buFont typeface="Wingdings" pitchFamily="2" charset="2"/>
              <a:buChar char="ü"/>
            </a:pPr>
            <a:endParaRPr lang="en-US" sz="2400" dirty="0" smtClean="0">
              <a:solidFill>
                <a:srgbClr val="C00000"/>
              </a:solidFill>
            </a:endParaRPr>
          </a:p>
          <a:p>
            <a:pPr marL="800100" lvl="1" indent="-342900" algn="l">
              <a:buFont typeface="Wingdings" pitchFamily="2" charset="2"/>
              <a:buChar char="ü"/>
            </a:pPr>
            <a:r>
              <a:rPr lang="en-US" sz="2400" dirty="0" smtClean="0">
                <a:solidFill>
                  <a:srgbClr val="C00000"/>
                </a:solidFill>
              </a:rPr>
              <a:t>Basic </a:t>
            </a:r>
            <a:r>
              <a:rPr lang="en-US" sz="2400" dirty="0">
                <a:solidFill>
                  <a:srgbClr val="C00000"/>
                </a:solidFill>
              </a:rPr>
              <a:t>m</a:t>
            </a:r>
            <a:r>
              <a:rPr lang="en-US" sz="2400" dirty="0" smtClean="0">
                <a:solidFill>
                  <a:srgbClr val="C00000"/>
                </a:solidFill>
              </a:rPr>
              <a:t>ineral industries</a:t>
            </a:r>
          </a:p>
          <a:p>
            <a:pPr marL="800100" lvl="1" indent="-342900" algn="l">
              <a:buFont typeface="Wingdings" pitchFamily="2" charset="2"/>
              <a:buChar char="ü"/>
            </a:pPr>
            <a:endParaRPr lang="en-US" sz="2400" dirty="0" smtClean="0"/>
          </a:p>
          <a:p>
            <a:pPr marL="342900" indent="-342900" algn="l">
              <a:buFont typeface="Wingdings" pitchFamily="2" charset="2"/>
              <a:buChar char="Ø"/>
            </a:pPr>
            <a:r>
              <a:rPr lang="en-US" sz="2400" dirty="0" smtClean="0"/>
              <a:t>Those industries, however, accounted for – on average </a:t>
            </a:r>
            <a:r>
              <a:rPr lang="en-US" sz="2400" dirty="0" smtClean="0">
                <a:solidFill>
                  <a:srgbClr val="C00000"/>
                </a:solidFill>
              </a:rPr>
              <a:t>– 35% of labor </a:t>
            </a:r>
            <a:r>
              <a:rPr lang="en-US" sz="2400" dirty="0" smtClean="0"/>
              <a:t>in manufacturing industries, and </a:t>
            </a:r>
            <a:r>
              <a:rPr lang="en-US" sz="2400" dirty="0" smtClean="0">
                <a:solidFill>
                  <a:srgbClr val="000066"/>
                </a:solidFill>
              </a:rPr>
              <a:t>contributed marginally to employment of nationals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a:t>
            </a:fld>
            <a:endParaRPr lang="en-US"/>
          </a:p>
        </p:txBody>
      </p:sp>
      <p:sp>
        <p:nvSpPr>
          <p:cNvPr id="6" name="Text Box 5"/>
          <p:cNvSpPr txBox="1">
            <a:spLocks noChangeArrowheads="1"/>
          </p:cNvSpPr>
          <p:nvPr/>
        </p:nvSpPr>
        <p:spPr bwMode="auto">
          <a:xfrm>
            <a:off x="304800" y="1905000"/>
            <a:ext cx="8610600" cy="3170741"/>
          </a:xfrm>
          <a:prstGeom prst="rect">
            <a:avLst/>
          </a:prstGeom>
          <a:noFill/>
          <a:ln w="9525" algn="ctr">
            <a:noFill/>
            <a:miter lim="800000"/>
            <a:headEnd/>
            <a:tailEnd/>
          </a:ln>
        </p:spPr>
        <p:txBody>
          <a:bodyPr lIns="92075" tIns="46038" rIns="92075" bIns="46038">
            <a:spAutoFit/>
          </a:bodyPr>
          <a:lstStyle/>
          <a:p>
            <a:pPr algn="l" rtl="0">
              <a:spcBef>
                <a:spcPct val="50000"/>
              </a:spcBef>
              <a:buClr>
                <a:srgbClr val="CC3300"/>
              </a:buClr>
              <a:buFont typeface="Wingdings" pitchFamily="2" charset="2"/>
              <a:buChar char="ü"/>
            </a:pPr>
            <a:r>
              <a:rPr lang="en-US" sz="2000" b="0" dirty="0">
                <a:solidFill>
                  <a:srgbClr val="003366"/>
                </a:solidFill>
              </a:rPr>
              <a:t>  The </a:t>
            </a:r>
            <a:r>
              <a:rPr lang="en-US" sz="2000" b="0" dirty="0">
                <a:solidFill>
                  <a:srgbClr val="CC3300"/>
                </a:solidFill>
              </a:rPr>
              <a:t>reliance on the oil sector and the petrochemical industries</a:t>
            </a:r>
            <a:r>
              <a:rPr lang="en-US" sz="2000" b="0" dirty="0">
                <a:solidFill>
                  <a:srgbClr val="003366"/>
                </a:solidFill>
              </a:rPr>
              <a:t> focused    </a:t>
            </a:r>
          </a:p>
          <a:p>
            <a:pPr algn="l" rtl="0">
              <a:spcBef>
                <a:spcPct val="50000"/>
              </a:spcBef>
              <a:buClr>
                <a:srgbClr val="CC3300"/>
              </a:buClr>
              <a:buFont typeface="Wingdings" pitchFamily="2" charset="2"/>
              <a:buNone/>
            </a:pPr>
            <a:r>
              <a:rPr lang="en-US" sz="2000" b="0" dirty="0">
                <a:solidFill>
                  <a:srgbClr val="003366"/>
                </a:solidFill>
              </a:rPr>
              <a:t>     the majority of investments in </a:t>
            </a:r>
            <a:r>
              <a:rPr lang="en-US" sz="2000" b="0" dirty="0">
                <a:solidFill>
                  <a:srgbClr val="CC3300"/>
                </a:solidFill>
              </a:rPr>
              <a:t>key urban areas</a:t>
            </a:r>
            <a:r>
              <a:rPr lang="en-US" sz="2000" b="0" dirty="0">
                <a:solidFill>
                  <a:srgbClr val="003366"/>
                </a:solidFill>
              </a:rPr>
              <a:t>, which resulted in </a:t>
            </a:r>
            <a:r>
              <a:rPr lang="en-US" sz="2000" b="0" dirty="0">
                <a:solidFill>
                  <a:srgbClr val="CC3300"/>
                </a:solidFill>
              </a:rPr>
              <a:t>less   </a:t>
            </a:r>
          </a:p>
          <a:p>
            <a:pPr algn="l" rtl="0">
              <a:spcBef>
                <a:spcPct val="50000"/>
              </a:spcBef>
              <a:buClr>
                <a:srgbClr val="CC3300"/>
              </a:buClr>
              <a:buFont typeface="Wingdings" pitchFamily="2" charset="2"/>
              <a:buNone/>
            </a:pPr>
            <a:r>
              <a:rPr lang="en-US" sz="2000" b="0" dirty="0">
                <a:solidFill>
                  <a:srgbClr val="CC3300"/>
                </a:solidFill>
              </a:rPr>
              <a:t>     economic growth</a:t>
            </a:r>
            <a:r>
              <a:rPr lang="en-US" sz="2000" b="0" dirty="0">
                <a:solidFill>
                  <a:srgbClr val="003366"/>
                </a:solidFill>
              </a:rPr>
              <a:t> and diversification in other regions of the  </a:t>
            </a:r>
          </a:p>
          <a:p>
            <a:pPr algn="l" rtl="0">
              <a:spcBef>
                <a:spcPct val="50000"/>
              </a:spcBef>
              <a:buClr>
                <a:srgbClr val="CC3300"/>
              </a:buClr>
              <a:buFont typeface="Wingdings" pitchFamily="2" charset="2"/>
              <a:buNone/>
            </a:pPr>
            <a:r>
              <a:rPr lang="en-US" sz="2000" b="0" dirty="0">
                <a:solidFill>
                  <a:srgbClr val="003366"/>
                </a:solidFill>
              </a:rPr>
              <a:t>     kingdom</a:t>
            </a:r>
          </a:p>
          <a:p>
            <a:pPr algn="l" rtl="0">
              <a:spcBef>
                <a:spcPct val="50000"/>
              </a:spcBef>
              <a:buClr>
                <a:srgbClr val="CC3300"/>
              </a:buClr>
              <a:buFont typeface="Wingdings" pitchFamily="2" charset="2"/>
              <a:buChar char="ü"/>
            </a:pPr>
            <a:r>
              <a:rPr lang="en-US" sz="2000" b="0" dirty="0">
                <a:solidFill>
                  <a:srgbClr val="003366"/>
                </a:solidFill>
              </a:rPr>
              <a:t>  Industrial </a:t>
            </a:r>
            <a:r>
              <a:rPr lang="en-US" sz="2000" b="0" dirty="0">
                <a:solidFill>
                  <a:srgbClr val="CC3300"/>
                </a:solidFill>
              </a:rPr>
              <a:t>exports</a:t>
            </a:r>
            <a:r>
              <a:rPr lang="en-US" sz="2000" b="0" dirty="0">
                <a:solidFill>
                  <a:srgbClr val="003366"/>
                </a:solidFill>
              </a:rPr>
              <a:t>, especially medium and high tech exports,      </a:t>
            </a:r>
          </a:p>
          <a:p>
            <a:pPr algn="l" rtl="0">
              <a:spcBef>
                <a:spcPct val="50000"/>
              </a:spcBef>
              <a:buClr>
                <a:srgbClr val="CC3300"/>
              </a:buClr>
              <a:buFont typeface="Wingdings" pitchFamily="2" charset="2"/>
              <a:buNone/>
            </a:pPr>
            <a:r>
              <a:rPr lang="en-US" sz="2000" b="0" dirty="0">
                <a:solidFill>
                  <a:srgbClr val="003366"/>
                </a:solidFill>
              </a:rPr>
              <a:t>     are </a:t>
            </a:r>
            <a:r>
              <a:rPr lang="en-US" sz="2000" b="0" dirty="0">
                <a:solidFill>
                  <a:srgbClr val="CC3300"/>
                </a:solidFill>
              </a:rPr>
              <a:t>very low.</a:t>
            </a:r>
          </a:p>
          <a:p>
            <a:pPr algn="l" rtl="0">
              <a:spcBef>
                <a:spcPct val="50000"/>
              </a:spcBef>
              <a:buClr>
                <a:srgbClr val="CC3300"/>
              </a:buClr>
              <a:buFont typeface="Wingdings" pitchFamily="2" charset="2"/>
              <a:buChar char="ü"/>
            </a:pPr>
            <a:r>
              <a:rPr lang="en-US" b="0" dirty="0"/>
              <a:t>   </a:t>
            </a:r>
            <a:r>
              <a:rPr lang="en-US" b="0" dirty="0">
                <a:solidFill>
                  <a:srgbClr val="003366"/>
                </a:solidFill>
              </a:rPr>
              <a:t>Time for the </a:t>
            </a:r>
            <a:r>
              <a:rPr lang="en-US" b="0" dirty="0">
                <a:solidFill>
                  <a:srgbClr val="FF3300"/>
                </a:solidFill>
              </a:rPr>
              <a:t>National Industrial Strategy</a:t>
            </a:r>
            <a:endParaRPr lang="en-US" sz="2000" b="0" dirty="0">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ox(in)">
                                      <p:cBhvr>
                                        <p:cTn id="21" dur="500"/>
                                        <p:tgtEl>
                                          <p:spTgt spid="6">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ox(in)">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ox(in)">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40</a:t>
            </a:fld>
            <a:endParaRPr lang="en-US"/>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Manufacturing Industry: Imperatives</a:t>
            </a:r>
            <a:endParaRPr lang="en-GB" sz="1600" dirty="0">
              <a:solidFill>
                <a:schemeClr val="bg1"/>
              </a:solidFill>
            </a:endParaRPr>
          </a:p>
        </p:txBody>
      </p:sp>
      <p:sp>
        <p:nvSpPr>
          <p:cNvPr id="7" name="TextBox 6"/>
          <p:cNvSpPr txBox="1"/>
          <p:nvPr/>
        </p:nvSpPr>
        <p:spPr>
          <a:xfrm>
            <a:off x="571472" y="1285860"/>
            <a:ext cx="8143932" cy="4154984"/>
          </a:xfrm>
          <a:prstGeom prst="rect">
            <a:avLst/>
          </a:prstGeom>
          <a:noFill/>
        </p:spPr>
        <p:txBody>
          <a:bodyPr wrap="square" rtlCol="1">
            <a:spAutoFit/>
          </a:bodyPr>
          <a:lstStyle/>
          <a:p>
            <a:pPr marL="342900" indent="-342900" algn="l"/>
            <a:endParaRPr lang="en-US" sz="2400" dirty="0" smtClean="0"/>
          </a:p>
          <a:p>
            <a:pPr marL="342900" indent="-342900" algn="l">
              <a:buFont typeface="Wingdings" pitchFamily="2" charset="2"/>
              <a:buChar char="Ø"/>
            </a:pPr>
            <a:r>
              <a:rPr lang="en-US" sz="2400" dirty="0" smtClean="0"/>
              <a:t>Investment in industry must create employment opportunities for youth of </a:t>
            </a:r>
            <a:r>
              <a:rPr lang="en-US" sz="2400" dirty="0" err="1" smtClean="0"/>
              <a:t>GCC</a:t>
            </a:r>
            <a:endParaRPr lang="en-US" sz="2400" dirty="0" smtClean="0"/>
          </a:p>
          <a:p>
            <a:pPr marL="342900" indent="-342900" algn="l">
              <a:buFont typeface="Wingdings" pitchFamily="2" charset="2"/>
              <a:buChar char="Ø"/>
            </a:pPr>
            <a:endParaRPr lang="en-US" sz="2400" dirty="0" smtClean="0"/>
          </a:p>
          <a:p>
            <a:pPr marL="342900" indent="-342900" algn="l">
              <a:buFont typeface="Wingdings" pitchFamily="2" charset="2"/>
              <a:buChar char="Ø"/>
            </a:pPr>
            <a:r>
              <a:rPr lang="en-US" sz="2400" dirty="0" err="1" smtClean="0"/>
              <a:t>GCC</a:t>
            </a:r>
            <a:r>
              <a:rPr lang="en-US" sz="2400" dirty="0" smtClean="0"/>
              <a:t> countries have a diverse portfolios of incentives and comparative advantages. </a:t>
            </a:r>
            <a:r>
              <a:rPr lang="en-US" sz="2400" dirty="0" smtClean="0">
                <a:solidFill>
                  <a:srgbClr val="CA2408"/>
                </a:solidFill>
              </a:rPr>
              <a:t>Going the distance alone will not do</a:t>
            </a:r>
          </a:p>
          <a:p>
            <a:pPr marL="342900" indent="-342900" algn="l">
              <a:buFont typeface="Wingdings" pitchFamily="2" charset="2"/>
              <a:buChar char="Ø"/>
            </a:pPr>
            <a:endParaRPr lang="en-US" sz="2400" dirty="0" smtClean="0"/>
          </a:p>
          <a:p>
            <a:pPr marL="342900" indent="-342900" algn="l">
              <a:buFont typeface="Wingdings" pitchFamily="2" charset="2"/>
              <a:buChar char="Ø"/>
            </a:pPr>
            <a:r>
              <a:rPr lang="en-US" sz="2400" dirty="0" smtClean="0"/>
              <a:t>Size of </a:t>
            </a:r>
            <a:r>
              <a:rPr lang="en-US" sz="2400" dirty="0" err="1" smtClean="0"/>
              <a:t>GCC</a:t>
            </a:r>
            <a:r>
              <a:rPr lang="en-US" sz="2400" dirty="0" smtClean="0"/>
              <a:t> market is small compared to MENA, and </a:t>
            </a:r>
            <a:r>
              <a:rPr lang="en-US" sz="2400" dirty="0" err="1" smtClean="0"/>
              <a:t>MENA’s</a:t>
            </a:r>
            <a:r>
              <a:rPr lang="en-US" sz="2400" dirty="0" smtClean="0"/>
              <a:t> is small compared to World. Need to broaden focus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41</a:t>
            </a:fld>
            <a:endParaRPr lang="en-US"/>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Manufacturing Industry: Comparative Advantages</a:t>
            </a:r>
            <a:endParaRPr lang="en-GB" sz="1600" dirty="0">
              <a:solidFill>
                <a:schemeClr val="bg1"/>
              </a:solidFill>
            </a:endParaRPr>
          </a:p>
        </p:txBody>
      </p:sp>
      <p:sp>
        <p:nvSpPr>
          <p:cNvPr id="7" name="TextBox 6"/>
          <p:cNvSpPr txBox="1"/>
          <p:nvPr/>
        </p:nvSpPr>
        <p:spPr>
          <a:xfrm>
            <a:off x="571472" y="1285860"/>
            <a:ext cx="8143932" cy="5262979"/>
          </a:xfrm>
          <a:prstGeom prst="rect">
            <a:avLst/>
          </a:prstGeom>
          <a:noFill/>
        </p:spPr>
        <p:txBody>
          <a:bodyPr wrap="square" rtlCol="1">
            <a:spAutoFit/>
          </a:bodyPr>
          <a:lstStyle/>
          <a:p>
            <a:pPr marL="342900" indent="-342900" algn="l">
              <a:buFont typeface="Wingdings" pitchFamily="2" charset="2"/>
              <a:buChar char="Ø"/>
            </a:pPr>
            <a:r>
              <a:rPr lang="en-US" sz="2400" dirty="0" err="1" smtClean="0"/>
              <a:t>GCC’s</a:t>
            </a:r>
            <a:r>
              <a:rPr lang="en-US" sz="2400" dirty="0" smtClean="0"/>
              <a:t> comparative advantages encompass:</a:t>
            </a:r>
          </a:p>
          <a:p>
            <a:pPr marL="342900" indent="-342900" algn="l">
              <a:buFont typeface="Wingdings" pitchFamily="2" charset="2"/>
              <a:buChar char="Ø"/>
            </a:pPr>
            <a:endParaRPr lang="en-US" sz="2400" dirty="0" smtClean="0"/>
          </a:p>
          <a:p>
            <a:pPr marL="800100" lvl="1" indent="-342900" algn="l">
              <a:buClr>
                <a:srgbClr val="C00000"/>
              </a:buClr>
              <a:buFont typeface="Wingdings" pitchFamily="2" charset="2"/>
              <a:buChar char="ü"/>
            </a:pPr>
            <a:r>
              <a:rPr lang="en-US" sz="2400" dirty="0" smtClean="0">
                <a:solidFill>
                  <a:srgbClr val="000066"/>
                </a:solidFill>
              </a:rPr>
              <a:t>Natural resources, such as hydrocarbons, minerals, coastlines, etc</a:t>
            </a:r>
          </a:p>
          <a:p>
            <a:pPr marL="800100" lvl="1" indent="-342900" algn="l">
              <a:buClr>
                <a:srgbClr val="C00000"/>
              </a:buClr>
              <a:buFont typeface="Wingdings" pitchFamily="2" charset="2"/>
              <a:buChar char="ü"/>
            </a:pPr>
            <a:endParaRPr lang="en-US" sz="2400" dirty="0" smtClean="0">
              <a:solidFill>
                <a:srgbClr val="000066"/>
              </a:solidFill>
            </a:endParaRPr>
          </a:p>
          <a:p>
            <a:pPr marL="800100" lvl="1" indent="-342900" algn="l">
              <a:buClr>
                <a:srgbClr val="C00000"/>
              </a:buClr>
              <a:buFont typeface="Wingdings" pitchFamily="2" charset="2"/>
              <a:buChar char="ü"/>
            </a:pPr>
            <a:r>
              <a:rPr lang="en-US" sz="2400" dirty="0" smtClean="0">
                <a:solidFill>
                  <a:srgbClr val="000066"/>
                </a:solidFill>
              </a:rPr>
              <a:t>Experience, such as in logistics, oil, gas, and petrochemicals, finance, etc</a:t>
            </a:r>
          </a:p>
          <a:p>
            <a:pPr marL="800100" lvl="1" indent="-342900" algn="l">
              <a:buClr>
                <a:srgbClr val="C00000"/>
              </a:buClr>
              <a:buFont typeface="Wingdings" pitchFamily="2" charset="2"/>
              <a:buChar char="ü"/>
            </a:pPr>
            <a:endParaRPr lang="en-US" sz="2400" dirty="0" smtClean="0">
              <a:solidFill>
                <a:srgbClr val="000066"/>
              </a:solidFill>
            </a:endParaRPr>
          </a:p>
          <a:p>
            <a:pPr marL="800100" lvl="1" indent="-342900" algn="l">
              <a:buClr>
                <a:srgbClr val="C00000"/>
              </a:buClr>
              <a:buFont typeface="Wingdings" pitchFamily="2" charset="2"/>
              <a:buChar char="ü"/>
            </a:pPr>
            <a:r>
              <a:rPr lang="en-US" sz="2400" dirty="0" smtClean="0">
                <a:solidFill>
                  <a:srgbClr val="000066"/>
                </a:solidFill>
              </a:rPr>
              <a:t>Favorable geographical location</a:t>
            </a:r>
          </a:p>
          <a:p>
            <a:pPr marL="800100" lvl="1" indent="-342900" algn="l">
              <a:buClr>
                <a:srgbClr val="C00000"/>
              </a:buClr>
              <a:buFont typeface="Wingdings" pitchFamily="2" charset="2"/>
              <a:buChar char="ü"/>
            </a:pPr>
            <a:endParaRPr lang="en-US" sz="2400" dirty="0" smtClean="0">
              <a:solidFill>
                <a:srgbClr val="000066"/>
              </a:solidFill>
            </a:endParaRPr>
          </a:p>
          <a:p>
            <a:pPr marL="800100" lvl="1" indent="-342900" algn="l">
              <a:buClr>
                <a:srgbClr val="C00000"/>
              </a:buClr>
              <a:buFont typeface="Wingdings" pitchFamily="2" charset="2"/>
              <a:buChar char="ü"/>
            </a:pPr>
            <a:r>
              <a:rPr lang="en-US" sz="2400" dirty="0" smtClean="0">
                <a:solidFill>
                  <a:srgbClr val="000066"/>
                </a:solidFill>
              </a:rPr>
              <a:t>Economic growth forecast for the next 10 years and beyond</a:t>
            </a:r>
          </a:p>
          <a:p>
            <a:pPr marL="800100" lvl="1" indent="-342900" algn="l">
              <a:buClr>
                <a:srgbClr val="C00000"/>
              </a:buClr>
              <a:buFont typeface="Wingdings" pitchFamily="2" charset="2"/>
              <a:buChar char="ü"/>
            </a:pPr>
            <a:endParaRPr lang="en-US" sz="2400" dirty="0" smtClean="0">
              <a:solidFill>
                <a:srgbClr val="000066"/>
              </a:solidFill>
            </a:endParaRPr>
          </a:p>
          <a:p>
            <a:pPr marL="800100" lvl="1" indent="-342900" algn="l">
              <a:buClr>
                <a:srgbClr val="C00000"/>
              </a:buClr>
              <a:buFont typeface="Wingdings" pitchFamily="2" charset="2"/>
              <a:buChar char="ü"/>
            </a:pPr>
            <a:r>
              <a:rPr lang="en-US" sz="2400" dirty="0" smtClean="0">
                <a:solidFill>
                  <a:srgbClr val="000066"/>
                </a:solidFill>
              </a:rPr>
              <a:t>Young population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42</a:t>
            </a:fld>
            <a:endParaRPr lang="en-US" dirty="0"/>
          </a:p>
        </p:txBody>
      </p:sp>
      <p:sp>
        <p:nvSpPr>
          <p:cNvPr id="6" name="Rectangle 20"/>
          <p:cNvSpPr>
            <a:spLocks noChangeArrowheads="1"/>
          </p:cNvSpPr>
          <p:nvPr/>
        </p:nvSpPr>
        <p:spPr bwMode="auto">
          <a:xfrm>
            <a:off x="212725" y="563545"/>
            <a:ext cx="8709025" cy="365125"/>
          </a:xfrm>
          <a:prstGeom prst="rect">
            <a:avLst/>
          </a:prstGeom>
          <a:solidFill>
            <a:srgbClr val="0EAEB2"/>
          </a:solidFill>
          <a:ln w="12700" algn="ctr">
            <a:noFill/>
            <a:miter lim="800000"/>
            <a:headEnd/>
            <a:tailEnd/>
          </a:ln>
        </p:spPr>
        <p:txBody>
          <a:bodyPr wrap="none" tIns="91440" bIns="91440" anchor="ctr"/>
          <a:lstStyle/>
          <a:p>
            <a:pPr eaLnBrk="0" hangingPunct="0">
              <a:lnSpc>
                <a:spcPct val="90000"/>
              </a:lnSpc>
            </a:pPr>
            <a:r>
              <a:rPr lang="en-GB" sz="1600" dirty="0" err="1" smtClean="0">
                <a:solidFill>
                  <a:schemeClr val="bg1"/>
                </a:solidFill>
              </a:rPr>
              <a:t>GCC</a:t>
            </a:r>
            <a:r>
              <a:rPr lang="en-GB" sz="1600" dirty="0" smtClean="0">
                <a:solidFill>
                  <a:schemeClr val="bg1"/>
                </a:solidFill>
              </a:rPr>
              <a:t> Countries Manufacturing Industry: Integration</a:t>
            </a:r>
            <a:endParaRPr lang="en-GB" sz="1600" dirty="0">
              <a:solidFill>
                <a:schemeClr val="bg1"/>
              </a:solidFill>
            </a:endParaRPr>
          </a:p>
        </p:txBody>
      </p:sp>
      <p:sp>
        <p:nvSpPr>
          <p:cNvPr id="8" name="TextBox 7"/>
          <p:cNvSpPr txBox="1"/>
          <p:nvPr/>
        </p:nvSpPr>
        <p:spPr>
          <a:xfrm>
            <a:off x="571472" y="1285860"/>
            <a:ext cx="8143932" cy="5632311"/>
          </a:xfrm>
          <a:prstGeom prst="rect">
            <a:avLst/>
          </a:prstGeom>
          <a:noFill/>
        </p:spPr>
        <p:txBody>
          <a:bodyPr wrap="square" rtlCol="1">
            <a:spAutoFit/>
          </a:bodyPr>
          <a:lstStyle/>
          <a:p>
            <a:pPr marL="342900" indent="-342900" algn="l">
              <a:buClr>
                <a:srgbClr val="C00000"/>
              </a:buClr>
              <a:buFont typeface="Wingdings" pitchFamily="2" charset="2"/>
              <a:buChar char="Ø"/>
            </a:pPr>
            <a:r>
              <a:rPr lang="en-US" sz="2400" dirty="0" smtClean="0">
                <a:solidFill>
                  <a:srgbClr val="000066"/>
                </a:solidFill>
              </a:rPr>
              <a:t>No single </a:t>
            </a:r>
            <a:r>
              <a:rPr lang="en-US" sz="2400" dirty="0" err="1" smtClean="0">
                <a:solidFill>
                  <a:srgbClr val="000066"/>
                </a:solidFill>
              </a:rPr>
              <a:t>GCC</a:t>
            </a:r>
            <a:r>
              <a:rPr lang="en-US" sz="2400" dirty="0" smtClean="0">
                <a:solidFill>
                  <a:srgbClr val="000066"/>
                </a:solidFill>
              </a:rPr>
              <a:t> country has all ingredients readily available</a:t>
            </a:r>
          </a:p>
          <a:p>
            <a:pPr marL="342900" indent="-342900" algn="l">
              <a:buClr>
                <a:srgbClr val="C00000"/>
              </a:buClr>
              <a:buFont typeface="Wingdings" pitchFamily="2" charset="2"/>
              <a:buChar char="Ø"/>
            </a:pPr>
            <a:endParaRPr lang="en-US" sz="2400" dirty="0" smtClean="0">
              <a:solidFill>
                <a:srgbClr val="000066"/>
              </a:solidFill>
            </a:endParaRPr>
          </a:p>
          <a:p>
            <a:pPr marL="342900" indent="-342900" algn="l">
              <a:buClr>
                <a:srgbClr val="C00000"/>
              </a:buClr>
              <a:buFont typeface="Wingdings" pitchFamily="2" charset="2"/>
              <a:buChar char="Ø"/>
            </a:pPr>
            <a:r>
              <a:rPr lang="en-US" sz="2400" dirty="0" smtClean="0">
                <a:solidFill>
                  <a:srgbClr val="000066"/>
                </a:solidFill>
              </a:rPr>
              <a:t>Either invest in learning and doing each and every aspect of industrial and economic development, or </a:t>
            </a:r>
            <a:r>
              <a:rPr lang="en-US" sz="2400" dirty="0" smtClean="0">
                <a:solidFill>
                  <a:srgbClr val="C00000"/>
                </a:solidFill>
              </a:rPr>
              <a:t>complement and integrate </a:t>
            </a:r>
            <a:r>
              <a:rPr lang="en-US" sz="2400" dirty="0" smtClean="0">
                <a:solidFill>
                  <a:srgbClr val="000066"/>
                </a:solidFill>
              </a:rPr>
              <a:t>with other </a:t>
            </a:r>
            <a:r>
              <a:rPr lang="en-US" sz="2400" dirty="0" err="1" smtClean="0">
                <a:solidFill>
                  <a:srgbClr val="000066"/>
                </a:solidFill>
              </a:rPr>
              <a:t>GCC</a:t>
            </a:r>
            <a:r>
              <a:rPr lang="en-US" sz="2400" dirty="0" smtClean="0">
                <a:solidFill>
                  <a:srgbClr val="000066"/>
                </a:solidFill>
              </a:rPr>
              <a:t> countries</a:t>
            </a:r>
          </a:p>
          <a:p>
            <a:pPr marL="342900" indent="-342900" algn="l">
              <a:buClr>
                <a:srgbClr val="C00000"/>
              </a:buClr>
              <a:buFont typeface="Wingdings" pitchFamily="2" charset="2"/>
              <a:buChar char="Ø"/>
            </a:pPr>
            <a:endParaRPr lang="en-US" sz="2400" dirty="0" smtClean="0">
              <a:solidFill>
                <a:srgbClr val="000066"/>
              </a:solidFill>
            </a:endParaRPr>
          </a:p>
          <a:p>
            <a:pPr marL="342900" indent="-342900" algn="l">
              <a:buClr>
                <a:srgbClr val="C00000"/>
              </a:buClr>
              <a:buFont typeface="Wingdings" pitchFamily="2" charset="2"/>
              <a:buChar char="Ø"/>
            </a:pPr>
            <a:r>
              <a:rPr lang="en-US" sz="2400" dirty="0" smtClean="0">
                <a:solidFill>
                  <a:srgbClr val="000066"/>
                </a:solidFill>
              </a:rPr>
              <a:t>The National Industrial Strategy (NIS) of </a:t>
            </a:r>
            <a:r>
              <a:rPr lang="en-US" sz="2400" dirty="0" err="1" smtClean="0">
                <a:solidFill>
                  <a:srgbClr val="000066"/>
                </a:solidFill>
              </a:rPr>
              <a:t>KSA</a:t>
            </a:r>
            <a:r>
              <a:rPr lang="en-US" sz="2400" dirty="0" smtClean="0">
                <a:solidFill>
                  <a:srgbClr val="000066"/>
                </a:solidFill>
              </a:rPr>
              <a:t> presents a vehicle for moving forward, both for economic diversification and industrial development</a:t>
            </a:r>
          </a:p>
          <a:p>
            <a:pPr marL="342900" indent="-342900" algn="l">
              <a:buClr>
                <a:srgbClr val="C00000"/>
              </a:buClr>
              <a:buFont typeface="Wingdings" pitchFamily="2" charset="2"/>
              <a:buChar char="Ø"/>
            </a:pPr>
            <a:endParaRPr lang="en-US" sz="2400" dirty="0" smtClean="0">
              <a:solidFill>
                <a:srgbClr val="000066"/>
              </a:solidFill>
            </a:endParaRPr>
          </a:p>
          <a:p>
            <a:pPr marL="342900" indent="-342900" algn="l">
              <a:buClr>
                <a:srgbClr val="C00000"/>
              </a:buClr>
              <a:buFont typeface="Wingdings" pitchFamily="2" charset="2"/>
              <a:buChar char="Ø"/>
            </a:pPr>
            <a:r>
              <a:rPr lang="en-US" sz="2400" dirty="0" smtClean="0">
                <a:solidFill>
                  <a:srgbClr val="000066"/>
                </a:solidFill>
              </a:rPr>
              <a:t>The </a:t>
            </a:r>
            <a:r>
              <a:rPr lang="en-US" sz="2400" dirty="0" smtClean="0">
                <a:solidFill>
                  <a:srgbClr val="C00000"/>
                </a:solidFill>
              </a:rPr>
              <a:t>NIS is a framework for integration of </a:t>
            </a:r>
            <a:r>
              <a:rPr lang="en-US" sz="2400" dirty="0" err="1" smtClean="0">
                <a:solidFill>
                  <a:srgbClr val="C00000"/>
                </a:solidFill>
              </a:rPr>
              <a:t>GCC</a:t>
            </a:r>
            <a:r>
              <a:rPr lang="en-US" sz="2400" dirty="0" smtClean="0">
                <a:solidFill>
                  <a:srgbClr val="C00000"/>
                </a:solidFill>
              </a:rPr>
              <a:t> </a:t>
            </a:r>
            <a:r>
              <a:rPr lang="en-US" sz="2400" dirty="0" smtClean="0">
                <a:solidFill>
                  <a:srgbClr val="000066"/>
                </a:solidFill>
              </a:rPr>
              <a:t>industrial development </a:t>
            </a:r>
          </a:p>
          <a:p>
            <a:pPr marL="342900" indent="-342900" algn="l">
              <a:buFont typeface="Wingdings" pitchFamily="2" charset="2"/>
              <a:buChar char="Ø"/>
            </a:pPr>
            <a:endParaRPr lang="en-US" sz="2400" dirty="0" smtClean="0"/>
          </a:p>
          <a:p>
            <a:pPr marL="342900" indent="-342900" algn="l">
              <a:buFont typeface="Wingdings" pitchFamily="2" charset="2"/>
              <a:buChar char="Ø"/>
            </a:pPr>
            <a:endParaRPr lang="en-US" sz="24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43</a:t>
            </a:fld>
            <a:endParaRPr lang="en-US"/>
          </a:p>
        </p:txBody>
      </p:sp>
      <p:sp>
        <p:nvSpPr>
          <p:cNvPr id="6" name="Slide Number Placeholder 3"/>
          <p:cNvSpPr txBox="1">
            <a:spLocks/>
          </p:cNvSpPr>
          <p:nvPr/>
        </p:nvSpPr>
        <p:spPr bwMode="auto">
          <a:xfrm>
            <a:off x="323850" y="6500813"/>
            <a:ext cx="411163" cy="457200"/>
          </a:xfrm>
          <a:prstGeom prst="rect">
            <a:avLst/>
          </a:prstGeom>
          <a:ln>
            <a:miter lim="800000"/>
            <a:headEnd/>
            <a:tailEnd/>
          </a:ln>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D29C504-9C73-44A5-953F-DEB1B77190E0}" type="slidenum">
              <a:rPr kumimoji="0" lang="en-US" sz="9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sz="900" b="0" i="0" u="none" strike="noStrike" kern="1200" cap="none" spc="0" normalizeH="0" baseline="0" noProof="0">
              <a:ln>
                <a:noFill/>
              </a:ln>
              <a:solidFill>
                <a:schemeClr val="bg1"/>
              </a:solidFill>
              <a:effectLst/>
              <a:uLnTx/>
              <a:uFillTx/>
              <a:latin typeface="Arial" pitchFamily="34" charset="0"/>
              <a:ea typeface="+mn-ea"/>
              <a:cs typeface="+mn-cs"/>
            </a:endParaRPr>
          </a:p>
        </p:txBody>
      </p:sp>
      <p:sp>
        <p:nvSpPr>
          <p:cNvPr id="8" name="Text Box 2"/>
          <p:cNvSpPr txBox="1">
            <a:spLocks noChangeArrowheads="1"/>
          </p:cNvSpPr>
          <p:nvPr/>
        </p:nvSpPr>
        <p:spPr bwMode="auto">
          <a:xfrm>
            <a:off x="889000" y="2590800"/>
            <a:ext cx="6705600" cy="1785746"/>
          </a:xfrm>
          <a:prstGeom prst="rect">
            <a:avLst/>
          </a:prstGeom>
          <a:noFill/>
          <a:ln w="9525" algn="ctr">
            <a:noFill/>
            <a:miter lim="800000"/>
            <a:headEnd/>
            <a:tailEnd/>
          </a:ln>
        </p:spPr>
        <p:txBody>
          <a:bodyPr wrap="square" lIns="92075" tIns="46038" rIns="92075" bIns="46038">
            <a:spAutoFit/>
          </a:bodyPr>
          <a:lstStyle/>
          <a:p>
            <a:pPr algn="ctr" rtl="0">
              <a:spcBef>
                <a:spcPct val="50000"/>
              </a:spcBef>
            </a:pPr>
            <a:r>
              <a:rPr lang="en-US" sz="4400" b="0" dirty="0">
                <a:solidFill>
                  <a:srgbClr val="003366"/>
                </a:solidFill>
                <a:latin typeface="Times New Roman" pitchFamily="18" charset="0"/>
                <a:cs typeface="Times New Roman" pitchFamily="18" charset="0"/>
              </a:rPr>
              <a:t>Thank You </a:t>
            </a:r>
            <a:r>
              <a:rPr lang="en-US" sz="4400" b="0" dirty="0" smtClean="0">
                <a:solidFill>
                  <a:srgbClr val="003366"/>
                </a:solidFill>
                <a:latin typeface="Times New Roman" pitchFamily="18" charset="0"/>
                <a:cs typeface="Times New Roman" pitchFamily="18" charset="0"/>
              </a:rPr>
              <a:t>….</a:t>
            </a:r>
          </a:p>
          <a:p>
            <a:pPr algn="ctr" rtl="1">
              <a:spcBef>
                <a:spcPct val="50000"/>
              </a:spcBef>
            </a:pPr>
            <a:r>
              <a:rPr lang="ar-SA" sz="4400" b="0" dirty="0" smtClean="0">
                <a:solidFill>
                  <a:srgbClr val="003366"/>
                </a:solidFill>
                <a:latin typeface="Times New Roman" pitchFamily="18" charset="0"/>
                <a:cs typeface="Times New Roman" pitchFamily="18" charset="0"/>
              </a:rPr>
              <a:t>السلام عليكم ورحمة الله وبركاته</a:t>
            </a:r>
            <a:endParaRPr lang="en-US" sz="4400" b="0" dirty="0">
              <a:solidFill>
                <a:srgbClr val="0033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t>Private and Confidential</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5</a:t>
            </a:fld>
            <a:endParaRPr lang="en-US"/>
          </a:p>
        </p:txBody>
      </p:sp>
      <p:sp>
        <p:nvSpPr>
          <p:cNvPr id="6" name="AutoShape 4"/>
          <p:cNvSpPr>
            <a:spLocks noChangeArrowheads="1"/>
          </p:cNvSpPr>
          <p:nvPr/>
        </p:nvSpPr>
        <p:spPr bwMode="auto">
          <a:xfrm>
            <a:off x="1749425" y="703262"/>
            <a:ext cx="6340475" cy="693738"/>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r>
              <a:rPr lang="en-US" sz="3200" b="0">
                <a:solidFill>
                  <a:srgbClr val="000099"/>
                </a:solidFill>
              </a:rPr>
              <a:t>Key Statistics – Census 2007 </a:t>
            </a:r>
            <a:endParaRPr lang="en-US" sz="3200" b="0">
              <a:solidFill>
                <a:srgbClr val="000066"/>
              </a:solidFill>
            </a:endParaRPr>
          </a:p>
        </p:txBody>
      </p:sp>
      <p:sp>
        <p:nvSpPr>
          <p:cNvPr id="7" name="Text Box 6"/>
          <p:cNvSpPr txBox="1">
            <a:spLocks noChangeArrowheads="1"/>
          </p:cNvSpPr>
          <p:nvPr/>
        </p:nvSpPr>
        <p:spPr bwMode="auto">
          <a:xfrm>
            <a:off x="317500" y="1816100"/>
            <a:ext cx="8693150" cy="4086225"/>
          </a:xfrm>
          <a:prstGeom prst="rect">
            <a:avLst/>
          </a:prstGeom>
          <a:noFill/>
          <a:ln w="9525">
            <a:noFill/>
            <a:miter lim="800000"/>
            <a:headEnd/>
            <a:tailEnd/>
          </a:ln>
        </p:spPr>
        <p:txBody>
          <a:bodyPr>
            <a:spAutoFit/>
          </a:bodyPr>
          <a:lstStyle/>
          <a:p>
            <a:pPr marL="542925" indent="-450850" algn="l" rtl="0" eaLnBrk="0" hangingPunct="0">
              <a:spcBef>
                <a:spcPct val="50000"/>
              </a:spcBef>
              <a:buFont typeface="Wingdings" pitchFamily="2" charset="2"/>
              <a:buChar char="q"/>
            </a:pPr>
            <a:r>
              <a:rPr lang="en-US" sz="2800" b="0">
                <a:solidFill>
                  <a:srgbClr val="000066"/>
                </a:solidFill>
              </a:rPr>
              <a:t>23,980,038 total inhabitants </a:t>
            </a:r>
          </a:p>
          <a:p>
            <a:pPr marL="542925" indent="-450850" algn="l" rtl="0" eaLnBrk="0" hangingPunct="0">
              <a:spcBef>
                <a:spcPct val="50000"/>
              </a:spcBef>
              <a:buFont typeface="Wingdings" pitchFamily="2" charset="2"/>
              <a:buChar char="q"/>
            </a:pPr>
            <a:r>
              <a:rPr lang="en-US" sz="2800" b="0">
                <a:solidFill>
                  <a:srgbClr val="000066"/>
                </a:solidFill>
              </a:rPr>
              <a:t>17,493,364 Saudis:</a:t>
            </a:r>
          </a:p>
          <a:p>
            <a:pPr marL="1079500" lvl="1" indent="-357188" algn="l" rtl="0" eaLnBrk="0" hangingPunct="0">
              <a:spcBef>
                <a:spcPct val="50000"/>
              </a:spcBef>
              <a:buFont typeface="Wingdings" pitchFamily="2" charset="2"/>
              <a:buChar char="q"/>
            </a:pPr>
            <a:r>
              <a:rPr lang="en-US" sz="2400" b="0">
                <a:solidFill>
                  <a:srgbClr val="000066"/>
                </a:solidFill>
              </a:rPr>
              <a:t>0-14 years: 37.2% (3,278,597 M and 3,233,499 F)</a:t>
            </a:r>
          </a:p>
          <a:p>
            <a:pPr marL="1079500" lvl="1" indent="-357188" algn="l" rtl="0" eaLnBrk="0" hangingPunct="0">
              <a:spcBef>
                <a:spcPct val="50000"/>
              </a:spcBef>
              <a:buFont typeface="Wingdings" pitchFamily="2" charset="2"/>
              <a:buChar char="q"/>
            </a:pPr>
            <a:r>
              <a:rPr lang="en-US" sz="2400" b="0">
                <a:solidFill>
                  <a:srgbClr val="000066"/>
                </a:solidFill>
              </a:rPr>
              <a:t>15-64 years: 59.3% (5,234,345 M and 5,137,350 F)</a:t>
            </a:r>
          </a:p>
          <a:p>
            <a:pPr marL="1079500" lvl="1" indent="-357188" algn="l" rtl="0" eaLnBrk="0" hangingPunct="0">
              <a:spcBef>
                <a:spcPct val="50000"/>
              </a:spcBef>
              <a:buFont typeface="Wingdings" pitchFamily="2" charset="2"/>
              <a:buChar char="q"/>
            </a:pPr>
            <a:r>
              <a:rPr lang="en-US" sz="2400" b="0">
                <a:solidFill>
                  <a:srgbClr val="000066"/>
                </a:solidFill>
              </a:rPr>
              <a:t>&gt; 65 years: 3.5% (308,339 M and 301,234 F)</a:t>
            </a:r>
          </a:p>
          <a:p>
            <a:pPr marL="542925" indent="-450850" algn="l" rtl="0" eaLnBrk="0" hangingPunct="0">
              <a:spcBef>
                <a:spcPct val="50000"/>
              </a:spcBef>
              <a:buFont typeface="Wingdings" pitchFamily="2" charset="2"/>
              <a:buChar char="q"/>
            </a:pPr>
            <a:r>
              <a:rPr lang="en-US" sz="2800" b="0">
                <a:solidFill>
                  <a:srgbClr val="000066"/>
                </a:solidFill>
              </a:rPr>
              <a:t>Average age is 21.4 years (22.9 M and 19.6 F)</a:t>
            </a:r>
          </a:p>
          <a:p>
            <a:pPr marL="542925" indent="-450850" algn="l" rtl="0" eaLnBrk="0" hangingPunct="0">
              <a:spcBef>
                <a:spcPct val="50000"/>
              </a:spcBef>
              <a:buFont typeface="Wingdings" pitchFamily="2" charset="2"/>
              <a:buChar char="q"/>
            </a:pPr>
            <a:r>
              <a:rPr lang="en-US" sz="2800" b="0">
                <a:solidFill>
                  <a:srgbClr val="000066"/>
                </a:solidFill>
              </a:rPr>
              <a:t>Population growth rate: 2.3%</a:t>
            </a:r>
            <a:endParaRPr lang="ar-SA" sz="2800" b="0">
              <a:solidFill>
                <a:srgbClr val="00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4"/>
          <p:cNvGraphicFramePr>
            <a:graphicFrameLocks noChangeAspect="1"/>
          </p:cNvGraphicFramePr>
          <p:nvPr/>
        </p:nvGraphicFramePr>
        <p:xfrm>
          <a:off x="0" y="469900"/>
          <a:ext cx="9144000" cy="5448300"/>
        </p:xfrm>
        <a:graphic>
          <a:graphicData uri="http://schemas.openxmlformats.org/presentationml/2006/ole">
            <p:oleObj spid="_x0000_s6146" name="PHOTO-PAINT" r:id="rId4" imgW="2666780" imgH="1465967" progId="">
              <p:embed/>
            </p:oleObj>
          </a:graphicData>
        </a:graphic>
      </p:graphicFrame>
      <p:sp>
        <p:nvSpPr>
          <p:cNvPr id="6147" name="Text Box 26"/>
          <p:cNvSpPr txBox="1">
            <a:spLocks noChangeArrowheads="1"/>
          </p:cNvSpPr>
          <p:nvPr/>
        </p:nvSpPr>
        <p:spPr bwMode="auto">
          <a:xfrm>
            <a:off x="1752600" y="3886200"/>
            <a:ext cx="5867400" cy="823913"/>
          </a:xfrm>
          <a:prstGeom prst="rect">
            <a:avLst/>
          </a:prstGeom>
          <a:noFill/>
          <a:ln w="9525">
            <a:noFill/>
            <a:miter lim="800000"/>
            <a:headEnd/>
            <a:tailEnd/>
          </a:ln>
        </p:spPr>
        <p:txBody>
          <a:bodyPr>
            <a:spAutoFit/>
          </a:bodyPr>
          <a:lstStyle/>
          <a:p>
            <a:r>
              <a:rPr lang="de-DE" sz="4800">
                <a:solidFill>
                  <a:srgbClr val="008000"/>
                </a:solidFill>
                <a:latin typeface="Times New Roman" pitchFamily="18" charset="0"/>
                <a:cs typeface="Times New Roman" pitchFamily="18" charset="0"/>
              </a:rPr>
              <a:t>INDUSTRY 2020</a:t>
            </a:r>
          </a:p>
        </p:txBody>
      </p:sp>
      <p:sp>
        <p:nvSpPr>
          <p:cNvPr id="6148" name="TextBox 7"/>
          <p:cNvSpPr txBox="1">
            <a:spLocks noChangeArrowheads="1"/>
          </p:cNvSpPr>
          <p:nvPr/>
        </p:nvSpPr>
        <p:spPr bwMode="auto">
          <a:xfrm>
            <a:off x="1524000" y="1447800"/>
            <a:ext cx="7772400" cy="1311275"/>
          </a:xfrm>
          <a:prstGeom prst="rect">
            <a:avLst/>
          </a:prstGeom>
          <a:noFill/>
          <a:ln w="9525">
            <a:noFill/>
            <a:miter lim="800000"/>
            <a:headEnd/>
            <a:tailEnd/>
          </a:ln>
        </p:spPr>
        <p:txBody>
          <a:bodyPr>
            <a:spAutoFit/>
          </a:bodyPr>
          <a:lstStyle/>
          <a:p>
            <a:r>
              <a:rPr lang="en-US" sz="4000" b="0">
                <a:solidFill>
                  <a:schemeClr val="tx2"/>
                </a:solidFill>
                <a:latin typeface="Times New Roman" pitchFamily="18" charset="0"/>
                <a:cs typeface="Times New Roman" pitchFamily="18" charset="0"/>
              </a:rPr>
              <a:t>“ </a:t>
            </a:r>
            <a:r>
              <a:rPr lang="en-US" sz="4000" b="0">
                <a:solidFill>
                  <a:srgbClr val="CC0000"/>
                </a:solidFill>
                <a:latin typeface="Times New Roman" pitchFamily="18" charset="0"/>
                <a:cs typeface="Times New Roman" pitchFamily="18" charset="0"/>
              </a:rPr>
              <a:t>Industry</a:t>
            </a:r>
            <a:r>
              <a:rPr lang="en-US" sz="4000" b="0">
                <a:solidFill>
                  <a:schemeClr val="tx2"/>
                </a:solidFill>
                <a:latin typeface="Times New Roman" pitchFamily="18" charset="0"/>
                <a:cs typeface="Times New Roman" pitchFamily="18" charset="0"/>
              </a:rPr>
              <a:t> is our </a:t>
            </a:r>
            <a:r>
              <a:rPr lang="en-US" sz="4000" b="0">
                <a:solidFill>
                  <a:srgbClr val="CC0000"/>
                </a:solidFill>
                <a:latin typeface="Times New Roman" pitchFamily="18" charset="0"/>
                <a:cs typeface="Times New Roman" pitchFamily="18" charset="0"/>
              </a:rPr>
              <a:t>strategic</a:t>
            </a:r>
            <a:r>
              <a:rPr lang="en-US" sz="4000" b="0">
                <a:solidFill>
                  <a:schemeClr val="tx2"/>
                </a:solidFill>
                <a:latin typeface="Times New Roman" pitchFamily="18" charset="0"/>
                <a:cs typeface="Times New Roman" pitchFamily="18" charset="0"/>
              </a:rPr>
              <a:t> option to diversify our economy ”</a:t>
            </a:r>
          </a:p>
        </p:txBody>
      </p:sp>
      <p:pic>
        <p:nvPicPr>
          <p:cNvPr id="6149" name="Picture 5"/>
          <p:cNvPicPr>
            <a:picLocks noChangeAspect="1" noChangeArrowheads="1"/>
          </p:cNvPicPr>
          <p:nvPr/>
        </p:nvPicPr>
        <p:blipFill>
          <a:blip r:embed="rId5"/>
          <a:srcRect/>
          <a:stretch>
            <a:fillRect/>
          </a:stretch>
        </p:blipFill>
        <p:spPr bwMode="auto">
          <a:xfrm>
            <a:off x="219075" y="547688"/>
            <a:ext cx="1533525" cy="1798637"/>
          </a:xfrm>
          <a:prstGeom prst="rect">
            <a:avLst/>
          </a:prstGeom>
          <a:noFill/>
          <a:ln w="9525">
            <a:noFill/>
            <a:miter lim="800000"/>
            <a:headEnd/>
            <a:tailEnd/>
          </a:ln>
        </p:spPr>
      </p:pic>
      <p:sp>
        <p:nvSpPr>
          <p:cNvPr id="6150" name="Slide Number Placeholder 3"/>
          <p:cNvSpPr txBox="1">
            <a:spLocks noGrp="1"/>
          </p:cNvSpPr>
          <p:nvPr/>
        </p:nvSpPr>
        <p:spPr bwMode="auto">
          <a:xfrm>
            <a:off x="296863" y="6472238"/>
            <a:ext cx="411162" cy="457200"/>
          </a:xfrm>
          <a:prstGeom prst="rect">
            <a:avLst/>
          </a:prstGeom>
          <a:noFill/>
          <a:ln w="9525">
            <a:noFill/>
            <a:miter lim="800000"/>
            <a:headEnd/>
            <a:tailEnd/>
          </a:ln>
        </p:spPr>
        <p:txBody>
          <a:bodyPr wrap="none" anchor="ctr"/>
          <a:lstStyle/>
          <a:p>
            <a:pPr algn="l"/>
            <a:fld id="{4FB5C7D0-4B58-469D-8F5D-D313F903314F}" type="slidenum">
              <a:rPr lang="en-GB" sz="900" b="0">
                <a:solidFill>
                  <a:schemeClr val="bg1"/>
                </a:solidFill>
              </a:rPr>
              <a:pPr algn="l"/>
              <a:t>6</a:t>
            </a:fld>
            <a:endParaRPr lang="en-GB" sz="900" b="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xfrm>
            <a:off x="296863" y="6472238"/>
            <a:ext cx="411162" cy="457200"/>
          </a:xfrm>
          <a:noFill/>
        </p:spPr>
        <p:txBody>
          <a:bodyPr/>
          <a:lstStyle/>
          <a:p>
            <a:fld id="{1E5E96C2-6D52-4A5B-AB0E-F2596DEBBE1E}" type="slidenum">
              <a:rPr lang="en-GB" smtClean="0"/>
              <a:pPr/>
              <a:t>7</a:t>
            </a:fld>
            <a:endParaRPr lang="en-GB" smtClean="0"/>
          </a:p>
        </p:txBody>
      </p:sp>
      <p:sp>
        <p:nvSpPr>
          <p:cNvPr id="23555" name="Rectangle 2"/>
          <p:cNvSpPr>
            <a:spLocks noGrp="1" noChangeArrowheads="1"/>
          </p:cNvSpPr>
          <p:nvPr>
            <p:ph type="title"/>
          </p:nvPr>
        </p:nvSpPr>
        <p:spPr>
          <a:xfrm>
            <a:off x="204787" y="806451"/>
            <a:ext cx="8713788" cy="701675"/>
          </a:xfrm>
        </p:spPr>
        <p:txBody>
          <a:bodyPr/>
          <a:lstStyle/>
          <a:p>
            <a:pPr eaLnBrk="1" hangingPunct="1">
              <a:buFont typeface="Wingdings" pitchFamily="2" charset="2"/>
              <a:buChar char="ü"/>
            </a:pPr>
            <a:r>
              <a:rPr lang="en-GB" sz="2000" dirty="0" smtClean="0"/>
              <a:t>  KSA </a:t>
            </a:r>
            <a:r>
              <a:rPr lang="en-GB" sz="2000" dirty="0" smtClean="0"/>
              <a:t>is bestowed with </a:t>
            </a:r>
            <a:r>
              <a:rPr lang="en-GB" sz="2000" dirty="0" smtClean="0">
                <a:solidFill>
                  <a:srgbClr val="C00000"/>
                </a:solidFill>
              </a:rPr>
              <a:t>natural wealth</a:t>
            </a:r>
            <a:r>
              <a:rPr lang="en-GB" sz="2000" dirty="0" smtClean="0"/>
              <a:t>, but additional efforts are </a:t>
            </a:r>
            <a:r>
              <a:rPr lang="en-GB" sz="2000" dirty="0" smtClean="0"/>
              <a:t> </a:t>
            </a:r>
            <a:br>
              <a:rPr lang="en-GB" sz="2000" dirty="0" smtClean="0"/>
            </a:br>
            <a:r>
              <a:rPr lang="en-GB" sz="2000" dirty="0" smtClean="0"/>
              <a:t> </a:t>
            </a:r>
            <a:r>
              <a:rPr lang="en-GB" sz="2000" dirty="0" smtClean="0"/>
              <a:t>   </a:t>
            </a:r>
            <a:r>
              <a:rPr lang="en-GB" sz="2000" dirty="0" smtClean="0"/>
              <a:t>needed </a:t>
            </a:r>
            <a:r>
              <a:rPr lang="en-GB" sz="2000" dirty="0" smtClean="0"/>
              <a:t>for it to become a </a:t>
            </a:r>
            <a:r>
              <a:rPr lang="en-GB" sz="2000" dirty="0" smtClean="0">
                <a:solidFill>
                  <a:srgbClr val="C00000"/>
                </a:solidFill>
              </a:rPr>
              <a:t>competitive player in the global economy</a:t>
            </a:r>
          </a:p>
        </p:txBody>
      </p:sp>
      <p:sp>
        <p:nvSpPr>
          <p:cNvPr id="23556" name="Rectangle 3"/>
          <p:cNvSpPr>
            <a:spLocks noChangeArrowheads="1"/>
          </p:cNvSpPr>
          <p:nvPr/>
        </p:nvSpPr>
        <p:spPr bwMode="auto">
          <a:xfrm>
            <a:off x="250825" y="2039938"/>
            <a:ext cx="8455025" cy="2900362"/>
          </a:xfrm>
          <a:prstGeom prst="rect">
            <a:avLst/>
          </a:prstGeom>
          <a:noFill/>
          <a:ln w="9525">
            <a:noFill/>
            <a:miter lim="800000"/>
            <a:headEnd/>
            <a:tailEnd/>
          </a:ln>
        </p:spPr>
        <p:txBody>
          <a:bodyPr/>
          <a:lstStyle/>
          <a:p>
            <a:pPr marL="182563" indent="-182563" algn="l">
              <a:spcBef>
                <a:spcPct val="25000"/>
              </a:spcBef>
              <a:buFont typeface="Wingdings" pitchFamily="2" charset="2"/>
              <a:buChar char="ü"/>
            </a:pPr>
            <a:endParaRPr lang="en-GB" sz="2000" dirty="0"/>
          </a:p>
          <a:p>
            <a:pPr marL="182563" indent="-182563" algn="l">
              <a:spcBef>
                <a:spcPct val="25000"/>
              </a:spcBef>
              <a:buFont typeface="Wingdings" pitchFamily="2" charset="2"/>
              <a:buChar char="ü"/>
            </a:pPr>
            <a:r>
              <a:rPr lang="en-GB" sz="2000" dirty="0" smtClean="0"/>
              <a:t>  There </a:t>
            </a:r>
            <a:r>
              <a:rPr lang="en-GB" sz="2000" dirty="0"/>
              <a:t>is a strong need for diversification and the continued </a:t>
            </a:r>
            <a:r>
              <a:rPr lang="en-GB" sz="2000" dirty="0" smtClean="0"/>
              <a:t> </a:t>
            </a:r>
          </a:p>
          <a:p>
            <a:pPr marL="182563" indent="-182563" algn="l">
              <a:spcBef>
                <a:spcPct val="25000"/>
              </a:spcBef>
            </a:pPr>
            <a:r>
              <a:rPr lang="en-GB" sz="2000" dirty="0" smtClean="0"/>
              <a:t> </a:t>
            </a:r>
            <a:r>
              <a:rPr lang="en-GB" sz="2000" dirty="0" smtClean="0"/>
              <a:t>     </a:t>
            </a:r>
            <a:r>
              <a:rPr lang="en-GB" sz="2000" dirty="0" smtClean="0"/>
              <a:t>development </a:t>
            </a:r>
            <a:r>
              <a:rPr lang="en-GB" sz="2000" dirty="0"/>
              <a:t>of associated </a:t>
            </a:r>
            <a:r>
              <a:rPr lang="en-GB" sz="2000" dirty="0">
                <a:solidFill>
                  <a:srgbClr val="C00000"/>
                </a:solidFill>
              </a:rPr>
              <a:t>innovation platforms, industrial </a:t>
            </a:r>
            <a:r>
              <a:rPr lang="en-GB" sz="2000" dirty="0" smtClean="0">
                <a:solidFill>
                  <a:srgbClr val="C00000"/>
                </a:solidFill>
              </a:rPr>
              <a:t>  </a:t>
            </a:r>
          </a:p>
          <a:p>
            <a:pPr marL="182563" indent="-182563" algn="l">
              <a:spcBef>
                <a:spcPct val="25000"/>
              </a:spcBef>
            </a:pPr>
            <a:r>
              <a:rPr lang="en-GB" sz="2000" dirty="0" smtClean="0">
                <a:solidFill>
                  <a:srgbClr val="C00000"/>
                </a:solidFill>
              </a:rPr>
              <a:t> </a:t>
            </a:r>
            <a:r>
              <a:rPr lang="en-GB" sz="2000" dirty="0" smtClean="0">
                <a:solidFill>
                  <a:srgbClr val="C00000"/>
                </a:solidFill>
              </a:rPr>
              <a:t>      </a:t>
            </a:r>
            <a:r>
              <a:rPr lang="en-GB" sz="2000" dirty="0" smtClean="0">
                <a:solidFill>
                  <a:srgbClr val="C00000"/>
                </a:solidFill>
              </a:rPr>
              <a:t>infrastructure</a:t>
            </a:r>
            <a:r>
              <a:rPr lang="en-GB" sz="2000" dirty="0">
                <a:solidFill>
                  <a:srgbClr val="C00000"/>
                </a:solidFill>
              </a:rPr>
              <a:t>, SMEs, human capital, and business </a:t>
            </a:r>
            <a:r>
              <a:rPr lang="en-GB" sz="2000" dirty="0" smtClean="0">
                <a:solidFill>
                  <a:srgbClr val="C00000"/>
                </a:solidFill>
              </a:rPr>
              <a:t>regulations.</a:t>
            </a:r>
          </a:p>
          <a:p>
            <a:pPr marL="182563" indent="-182563" algn="l">
              <a:spcBef>
                <a:spcPct val="25000"/>
              </a:spcBef>
            </a:pPr>
            <a:endParaRPr lang="en-GB" sz="2000" dirty="0" smtClean="0">
              <a:solidFill>
                <a:srgbClr val="C00000"/>
              </a:solidFill>
            </a:endParaRPr>
          </a:p>
          <a:p>
            <a:pPr marL="182563" indent="-182563" algn="l">
              <a:spcBef>
                <a:spcPct val="25000"/>
              </a:spcBef>
              <a:buFont typeface="Wingdings" pitchFamily="2" charset="2"/>
              <a:buChar char="ü"/>
            </a:pPr>
            <a:r>
              <a:rPr lang="en-GB" sz="2000" dirty="0" smtClean="0">
                <a:solidFill>
                  <a:srgbClr val="C00000"/>
                </a:solidFill>
              </a:rPr>
              <a:t>   A </a:t>
            </a:r>
            <a:r>
              <a:rPr lang="en-GB" sz="2000" dirty="0" smtClean="0">
                <a:solidFill>
                  <a:srgbClr val="C00000"/>
                </a:solidFill>
              </a:rPr>
              <a:t>paradigm shift </a:t>
            </a:r>
            <a:r>
              <a:rPr lang="en-GB" sz="2000" dirty="0" smtClean="0"/>
              <a:t>is required to address the coming challenges </a:t>
            </a:r>
          </a:p>
          <a:p>
            <a:pPr marL="182563" indent="-182563" algn="l">
              <a:spcBef>
                <a:spcPct val="25000"/>
              </a:spcBef>
            </a:pPr>
            <a:r>
              <a:rPr lang="en-GB" sz="2000" dirty="0" smtClean="0"/>
              <a:t>     and move towards a path of knowledge based industries</a:t>
            </a:r>
          </a:p>
          <a:p>
            <a:pPr marL="182563" indent="-182563" algn="l">
              <a:spcBef>
                <a:spcPct val="25000"/>
              </a:spcBef>
            </a:pPr>
            <a:endParaRPr lang="en-GB" sz="2000" b="0" dirty="0">
              <a:solidFill>
                <a:srgbClr val="C00000"/>
              </a:solidFill>
            </a:endParaRPr>
          </a:p>
        </p:txBody>
      </p:sp>
      <p:sp>
        <p:nvSpPr>
          <p:cNvPr id="23557" name="Rectangle 11"/>
          <p:cNvSpPr>
            <a:spLocks noChangeArrowheads="1"/>
          </p:cNvSpPr>
          <p:nvPr/>
        </p:nvSpPr>
        <p:spPr bwMode="auto">
          <a:xfrm>
            <a:off x="296863" y="5308600"/>
            <a:ext cx="8169275" cy="723900"/>
          </a:xfrm>
          <a:prstGeom prst="rect">
            <a:avLst/>
          </a:prstGeom>
          <a:solidFill>
            <a:schemeClr val="folHlink"/>
          </a:solidFill>
          <a:ln w="12700">
            <a:noFill/>
            <a:miter lim="800000"/>
            <a:headEnd/>
            <a:tailEnd/>
          </a:ln>
        </p:spPr>
        <p:txBody>
          <a:bodyPr anchor="ctr"/>
          <a:lstStyle/>
          <a:p>
            <a:pPr>
              <a:spcBef>
                <a:spcPct val="25000"/>
              </a:spcBef>
            </a:pPr>
            <a:r>
              <a:rPr lang="en-GB" sz="1600" dirty="0"/>
              <a:t>In harnessing its current comparative advantage, the Kingdom is well positioned to branch off into more </a:t>
            </a:r>
            <a:r>
              <a:rPr lang="en-GB" sz="1600" dirty="0" smtClean="0"/>
              <a:t>diversified and knowledge based industries that </a:t>
            </a:r>
            <a:r>
              <a:rPr lang="en-GB" sz="1600" dirty="0"/>
              <a:t>will enable the </a:t>
            </a:r>
            <a:r>
              <a:rPr lang="en-GB" sz="1600" dirty="0">
                <a:solidFill>
                  <a:srgbClr val="C00000"/>
                </a:solidFill>
              </a:rPr>
              <a:t>transition from acquired wealth to </a:t>
            </a:r>
            <a:r>
              <a:rPr lang="en-GB" sz="1600" dirty="0" smtClean="0">
                <a:solidFill>
                  <a:srgbClr val="C00000"/>
                </a:solidFill>
              </a:rPr>
              <a:t>sustainable </a:t>
            </a:r>
            <a:r>
              <a:rPr lang="en-GB" sz="1600" dirty="0">
                <a:solidFill>
                  <a:srgbClr val="C00000"/>
                </a:solidFill>
              </a:rPr>
              <a:t>wealth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8</a:t>
            </a:fld>
            <a:endParaRPr lang="en-US"/>
          </a:p>
        </p:txBody>
      </p:sp>
      <p:sp>
        <p:nvSpPr>
          <p:cNvPr id="6" name="Rectangle 4"/>
          <p:cNvSpPr>
            <a:spLocks noChangeArrowheads="1"/>
          </p:cNvSpPr>
          <p:nvPr/>
        </p:nvSpPr>
        <p:spPr bwMode="auto">
          <a:xfrm>
            <a:off x="400050" y="5876925"/>
            <a:ext cx="8153400" cy="762000"/>
          </a:xfrm>
          <a:prstGeom prst="rect">
            <a:avLst/>
          </a:prstGeom>
          <a:noFill/>
          <a:ln w="9525">
            <a:noFill/>
            <a:miter lim="800000"/>
            <a:headEnd/>
            <a:tailEnd/>
          </a:ln>
        </p:spPr>
        <p:txBody>
          <a:bodyPr lIns="92075" tIns="46038" rIns="92075" bIns="46038" anchor="ctr"/>
          <a:lstStyle/>
          <a:p>
            <a:pPr algn="ctr"/>
            <a:r>
              <a:rPr lang="en-US" sz="2100" i="1">
                <a:solidFill>
                  <a:schemeClr val="tx2"/>
                </a:solidFill>
              </a:rPr>
              <a:t>This is an optimal mix of favorable conditions to opt for an aggressively promising future</a:t>
            </a:r>
          </a:p>
        </p:txBody>
      </p:sp>
      <p:sp>
        <p:nvSpPr>
          <p:cNvPr id="7" name="Rectangle 5"/>
          <p:cNvSpPr>
            <a:spLocks noChangeArrowheads="1"/>
          </p:cNvSpPr>
          <p:nvPr/>
        </p:nvSpPr>
        <p:spPr bwMode="auto">
          <a:xfrm>
            <a:off x="6386513" y="1471612"/>
            <a:ext cx="2166937" cy="20653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defRPr/>
            </a:pPr>
            <a:r>
              <a:rPr lang="en-US"/>
              <a:t>Fully-integrated </a:t>
            </a:r>
          </a:p>
          <a:p>
            <a:pPr algn="ctr" rtl="0">
              <a:defRPr/>
            </a:pPr>
            <a:r>
              <a:rPr lang="en-US"/>
              <a:t>vision of the </a:t>
            </a:r>
          </a:p>
          <a:p>
            <a:pPr algn="ctr" rtl="0">
              <a:defRPr/>
            </a:pPr>
            <a:r>
              <a:rPr lang="en-US"/>
              <a:t>Kingdom’s future </a:t>
            </a:r>
          </a:p>
          <a:p>
            <a:pPr algn="ctr" rtl="0">
              <a:defRPr/>
            </a:pPr>
            <a:r>
              <a:rPr lang="en-US">
                <a:solidFill>
                  <a:srgbClr val="CC3300"/>
                </a:solidFill>
              </a:rPr>
              <a:t>(Vision 2020)</a:t>
            </a:r>
            <a:endParaRPr lang="en-US"/>
          </a:p>
        </p:txBody>
      </p:sp>
      <p:sp>
        <p:nvSpPr>
          <p:cNvPr id="8" name="Rectangle 6"/>
          <p:cNvSpPr>
            <a:spLocks noChangeArrowheads="1"/>
          </p:cNvSpPr>
          <p:nvPr/>
        </p:nvSpPr>
        <p:spPr bwMode="auto">
          <a:xfrm>
            <a:off x="2930525" y="1471612"/>
            <a:ext cx="3336925" cy="20653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lnSpc>
                <a:spcPct val="90000"/>
              </a:lnSpc>
              <a:spcBef>
                <a:spcPct val="20000"/>
              </a:spcBef>
              <a:defRPr/>
            </a:pPr>
            <a:r>
              <a:rPr lang="en-US"/>
              <a:t>Consensus among </a:t>
            </a:r>
          </a:p>
          <a:p>
            <a:pPr algn="ctr" rtl="0">
              <a:lnSpc>
                <a:spcPct val="90000"/>
              </a:lnSpc>
              <a:spcBef>
                <a:spcPct val="20000"/>
              </a:spcBef>
              <a:defRPr/>
            </a:pPr>
            <a:r>
              <a:rPr lang="en-US"/>
              <a:t>Stakeholders that </a:t>
            </a:r>
            <a:r>
              <a:rPr lang="en-US">
                <a:solidFill>
                  <a:srgbClr val="CC3300"/>
                </a:solidFill>
              </a:rPr>
              <a:t>industry</a:t>
            </a:r>
            <a:r>
              <a:rPr lang="en-US"/>
              <a:t> </a:t>
            </a:r>
          </a:p>
          <a:p>
            <a:pPr algn="ctr" rtl="0">
              <a:lnSpc>
                <a:spcPct val="90000"/>
              </a:lnSpc>
              <a:spcBef>
                <a:spcPct val="20000"/>
              </a:spcBef>
              <a:defRPr/>
            </a:pPr>
            <a:r>
              <a:rPr lang="en-US"/>
              <a:t>is the </a:t>
            </a:r>
            <a:r>
              <a:rPr lang="en-US">
                <a:solidFill>
                  <a:srgbClr val="CC3300"/>
                </a:solidFill>
              </a:rPr>
              <a:t>catalyst</a:t>
            </a:r>
            <a:r>
              <a:rPr lang="en-US"/>
              <a:t> for </a:t>
            </a:r>
          </a:p>
          <a:p>
            <a:pPr algn="ctr" rtl="0">
              <a:lnSpc>
                <a:spcPct val="90000"/>
              </a:lnSpc>
              <a:spcBef>
                <a:spcPct val="20000"/>
              </a:spcBef>
              <a:defRPr/>
            </a:pPr>
            <a:r>
              <a:rPr lang="en-US"/>
              <a:t>achieving economic </a:t>
            </a:r>
          </a:p>
          <a:p>
            <a:pPr algn="ctr" rtl="0">
              <a:lnSpc>
                <a:spcPct val="90000"/>
              </a:lnSpc>
              <a:spcBef>
                <a:spcPct val="20000"/>
              </a:spcBef>
              <a:defRPr/>
            </a:pPr>
            <a:r>
              <a:rPr lang="en-US"/>
              <a:t>diversification  </a:t>
            </a:r>
          </a:p>
        </p:txBody>
      </p:sp>
      <p:sp>
        <p:nvSpPr>
          <p:cNvPr id="9" name="Rectangle 7"/>
          <p:cNvSpPr>
            <a:spLocks noChangeArrowheads="1"/>
          </p:cNvSpPr>
          <p:nvPr/>
        </p:nvSpPr>
        <p:spPr bwMode="auto">
          <a:xfrm>
            <a:off x="323850" y="1471612"/>
            <a:ext cx="2514600" cy="20653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defRPr/>
            </a:pPr>
            <a:r>
              <a:rPr lang="en-US"/>
              <a:t>Policy </a:t>
            </a:r>
            <a:r>
              <a:rPr lang="en-US">
                <a:solidFill>
                  <a:srgbClr val="CC3300"/>
                </a:solidFill>
              </a:rPr>
              <a:t>formulation</a:t>
            </a:r>
            <a:r>
              <a:rPr lang="en-US"/>
              <a:t> </a:t>
            </a:r>
          </a:p>
          <a:p>
            <a:pPr algn="ctr" rtl="0">
              <a:defRPr/>
            </a:pPr>
            <a:r>
              <a:rPr lang="en-US"/>
              <a:t>and </a:t>
            </a:r>
            <a:r>
              <a:rPr lang="en-US">
                <a:solidFill>
                  <a:srgbClr val="CC3300"/>
                </a:solidFill>
              </a:rPr>
              <a:t>commitment</a:t>
            </a:r>
            <a:r>
              <a:rPr lang="en-US"/>
              <a:t> at </a:t>
            </a:r>
          </a:p>
          <a:p>
            <a:pPr algn="ctr" rtl="0">
              <a:defRPr/>
            </a:pPr>
            <a:r>
              <a:rPr lang="en-US"/>
              <a:t>the </a:t>
            </a:r>
            <a:r>
              <a:rPr lang="en-US">
                <a:solidFill>
                  <a:srgbClr val="CC3300"/>
                </a:solidFill>
              </a:rPr>
              <a:t>highest levels</a:t>
            </a:r>
          </a:p>
        </p:txBody>
      </p:sp>
      <p:sp>
        <p:nvSpPr>
          <p:cNvPr id="10" name="Rectangle 8"/>
          <p:cNvSpPr>
            <a:spLocks noChangeArrowheads="1"/>
          </p:cNvSpPr>
          <p:nvPr/>
        </p:nvSpPr>
        <p:spPr bwMode="auto">
          <a:xfrm>
            <a:off x="7029450" y="3605212"/>
            <a:ext cx="1517650" cy="2057400"/>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defRPr/>
            </a:pPr>
            <a:r>
              <a:rPr lang="en-US"/>
              <a:t>Strategic </a:t>
            </a:r>
          </a:p>
          <a:p>
            <a:pPr algn="ctr" rtl="0">
              <a:defRPr/>
            </a:pPr>
            <a:r>
              <a:rPr lang="en-US"/>
              <a:t>geographical </a:t>
            </a:r>
          </a:p>
          <a:p>
            <a:pPr algn="ctr" rtl="0">
              <a:defRPr/>
            </a:pPr>
            <a:r>
              <a:rPr lang="en-US">
                <a:solidFill>
                  <a:srgbClr val="CC3300"/>
                </a:solidFill>
              </a:rPr>
              <a:t>location</a:t>
            </a:r>
            <a:r>
              <a:rPr lang="en-US"/>
              <a:t> and </a:t>
            </a:r>
          </a:p>
          <a:p>
            <a:pPr algn="ctr" rtl="0">
              <a:defRPr/>
            </a:pPr>
            <a:r>
              <a:rPr lang="en-US"/>
              <a:t>good </a:t>
            </a:r>
          </a:p>
          <a:p>
            <a:pPr algn="ctr" rtl="0">
              <a:defRPr/>
            </a:pPr>
            <a:r>
              <a:rPr lang="en-US">
                <a:solidFill>
                  <a:srgbClr val="CC3300"/>
                </a:solidFill>
              </a:rPr>
              <a:t>infrastructure</a:t>
            </a:r>
            <a:r>
              <a:rPr lang="en-US"/>
              <a:t> </a:t>
            </a:r>
          </a:p>
          <a:p>
            <a:pPr algn="ctr" rtl="0">
              <a:defRPr/>
            </a:pPr>
            <a:r>
              <a:rPr lang="en-US"/>
              <a:t>base</a:t>
            </a:r>
          </a:p>
        </p:txBody>
      </p:sp>
      <p:sp>
        <p:nvSpPr>
          <p:cNvPr id="11" name="Rectangle 9"/>
          <p:cNvSpPr>
            <a:spLocks noChangeArrowheads="1"/>
          </p:cNvSpPr>
          <p:nvPr/>
        </p:nvSpPr>
        <p:spPr bwMode="auto">
          <a:xfrm>
            <a:off x="5429250" y="3605212"/>
            <a:ext cx="1524000" cy="20526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lnSpc>
                <a:spcPct val="90000"/>
              </a:lnSpc>
              <a:spcBef>
                <a:spcPct val="20000"/>
              </a:spcBef>
              <a:defRPr/>
            </a:pPr>
            <a:r>
              <a:rPr lang="ar-EG"/>
              <a:t>ِ</a:t>
            </a:r>
            <a:r>
              <a:rPr lang="en-US"/>
              <a:t>Accumulated </a:t>
            </a:r>
          </a:p>
          <a:p>
            <a:pPr algn="ctr" rtl="0">
              <a:lnSpc>
                <a:spcPct val="90000"/>
              </a:lnSpc>
              <a:spcBef>
                <a:spcPct val="20000"/>
              </a:spcBef>
              <a:defRPr/>
            </a:pPr>
            <a:r>
              <a:rPr lang="en-US">
                <a:solidFill>
                  <a:srgbClr val="CC3300"/>
                </a:solidFill>
              </a:rPr>
              <a:t>experience</a:t>
            </a:r>
            <a:r>
              <a:rPr lang="en-US"/>
              <a:t>  </a:t>
            </a:r>
          </a:p>
          <a:p>
            <a:pPr algn="ctr" rtl="0">
              <a:lnSpc>
                <a:spcPct val="90000"/>
              </a:lnSpc>
              <a:spcBef>
                <a:spcPct val="20000"/>
              </a:spcBef>
              <a:defRPr/>
            </a:pPr>
            <a:r>
              <a:rPr lang="en-US"/>
              <a:t>in </a:t>
            </a:r>
          </a:p>
          <a:p>
            <a:pPr algn="ctr" rtl="0">
              <a:lnSpc>
                <a:spcPct val="90000"/>
              </a:lnSpc>
              <a:spcBef>
                <a:spcPct val="20000"/>
              </a:spcBef>
              <a:defRPr/>
            </a:pPr>
            <a:r>
              <a:rPr lang="en-US"/>
              <a:t>existing </a:t>
            </a:r>
          </a:p>
          <a:p>
            <a:pPr algn="ctr" rtl="0">
              <a:lnSpc>
                <a:spcPct val="90000"/>
              </a:lnSpc>
              <a:spcBef>
                <a:spcPct val="20000"/>
              </a:spcBef>
              <a:defRPr/>
            </a:pPr>
            <a:r>
              <a:rPr lang="en-US"/>
              <a:t>industries</a:t>
            </a:r>
          </a:p>
        </p:txBody>
      </p:sp>
      <p:sp>
        <p:nvSpPr>
          <p:cNvPr id="12" name="Rectangle 10"/>
          <p:cNvSpPr>
            <a:spLocks noChangeArrowheads="1"/>
          </p:cNvSpPr>
          <p:nvPr/>
        </p:nvSpPr>
        <p:spPr bwMode="auto">
          <a:xfrm>
            <a:off x="4010025" y="3605212"/>
            <a:ext cx="1343025" cy="20526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lnSpc>
                <a:spcPct val="90000"/>
              </a:lnSpc>
              <a:spcBef>
                <a:spcPct val="20000"/>
              </a:spcBef>
              <a:defRPr/>
            </a:pPr>
            <a:r>
              <a:rPr lang="en-US"/>
              <a:t>Strong </a:t>
            </a:r>
          </a:p>
          <a:p>
            <a:pPr algn="ctr" rtl="0">
              <a:lnSpc>
                <a:spcPct val="90000"/>
              </a:lnSpc>
              <a:spcBef>
                <a:spcPct val="20000"/>
              </a:spcBef>
              <a:defRPr/>
            </a:pPr>
            <a:r>
              <a:rPr lang="en-US">
                <a:solidFill>
                  <a:srgbClr val="CC3300"/>
                </a:solidFill>
              </a:rPr>
              <a:t>natural </a:t>
            </a:r>
          </a:p>
          <a:p>
            <a:pPr algn="ctr" rtl="0">
              <a:lnSpc>
                <a:spcPct val="90000"/>
              </a:lnSpc>
              <a:spcBef>
                <a:spcPct val="20000"/>
              </a:spcBef>
              <a:defRPr/>
            </a:pPr>
            <a:r>
              <a:rPr lang="en-US">
                <a:solidFill>
                  <a:srgbClr val="CC3300"/>
                </a:solidFill>
              </a:rPr>
              <a:t>resource</a:t>
            </a:r>
            <a:r>
              <a:rPr lang="en-US"/>
              <a:t> </a:t>
            </a:r>
          </a:p>
          <a:p>
            <a:pPr algn="ctr" rtl="0">
              <a:lnSpc>
                <a:spcPct val="90000"/>
              </a:lnSpc>
              <a:spcBef>
                <a:spcPct val="20000"/>
              </a:spcBef>
              <a:defRPr/>
            </a:pPr>
            <a:r>
              <a:rPr lang="en-US"/>
              <a:t>base</a:t>
            </a:r>
          </a:p>
        </p:txBody>
      </p:sp>
      <p:sp>
        <p:nvSpPr>
          <p:cNvPr id="13" name="Rectangle 11"/>
          <p:cNvSpPr>
            <a:spLocks noChangeArrowheads="1"/>
          </p:cNvSpPr>
          <p:nvPr/>
        </p:nvSpPr>
        <p:spPr bwMode="auto">
          <a:xfrm>
            <a:off x="2152650" y="3605212"/>
            <a:ext cx="1790700" cy="20526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lnSpc>
                <a:spcPct val="90000"/>
              </a:lnSpc>
              <a:spcBef>
                <a:spcPct val="20000"/>
              </a:spcBef>
              <a:defRPr/>
            </a:pPr>
            <a:r>
              <a:rPr lang="en-US"/>
              <a:t>Strong regional </a:t>
            </a:r>
          </a:p>
          <a:p>
            <a:pPr algn="ctr" rtl="0">
              <a:lnSpc>
                <a:spcPct val="90000"/>
              </a:lnSpc>
              <a:spcBef>
                <a:spcPct val="20000"/>
              </a:spcBef>
              <a:defRPr/>
            </a:pPr>
            <a:r>
              <a:rPr lang="en-US"/>
              <a:t>and global </a:t>
            </a:r>
          </a:p>
          <a:p>
            <a:pPr algn="ctr" rtl="0">
              <a:lnSpc>
                <a:spcPct val="90000"/>
              </a:lnSpc>
              <a:spcBef>
                <a:spcPct val="20000"/>
              </a:spcBef>
              <a:defRPr/>
            </a:pPr>
            <a:r>
              <a:rPr lang="en-US">
                <a:solidFill>
                  <a:srgbClr val="CC3300"/>
                </a:solidFill>
              </a:rPr>
              <a:t>linkages</a:t>
            </a:r>
            <a:r>
              <a:rPr lang="en-US"/>
              <a:t> (GCC, </a:t>
            </a:r>
          </a:p>
          <a:p>
            <a:pPr algn="ctr" rtl="0">
              <a:lnSpc>
                <a:spcPct val="90000"/>
              </a:lnSpc>
              <a:spcBef>
                <a:spcPct val="20000"/>
              </a:spcBef>
              <a:defRPr/>
            </a:pPr>
            <a:r>
              <a:rPr lang="en-US"/>
              <a:t>Arab world, </a:t>
            </a:r>
          </a:p>
          <a:p>
            <a:pPr algn="ctr" rtl="0">
              <a:lnSpc>
                <a:spcPct val="90000"/>
              </a:lnSpc>
              <a:spcBef>
                <a:spcPct val="20000"/>
              </a:spcBef>
              <a:defRPr/>
            </a:pPr>
            <a:r>
              <a:rPr lang="en-US"/>
              <a:t>WTO,</a:t>
            </a:r>
            <a:r>
              <a:rPr lang="en-US">
                <a:solidFill>
                  <a:schemeClr val="tx2"/>
                </a:solidFill>
                <a:effectLst>
                  <a:outerShdw blurRad="38100" dist="38100" dir="2700000" algn="tl">
                    <a:srgbClr val="C0C0C0"/>
                  </a:outerShdw>
                </a:effectLst>
              </a:rPr>
              <a:t> </a:t>
            </a:r>
            <a:r>
              <a:rPr lang="en-US"/>
              <a:t>Asia)</a:t>
            </a:r>
          </a:p>
        </p:txBody>
      </p:sp>
      <p:sp>
        <p:nvSpPr>
          <p:cNvPr id="14" name="Rectangle 12"/>
          <p:cNvSpPr>
            <a:spLocks noChangeArrowheads="1"/>
          </p:cNvSpPr>
          <p:nvPr/>
        </p:nvSpPr>
        <p:spPr bwMode="auto">
          <a:xfrm>
            <a:off x="323850" y="3605212"/>
            <a:ext cx="1752600" cy="2052638"/>
          </a:xfrm>
          <a:prstGeom prst="rect">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lgn="ctr" rtl="0">
              <a:defRPr/>
            </a:pPr>
            <a:r>
              <a:rPr lang="en-US"/>
              <a:t>Reasonable </a:t>
            </a:r>
          </a:p>
          <a:p>
            <a:pPr algn="ctr" rtl="0">
              <a:defRPr/>
            </a:pPr>
            <a:r>
              <a:rPr lang="en-US">
                <a:solidFill>
                  <a:srgbClr val="CC3300"/>
                </a:solidFill>
              </a:rPr>
              <a:t>financial </a:t>
            </a:r>
          </a:p>
          <a:p>
            <a:pPr algn="ctr" rtl="0">
              <a:defRPr/>
            </a:pPr>
            <a:r>
              <a:rPr lang="en-US">
                <a:solidFill>
                  <a:srgbClr val="CC3300"/>
                </a:solidFill>
              </a:rPr>
              <a:t>resources</a:t>
            </a:r>
          </a:p>
        </p:txBody>
      </p:sp>
      <p:sp>
        <p:nvSpPr>
          <p:cNvPr id="15" name="AutoShape 14"/>
          <p:cNvSpPr>
            <a:spLocks noChangeArrowheads="1"/>
          </p:cNvSpPr>
          <p:nvPr/>
        </p:nvSpPr>
        <p:spPr bwMode="auto">
          <a:xfrm>
            <a:off x="3848100" y="5715000"/>
            <a:ext cx="1704975" cy="239712"/>
          </a:xfrm>
          <a:prstGeom prst="downArrow">
            <a:avLst>
              <a:gd name="adj1" fmla="val 50000"/>
              <a:gd name="adj2" fmla="val 25000"/>
            </a:avLst>
          </a:prstGeom>
          <a:solidFill>
            <a:schemeClr val="tx1"/>
          </a:solidFill>
          <a:ln w="9525" algn="ctr">
            <a:solidFill>
              <a:schemeClr val="tx1"/>
            </a:solidFill>
            <a:miter lim="800000"/>
            <a:headEnd/>
            <a:tailEnd/>
          </a:ln>
        </p:spPr>
        <p:txBody>
          <a:bodyPr wrap="none" lIns="92075" tIns="46038" rIns="92075" bIns="46038" anchor="ctr"/>
          <a:lstStyle/>
          <a:p>
            <a:endParaRPr lang="ar-SA"/>
          </a:p>
        </p:txBody>
      </p:sp>
      <p:sp>
        <p:nvSpPr>
          <p:cNvPr id="16" name="AutoShape 16"/>
          <p:cNvSpPr>
            <a:spLocks noChangeArrowheads="1"/>
          </p:cNvSpPr>
          <p:nvPr/>
        </p:nvSpPr>
        <p:spPr bwMode="auto">
          <a:xfrm>
            <a:off x="1384301" y="468312"/>
            <a:ext cx="6946900" cy="693738"/>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chemeClr val="tx1"/>
            </a:solidFill>
            <a:round/>
            <a:headEnd/>
            <a:tailEnd/>
          </a:ln>
          <a:effectLst>
            <a:prstShdw prst="shdw17" dist="17961" dir="2700000">
              <a:schemeClr val="tx1">
                <a:gamma/>
                <a:shade val="60000"/>
                <a:invGamma/>
              </a:schemeClr>
            </a:prstShdw>
          </a:effectLst>
        </p:spPr>
        <p:txBody>
          <a:bodyPr wrap="none" anchor="ctr"/>
          <a:lstStyle/>
          <a:p>
            <a:pPr algn="ctr" rtl="0">
              <a:defRPr/>
            </a:pPr>
            <a:r>
              <a:rPr lang="en-US" sz="3200" dirty="0">
                <a:solidFill>
                  <a:srgbClr val="000099"/>
                </a:solidFill>
              </a:rPr>
              <a:t>Unprecedented favorable context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D29C504-9C73-44A5-953F-DEB1B77190E0}" type="slidenum">
              <a:rPr lang="en-US" smtClean="0"/>
              <a:pPr>
                <a:defRPr/>
              </a:pPr>
              <a:t>9</a:t>
            </a:fld>
            <a:endParaRPr lang="en-US"/>
          </a:p>
        </p:txBody>
      </p:sp>
      <p:sp>
        <p:nvSpPr>
          <p:cNvPr id="8" name="AutoShape 12"/>
          <p:cNvSpPr>
            <a:spLocks noChangeArrowheads="1"/>
          </p:cNvSpPr>
          <p:nvPr/>
        </p:nvSpPr>
        <p:spPr bwMode="auto">
          <a:xfrm>
            <a:off x="1749425" y="495300"/>
            <a:ext cx="6340475" cy="693738"/>
          </a:xfrm>
          <a:prstGeom prst="roundRect">
            <a:avLst>
              <a:gd name="adj" fmla="val 16667"/>
            </a:avLst>
          </a:prstGeom>
          <a:gradFill rotWithShape="1">
            <a:gsLst>
              <a:gs pos="0">
                <a:srgbClr val="FFFF66">
                  <a:gamma/>
                  <a:shade val="76078"/>
                  <a:invGamma/>
                </a:srgbClr>
              </a:gs>
              <a:gs pos="50000">
                <a:srgbClr val="FFFF66">
                  <a:alpha val="98000"/>
                </a:srgbClr>
              </a:gs>
              <a:gs pos="100000">
                <a:srgbClr val="FFFF66">
                  <a:gamma/>
                  <a:shade val="76078"/>
                  <a:invGamma/>
                </a:srgbClr>
              </a:gs>
            </a:gsLst>
            <a:lin ang="5400000" scaled="1"/>
          </a:gradFill>
          <a:ln w="28575" algn="ctr">
            <a:solidFill>
              <a:srgbClr val="000000"/>
            </a:solidFill>
            <a:round/>
            <a:headEnd/>
            <a:tailEnd/>
          </a:ln>
          <a:effectLst>
            <a:prstShdw prst="shdw17" dist="17961" dir="2700000">
              <a:srgbClr val="000000">
                <a:gamma/>
                <a:shade val="60000"/>
                <a:invGamma/>
              </a:srgbClr>
            </a:prst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99"/>
                </a:solidFill>
                <a:effectLst/>
                <a:uLnTx/>
                <a:uFillTx/>
              </a:rPr>
              <a:t>National Consensus</a:t>
            </a:r>
          </a:p>
        </p:txBody>
      </p:sp>
      <p:sp>
        <p:nvSpPr>
          <p:cNvPr id="9" name="Rectangle 13"/>
          <p:cNvSpPr>
            <a:spLocks noChangeArrowheads="1"/>
          </p:cNvSpPr>
          <p:nvPr/>
        </p:nvSpPr>
        <p:spPr bwMode="auto">
          <a:xfrm>
            <a:off x="152400" y="1543050"/>
            <a:ext cx="8839200" cy="4572000"/>
          </a:xfrm>
          <a:prstGeom prst="rect">
            <a:avLst/>
          </a:prstGeom>
          <a:noFill/>
          <a:ln w="9525">
            <a:noFill/>
            <a:miter lim="800000"/>
            <a:headEnd/>
            <a:tailEnd/>
          </a:ln>
        </p:spPr>
        <p:txBody>
          <a:bodyPr/>
          <a:lstStyle/>
          <a:p>
            <a:pPr marL="346075" indent="-346075" algn="l" rtl="0">
              <a:spcBef>
                <a:spcPct val="20000"/>
              </a:spcBef>
              <a:buClr>
                <a:schemeClr val="tx1"/>
              </a:buClr>
              <a:buSzPct val="70000"/>
              <a:buFont typeface="Wingdings" pitchFamily="2" charset="2"/>
              <a:buChar char="Ø"/>
            </a:pPr>
            <a:r>
              <a:rPr lang="en-US" altLang="zh-CN" sz="2000" b="0">
                <a:solidFill>
                  <a:srgbClr val="003366"/>
                </a:solidFill>
                <a:latin typeface="Times New Roman" pitchFamily="18" charset="0"/>
                <a:ea typeface="SimSun" pitchFamily="2" charset="-122"/>
                <a:cs typeface="Times New Roman" pitchFamily="18" charset="0"/>
              </a:rPr>
              <a:t>Industry is the </a:t>
            </a:r>
            <a:r>
              <a:rPr lang="en-US" altLang="zh-CN" sz="2000" b="0">
                <a:solidFill>
                  <a:srgbClr val="CC3300"/>
                </a:solidFill>
                <a:latin typeface="Times New Roman" pitchFamily="18" charset="0"/>
                <a:ea typeface="SimSun" pitchFamily="2" charset="-122"/>
                <a:cs typeface="Times New Roman" pitchFamily="18" charset="0"/>
              </a:rPr>
              <a:t>strategic choice</a:t>
            </a:r>
            <a:r>
              <a:rPr lang="en-US" altLang="zh-CN" sz="2000" b="0">
                <a:solidFill>
                  <a:srgbClr val="003366"/>
                </a:solidFill>
                <a:latin typeface="Times New Roman" pitchFamily="18" charset="0"/>
                <a:ea typeface="SimSun" pitchFamily="2" charset="-122"/>
                <a:cs typeface="Times New Roman" pitchFamily="18" charset="0"/>
              </a:rPr>
              <a:t> for sustaining growth</a:t>
            </a:r>
          </a:p>
          <a:p>
            <a:pPr marL="346075" indent="-346075" algn="l" rtl="0">
              <a:spcBef>
                <a:spcPct val="20000"/>
              </a:spcBef>
              <a:buClr>
                <a:schemeClr val="tx1"/>
              </a:buClr>
              <a:buSzPct val="70000"/>
              <a:buFont typeface="Wingdings" pitchFamily="2" charset="2"/>
              <a:buNone/>
            </a:pP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Char char="Ø"/>
            </a:pPr>
            <a:r>
              <a:rPr lang="en-US" altLang="zh-CN" sz="2000" b="0">
                <a:solidFill>
                  <a:srgbClr val="003366"/>
                </a:solidFill>
                <a:latin typeface="Times New Roman" pitchFamily="18" charset="0"/>
                <a:ea typeface="SimSun" pitchFamily="2" charset="-122"/>
                <a:cs typeface="Times New Roman" pitchFamily="18" charset="0"/>
              </a:rPr>
              <a:t>Industrialization does not imply </a:t>
            </a:r>
            <a:r>
              <a:rPr lang="en-US" altLang="zh-CN" sz="2000" b="0">
                <a:solidFill>
                  <a:srgbClr val="CC3300"/>
                </a:solidFill>
                <a:latin typeface="Times New Roman" pitchFamily="18" charset="0"/>
                <a:ea typeface="SimSun" pitchFamily="2" charset="-122"/>
                <a:cs typeface="Times New Roman" pitchFamily="18" charset="0"/>
              </a:rPr>
              <a:t>disregarding</a:t>
            </a:r>
            <a:r>
              <a:rPr lang="en-US" altLang="zh-CN" sz="2000" b="0">
                <a:solidFill>
                  <a:srgbClr val="003366"/>
                </a:solidFill>
                <a:latin typeface="Times New Roman" pitchFamily="18" charset="0"/>
                <a:ea typeface="SimSun" pitchFamily="2" charset="-122"/>
                <a:cs typeface="Times New Roman" pitchFamily="18" charset="0"/>
              </a:rPr>
              <a:t> the </a:t>
            </a:r>
            <a:r>
              <a:rPr lang="en-US" altLang="zh-CN" sz="2000" b="0">
                <a:solidFill>
                  <a:srgbClr val="CC3300"/>
                </a:solidFill>
                <a:latin typeface="Times New Roman" pitchFamily="18" charset="0"/>
                <a:ea typeface="SimSun" pitchFamily="2" charset="-122"/>
                <a:cs typeface="Times New Roman" pitchFamily="18" charset="0"/>
              </a:rPr>
              <a:t>oil sector</a:t>
            </a:r>
            <a:r>
              <a:rPr lang="en-US" altLang="zh-CN" sz="2000" b="0">
                <a:solidFill>
                  <a:srgbClr val="003366"/>
                </a:solidFill>
                <a:latin typeface="Times New Roman" pitchFamily="18" charset="0"/>
                <a:ea typeface="SimSun" pitchFamily="2" charset="-122"/>
                <a:cs typeface="Times New Roman" pitchFamily="18" charset="0"/>
              </a:rPr>
              <a:t>, but to developing a framework for the use of this important sector in </a:t>
            </a:r>
            <a:r>
              <a:rPr lang="en-US" altLang="zh-CN" sz="2000" b="0">
                <a:solidFill>
                  <a:srgbClr val="CC3300"/>
                </a:solidFill>
                <a:latin typeface="Times New Roman" pitchFamily="18" charset="0"/>
                <a:ea typeface="SimSun" pitchFamily="2" charset="-122"/>
                <a:cs typeface="Times New Roman" pitchFamily="18" charset="0"/>
              </a:rPr>
              <a:t>restructuring</a:t>
            </a:r>
            <a:r>
              <a:rPr lang="en-US" altLang="zh-CN" sz="2000" b="0">
                <a:solidFill>
                  <a:srgbClr val="003366"/>
                </a:solidFill>
                <a:latin typeface="Times New Roman" pitchFamily="18" charset="0"/>
                <a:ea typeface="SimSun" pitchFamily="2" charset="-122"/>
                <a:cs typeface="Times New Roman" pitchFamily="18" charset="0"/>
              </a:rPr>
              <a:t> the economy to sustain future growth</a:t>
            </a: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Char char="Ø"/>
            </a:pP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Char char="Ø"/>
            </a:pPr>
            <a:r>
              <a:rPr lang="en-US" sz="2000" b="0">
                <a:solidFill>
                  <a:srgbClr val="003366"/>
                </a:solidFill>
                <a:latin typeface="Times New Roman" pitchFamily="18" charset="0"/>
                <a:ea typeface="SimSun" pitchFamily="2" charset="-122"/>
                <a:cs typeface="Times New Roman" pitchFamily="18" charset="0"/>
              </a:rPr>
              <a:t>The </a:t>
            </a:r>
            <a:r>
              <a:rPr lang="en-US" sz="2000" b="0">
                <a:solidFill>
                  <a:srgbClr val="CC3300"/>
                </a:solidFill>
                <a:latin typeface="Times New Roman" pitchFamily="18" charset="0"/>
                <a:ea typeface="SimSun" pitchFamily="2" charset="-122"/>
                <a:cs typeface="Times New Roman" pitchFamily="18" charset="0"/>
              </a:rPr>
              <a:t>oil sector</a:t>
            </a:r>
            <a:r>
              <a:rPr lang="en-US" sz="2000" b="0">
                <a:solidFill>
                  <a:srgbClr val="003366"/>
                </a:solidFill>
                <a:latin typeface="Times New Roman" pitchFamily="18" charset="0"/>
                <a:ea typeface="SimSun" pitchFamily="2" charset="-122"/>
                <a:cs typeface="Times New Roman" pitchFamily="18" charset="0"/>
              </a:rPr>
              <a:t> will remain an important </a:t>
            </a:r>
            <a:r>
              <a:rPr lang="en-US" sz="2000" b="0">
                <a:solidFill>
                  <a:srgbClr val="CC3300"/>
                </a:solidFill>
                <a:latin typeface="Times New Roman" pitchFamily="18" charset="0"/>
                <a:ea typeface="SimSun" pitchFamily="2" charset="-122"/>
                <a:cs typeface="Times New Roman" pitchFamily="18" charset="0"/>
              </a:rPr>
              <a:t>growth vehicle</a:t>
            </a:r>
            <a:r>
              <a:rPr lang="en-US" sz="2000" b="0">
                <a:solidFill>
                  <a:srgbClr val="003366"/>
                </a:solidFill>
                <a:latin typeface="Times New Roman" pitchFamily="18" charset="0"/>
                <a:ea typeface="SimSun" pitchFamily="2" charset="-122"/>
                <a:cs typeface="Times New Roman" pitchFamily="18" charset="0"/>
              </a:rPr>
              <a:t> not through its contribution to an increased purchasing power but as a </a:t>
            </a:r>
            <a:r>
              <a:rPr lang="en-US" sz="2000" b="0">
                <a:solidFill>
                  <a:srgbClr val="CC3300"/>
                </a:solidFill>
                <a:latin typeface="Times New Roman" pitchFamily="18" charset="0"/>
                <a:ea typeface="SimSun" pitchFamily="2" charset="-122"/>
                <a:cs typeface="Times New Roman" pitchFamily="18" charset="0"/>
              </a:rPr>
              <a:t>driver</a:t>
            </a:r>
            <a:r>
              <a:rPr lang="en-US" sz="2000" b="0">
                <a:solidFill>
                  <a:srgbClr val="003366"/>
                </a:solidFill>
                <a:latin typeface="Times New Roman" pitchFamily="18" charset="0"/>
                <a:ea typeface="SimSun" pitchFamily="2" charset="-122"/>
                <a:cs typeface="Times New Roman" pitchFamily="18" charset="0"/>
              </a:rPr>
              <a:t> for the creation of new channels for growth (</a:t>
            </a:r>
            <a:r>
              <a:rPr lang="en-US" sz="2000" b="0">
                <a:solidFill>
                  <a:srgbClr val="CC3300"/>
                </a:solidFill>
                <a:latin typeface="Times New Roman" pitchFamily="18" charset="0"/>
                <a:ea typeface="SimSun" pitchFamily="2" charset="-122"/>
                <a:cs typeface="Times New Roman" pitchFamily="18" charset="0"/>
              </a:rPr>
              <a:t>integration in global value chains</a:t>
            </a:r>
            <a:r>
              <a:rPr lang="en-US" sz="2000" b="0">
                <a:solidFill>
                  <a:srgbClr val="003366"/>
                </a:solidFill>
                <a:latin typeface="Times New Roman" pitchFamily="18" charset="0"/>
                <a:ea typeface="SimSun" pitchFamily="2" charset="-122"/>
                <a:cs typeface="Times New Roman" pitchFamily="18" charset="0"/>
              </a:rPr>
              <a:t>, creating competitive </a:t>
            </a:r>
            <a:r>
              <a:rPr lang="en-US" sz="2000" b="0">
                <a:solidFill>
                  <a:srgbClr val="CC3300"/>
                </a:solidFill>
                <a:latin typeface="Times New Roman" pitchFamily="18" charset="0"/>
                <a:ea typeface="SimSun" pitchFamily="2" charset="-122"/>
                <a:cs typeface="Times New Roman" pitchFamily="18" charset="0"/>
              </a:rPr>
              <a:t>clusters</a:t>
            </a:r>
            <a:r>
              <a:rPr lang="en-US" sz="2000" b="0">
                <a:solidFill>
                  <a:srgbClr val="003366"/>
                </a:solidFill>
                <a:latin typeface="Times New Roman" pitchFamily="18" charset="0"/>
                <a:ea typeface="SimSun" pitchFamily="2" charset="-122"/>
                <a:cs typeface="Times New Roman" pitchFamily="18" charset="0"/>
              </a:rPr>
              <a:t>, creating a </a:t>
            </a:r>
            <a:r>
              <a:rPr lang="en-US" sz="2000" b="0">
                <a:solidFill>
                  <a:srgbClr val="CC3300"/>
                </a:solidFill>
                <a:latin typeface="Times New Roman" pitchFamily="18" charset="0"/>
                <a:ea typeface="SimSun" pitchFamily="2" charset="-122"/>
                <a:cs typeface="Times New Roman" pitchFamily="18" charset="0"/>
              </a:rPr>
              <a:t>national innovation system</a:t>
            </a:r>
            <a:r>
              <a:rPr lang="en-US" sz="2000" b="0">
                <a:solidFill>
                  <a:srgbClr val="003366"/>
                </a:solidFill>
                <a:latin typeface="Times New Roman" pitchFamily="18" charset="0"/>
                <a:ea typeface="SimSun" pitchFamily="2" charset="-122"/>
                <a:cs typeface="Times New Roman" pitchFamily="18" charset="0"/>
              </a:rPr>
              <a:t>, … etc)</a:t>
            </a: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Char char="Ø"/>
            </a:pP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Char char="Ø"/>
            </a:pPr>
            <a:r>
              <a:rPr lang="en-US" sz="2000" b="0">
                <a:solidFill>
                  <a:srgbClr val="003366"/>
                </a:solidFill>
                <a:latin typeface="Times New Roman" pitchFamily="18" charset="0"/>
                <a:ea typeface="SimSun" pitchFamily="2" charset="-122"/>
                <a:cs typeface="Times New Roman" pitchFamily="18" charset="0"/>
              </a:rPr>
              <a:t>Industry is the primary driver of growth , since it enjoys various </a:t>
            </a:r>
            <a:r>
              <a:rPr lang="en-US" sz="2000" b="0">
                <a:solidFill>
                  <a:srgbClr val="CC3300"/>
                </a:solidFill>
                <a:latin typeface="Times New Roman" pitchFamily="18" charset="0"/>
                <a:ea typeface="SimSun" pitchFamily="2" charset="-122"/>
                <a:cs typeface="Times New Roman" pitchFamily="18" charset="0"/>
              </a:rPr>
              <a:t>forward and backward linkages</a:t>
            </a:r>
            <a:r>
              <a:rPr lang="en-US" sz="2000" b="0">
                <a:solidFill>
                  <a:srgbClr val="003366"/>
                </a:solidFill>
                <a:latin typeface="Times New Roman" pitchFamily="18" charset="0"/>
                <a:ea typeface="SimSun" pitchFamily="2" charset="-122"/>
                <a:cs typeface="Times New Roman" pitchFamily="18" charset="0"/>
              </a:rPr>
              <a:t> with other sectors in the economy …</a:t>
            </a: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None/>
            </a:pPr>
            <a:endParaRPr lang="en-US" sz="2000" b="0">
              <a:latin typeface="Times New Roman" pitchFamily="18" charset="0"/>
              <a:ea typeface="SimSun" pitchFamily="2" charset="-122"/>
              <a:cs typeface="Times New Roman" pitchFamily="18" charset="0"/>
            </a:endParaRPr>
          </a:p>
          <a:p>
            <a:pPr marL="346075" indent="-346075" algn="l" rtl="0">
              <a:spcBef>
                <a:spcPct val="20000"/>
              </a:spcBef>
              <a:buClr>
                <a:schemeClr val="tx1"/>
              </a:buClr>
              <a:buSzPct val="70000"/>
              <a:buFont typeface="Wingdings" pitchFamily="2" charset="2"/>
              <a:buNone/>
            </a:pPr>
            <a:endParaRPr lang="en-US" sz="2000" b="0">
              <a:solidFill>
                <a:srgbClr val="003366"/>
              </a:solidFill>
              <a:latin typeface="Times New Roman" pitchFamily="18" charset="0"/>
              <a:ea typeface="SimSun" pitchFamily="2" charset="-122"/>
              <a:cs typeface="Times New Roman"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nGjmmgJBUyi9MJN8v7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HBXPOKjm0yR12d3Z0.7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h_d3xlaGkG.dX5UT.aI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ZkLP_tUXkKSDOVqpgkZ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QZhcfCK2kGrwGD0CZmF1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0Mj9JE0W0CjXTA5Ozyu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Fl8EDfR0EC6soy.s6Bj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iEs8HGTyEq3Oa5Mjbk5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px7LOBdGUC1l..doEqve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N2jUeOBvUm5CE4g3P1q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4qj1ftrPTkGqIZRUTbWZ3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A2iq9JEXU.rQ3jk4Sxr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GiIstxj8kCmv_Msqw2g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FxytHq1HECI5tptp2QH2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9OmnMxzKUGnRrJGRqV64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324v2Jk8EWMruIB2dv3F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oTtZII9XkSKkr49jXlX_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g.MJyGY.skurltvAGYL_q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dJK5uONU0GLSjpBau58J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3D6blF_k6xfBVqaTk2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dJ8Rr8ipEmDf7cVWdeX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tnW8_Y9xkGQAv1d3COVI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iSnswAn1U.qJVetbnqc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zDWNpJdOUiYguE1MlaR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7IS27U7GUKBUrORCyIR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Es8HGTyEq3Oa5Mjbk5O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P4ZXXCJIEa2X2ZQ63dBC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fDtI7Hefk2Pg6UmLXHMT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9GzIQWWxkaSKZInaKsS_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jOhZ.bn0EO6RrO_jRitX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T5z3Ujow0avZseqprxg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9OmnMxzKUGnRrJGRqV6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QZhcfCK2kGrwGD0CZmF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0Mj9JE0W0CjXTA5Ozyu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ouOIYEdE2PA65aa5fA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z1DjwUBSEKJXi_XzAOS.w"/>
</p:tagLst>
</file>

<file path=ppt/theme/theme1.xml><?xml version="1.0" encoding="utf-8"?>
<a:theme xmlns:a="http://schemas.openxmlformats.org/drawingml/2006/main" name="1_NIS Template - V08">
  <a:themeElements>
    <a:clrScheme name="">
      <a:dk1>
        <a:srgbClr val="000000"/>
      </a:dk1>
      <a:lt1>
        <a:srgbClr val="FFFFFF"/>
      </a:lt1>
      <a:dk2>
        <a:srgbClr val="008000"/>
      </a:dk2>
      <a:lt2>
        <a:srgbClr val="999966"/>
      </a:lt2>
      <a:accent1>
        <a:srgbClr val="ED8903"/>
      </a:accent1>
      <a:accent2>
        <a:srgbClr val="E2C58C"/>
      </a:accent2>
      <a:accent3>
        <a:srgbClr val="FFFFFF"/>
      </a:accent3>
      <a:accent4>
        <a:srgbClr val="000000"/>
      </a:accent4>
      <a:accent5>
        <a:srgbClr val="F4C4AA"/>
      </a:accent5>
      <a:accent6>
        <a:srgbClr val="CDB27E"/>
      </a:accent6>
      <a:hlink>
        <a:srgbClr val="005CBB"/>
      </a:hlink>
      <a:folHlink>
        <a:srgbClr val="A7D489"/>
      </a:folHlink>
    </a:clrScheme>
    <a:fontScheme name="1_NIS Template - V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IS Template - V08 1">
        <a:dk1>
          <a:srgbClr val="000066"/>
        </a:dk1>
        <a:lt1>
          <a:srgbClr val="FFFFFF"/>
        </a:lt1>
        <a:dk2>
          <a:srgbClr val="0000FF"/>
        </a:dk2>
        <a:lt2>
          <a:srgbClr val="FFFFFF"/>
        </a:lt2>
        <a:accent1>
          <a:srgbClr val="008000"/>
        </a:accent1>
        <a:accent2>
          <a:srgbClr val="CC9900"/>
        </a:accent2>
        <a:accent3>
          <a:srgbClr val="AAAAFF"/>
        </a:accent3>
        <a:accent4>
          <a:srgbClr val="DADADA"/>
        </a:accent4>
        <a:accent5>
          <a:srgbClr val="AAC0AA"/>
        </a:accent5>
        <a:accent6>
          <a:srgbClr val="B98A00"/>
        </a:accent6>
        <a:hlink>
          <a:srgbClr val="336699"/>
        </a:hlink>
        <a:folHlink>
          <a:srgbClr val="660033"/>
        </a:folHlink>
      </a:clrScheme>
      <a:clrMap bg1="dk2" tx1="lt1" bg2="dk1" tx2="lt2" accent1="accent1" accent2="accent2" accent3="accent3" accent4="accent4" accent5="accent5" accent6="accent6" hlink="hlink" folHlink="folHlink"/>
    </a:extraClrScheme>
    <a:extraClrScheme>
      <a:clrScheme name="1_NIS Template - V08 2">
        <a:dk1>
          <a:srgbClr val="000000"/>
        </a:dk1>
        <a:lt1>
          <a:srgbClr val="FFFFFF"/>
        </a:lt1>
        <a:dk2>
          <a:srgbClr val="CBB34D"/>
        </a:dk2>
        <a:lt2>
          <a:srgbClr val="ED8903"/>
        </a:lt2>
        <a:accent1>
          <a:srgbClr val="0067C6"/>
        </a:accent1>
        <a:accent2>
          <a:srgbClr val="A7D489"/>
        </a:accent2>
        <a:accent3>
          <a:srgbClr val="FFFFFF"/>
        </a:accent3>
        <a:accent4>
          <a:srgbClr val="000000"/>
        </a:accent4>
        <a:accent5>
          <a:srgbClr val="AAB8DF"/>
        </a:accent5>
        <a:accent6>
          <a:srgbClr val="97C07C"/>
        </a:accent6>
        <a:hlink>
          <a:srgbClr val="5EBD40"/>
        </a:hlink>
        <a:folHlink>
          <a:srgbClr val="58BF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NIS Template - V08">
  <a:themeElements>
    <a:clrScheme name="">
      <a:dk1>
        <a:srgbClr val="000000"/>
      </a:dk1>
      <a:lt1>
        <a:srgbClr val="FFFFFF"/>
      </a:lt1>
      <a:dk2>
        <a:srgbClr val="008000"/>
      </a:dk2>
      <a:lt2>
        <a:srgbClr val="999966"/>
      </a:lt2>
      <a:accent1>
        <a:srgbClr val="ED8903"/>
      </a:accent1>
      <a:accent2>
        <a:srgbClr val="E2C58C"/>
      </a:accent2>
      <a:accent3>
        <a:srgbClr val="FFFFFF"/>
      </a:accent3>
      <a:accent4>
        <a:srgbClr val="000000"/>
      </a:accent4>
      <a:accent5>
        <a:srgbClr val="F4C4AA"/>
      </a:accent5>
      <a:accent6>
        <a:srgbClr val="CDB27E"/>
      </a:accent6>
      <a:hlink>
        <a:srgbClr val="005CBB"/>
      </a:hlink>
      <a:folHlink>
        <a:srgbClr val="A7D489"/>
      </a:folHlink>
    </a:clrScheme>
    <a:fontScheme name="4_NIS Template - V08">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RA White noGreyBox 1">
        <a:dk1>
          <a:srgbClr val="000066"/>
        </a:dk1>
        <a:lt1>
          <a:srgbClr val="FFFFFF"/>
        </a:lt1>
        <a:dk2>
          <a:srgbClr val="0000FF"/>
        </a:dk2>
        <a:lt2>
          <a:srgbClr val="FFFFFF"/>
        </a:lt2>
        <a:accent1>
          <a:srgbClr val="008000"/>
        </a:accent1>
        <a:accent2>
          <a:srgbClr val="CC9900"/>
        </a:accent2>
        <a:accent3>
          <a:srgbClr val="AAAAFF"/>
        </a:accent3>
        <a:accent4>
          <a:srgbClr val="DADADA"/>
        </a:accent4>
        <a:accent5>
          <a:srgbClr val="AAC0AA"/>
        </a:accent5>
        <a:accent6>
          <a:srgbClr val="B98A00"/>
        </a:accent6>
        <a:hlink>
          <a:srgbClr val="336699"/>
        </a:hlink>
        <a:folHlink>
          <a:srgbClr val="660033"/>
        </a:folHlink>
      </a:clrScheme>
      <a:clrMap bg1="dk2" tx1="lt1" bg2="dk1" tx2="lt2" accent1="accent1" accent2="accent2" accent3="accent3" accent4="accent4" accent5="accent5" accent6="accent6" hlink="hlink" folHlink="folHlink"/>
    </a:extraClrScheme>
    <a:extraClrScheme>
      <a:clrScheme name="CRA White noGreyBox 2">
        <a:dk1>
          <a:srgbClr val="000000"/>
        </a:dk1>
        <a:lt1>
          <a:srgbClr val="FFFFFF"/>
        </a:lt1>
        <a:dk2>
          <a:srgbClr val="CBB34D"/>
        </a:dk2>
        <a:lt2>
          <a:srgbClr val="ED8903"/>
        </a:lt2>
        <a:accent1>
          <a:srgbClr val="0067C6"/>
        </a:accent1>
        <a:accent2>
          <a:srgbClr val="A7D489"/>
        </a:accent2>
        <a:accent3>
          <a:srgbClr val="FFFFFF"/>
        </a:accent3>
        <a:accent4>
          <a:srgbClr val="000000"/>
        </a:accent4>
        <a:accent5>
          <a:srgbClr val="AAB8DF"/>
        </a:accent5>
        <a:accent6>
          <a:srgbClr val="97C07C"/>
        </a:accent6>
        <a:hlink>
          <a:srgbClr val="5EBD40"/>
        </a:hlink>
        <a:folHlink>
          <a:srgbClr val="58BFD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3128</TotalTime>
  <Words>2478</Words>
  <Application>Microsoft Office PowerPoint</Application>
  <PresentationFormat>On-screen Show (4:3)</PresentationFormat>
  <Paragraphs>408</Paragraphs>
  <Slides>44</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1_NIS Template - V08</vt:lpstr>
      <vt:lpstr>4_NIS Template - V08</vt:lpstr>
      <vt:lpstr>think-cell Slide</vt:lpstr>
      <vt:lpstr>PHOTO-PAINT</vt:lpstr>
      <vt:lpstr>Slide 1</vt:lpstr>
      <vt:lpstr>Slide 2</vt:lpstr>
      <vt:lpstr>Slide 3</vt:lpstr>
      <vt:lpstr>Slide 4</vt:lpstr>
      <vt:lpstr>Slide 5</vt:lpstr>
      <vt:lpstr>Slide 6</vt:lpstr>
      <vt:lpstr>  KSA is bestowed with natural wealth, but additional efforts are       needed for it to become a competitive player in the global economy</vt:lpstr>
      <vt:lpstr>Slide 8</vt:lpstr>
      <vt:lpstr>Slide 9</vt:lpstr>
      <vt:lpstr>Slide 10</vt:lpstr>
      <vt:lpstr>Slide 11</vt:lpstr>
      <vt:lpstr>Slide 12</vt:lpstr>
      <vt:lpstr>Slide 13</vt:lpstr>
      <vt:lpstr>The NIS is only a catalyst for change; we need buy-in and participation from all sectors of Saudi Arabia in order to make this work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New Verticals</vt:lpstr>
      <vt:lpstr>We have used the following analytical framework to define new industry verticals and actionable priority projects </vt:lpstr>
      <vt:lpstr>Based on the portfolio of ‘solution platforms’ for KSA, we  would ultimately consider these potential industries for future development</vt:lpstr>
      <vt:lpstr>Innovation</vt:lpstr>
      <vt:lpstr>The recommendations aim to create an environment in Saudi Arabia that enables creativity and innovation to flourish</vt:lpstr>
      <vt:lpstr>The recommendations are designed to create funding mechanisms for innovation and selected platforms where KSA should focus its innovation efforts</vt:lpstr>
      <vt:lpstr>Scenarios</vt:lpstr>
      <vt:lpstr>In Conclusion….</vt:lpstr>
      <vt:lpstr>Slide 35</vt:lpstr>
      <vt:lpstr>Slide 36</vt:lpstr>
      <vt:lpstr>Slide 37</vt:lpstr>
      <vt:lpstr>Slide 38</vt:lpstr>
      <vt:lpstr>Slide 39</vt:lpstr>
      <vt:lpstr>Slide 40</vt:lpstr>
      <vt:lpstr>Slide 41</vt:lpstr>
      <vt:lpstr>Slide 42</vt:lpstr>
      <vt:lpstr>Slide 43</vt:lpstr>
      <vt:lpstr>Slide 44</vt:lpstr>
    </vt:vector>
  </TitlesOfParts>
  <Company>CRA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 Template</dc:title>
  <dc:creator>eshuabi</dc:creator>
  <cp:lastModifiedBy>Windows User</cp:lastModifiedBy>
  <cp:revision>312</cp:revision>
  <dcterms:created xsi:type="dcterms:W3CDTF">2009-10-06T13:00:48Z</dcterms:created>
  <dcterms:modified xsi:type="dcterms:W3CDTF">2009-11-22T04:52:33Z</dcterms:modified>
</cp:coreProperties>
</file>