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tags/tag3.xml" ContentType="application/vnd.openxmlformats-officedocument.presentationml.tags+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tags/tag1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handoutMasterIdLst>
    <p:handoutMasterId r:id="rId23"/>
  </p:handoutMasterIdLst>
  <p:sldIdLst>
    <p:sldId id="455" r:id="rId2"/>
    <p:sldId id="456" r:id="rId3"/>
    <p:sldId id="472" r:id="rId4"/>
    <p:sldId id="465" r:id="rId5"/>
    <p:sldId id="414" r:id="rId6"/>
    <p:sldId id="415" r:id="rId7"/>
    <p:sldId id="421" r:id="rId8"/>
    <p:sldId id="429" r:id="rId9"/>
    <p:sldId id="508" r:id="rId10"/>
    <p:sldId id="477" r:id="rId11"/>
    <p:sldId id="485" r:id="rId12"/>
    <p:sldId id="509" r:id="rId13"/>
    <p:sldId id="503" r:id="rId14"/>
    <p:sldId id="497" r:id="rId15"/>
    <p:sldId id="516" r:id="rId16"/>
    <p:sldId id="489" r:id="rId17"/>
    <p:sldId id="490" r:id="rId18"/>
    <p:sldId id="504" r:id="rId19"/>
    <p:sldId id="487" r:id="rId20"/>
    <p:sldId id="428" r:id="rId2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336699"/>
    <a:srgbClr val="000000"/>
    <a:srgbClr val="99FF99"/>
    <a:srgbClr val="000099"/>
    <a:srgbClr val="99CCFF"/>
    <a:srgbClr val="005AA0"/>
    <a:srgbClr val="3366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6614" autoAdjust="0"/>
    <p:restoredTop sz="94718" autoAdjust="0"/>
  </p:normalViewPr>
  <p:slideViewPr>
    <p:cSldViewPr>
      <p:cViewPr varScale="1">
        <p:scale>
          <a:sx n="74" d="100"/>
          <a:sy n="74" d="100"/>
        </p:scale>
        <p:origin x="-672" y="-90"/>
      </p:cViewPr>
      <p:guideLst>
        <p:guide orient="horz" pos="2523"/>
        <p:guide pos="5375"/>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GB"/>
          </a:p>
        </p:txBody>
      </p:sp>
      <p:sp>
        <p:nvSpPr>
          <p:cNvPr id="2662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GB"/>
          </a:p>
        </p:txBody>
      </p:sp>
      <p:sp>
        <p:nvSpPr>
          <p:cNvPr id="2662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GB"/>
          </a:p>
        </p:txBody>
      </p:sp>
      <p:sp>
        <p:nvSpPr>
          <p:cNvPr id="2662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D8534D41-9392-4390-972B-AA137E53BC0F}" type="slidenum">
              <a:rPr lang="ar-SA"/>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n-GB"/>
          </a:p>
        </p:txBody>
      </p:sp>
      <p:sp>
        <p:nvSpPr>
          <p:cNvPr id="2355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682EFBA4-02D1-477C-BCD8-16D1082255C8}" type="slidenum">
              <a:rPr lang="ar-SA"/>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5B765982-E33E-4CAC-96CE-81BCE0F3FCEB}" type="slidenum">
              <a:rPr lang="ar-AE" smtClean="0"/>
              <a:pPr/>
              <a:t>1</a:t>
            </a:fld>
            <a:endParaRPr lang="en-GB"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pPr eaLnBrk="1" hangingPunct="1"/>
            <a:endParaRPr lang="en-US" smtClean="0"/>
          </a:p>
        </p:txBody>
      </p:sp>
      <p:sp>
        <p:nvSpPr>
          <p:cNvPr id="33796" name="Slide Number Placeholder 3"/>
          <p:cNvSpPr>
            <a:spLocks noGrp="1"/>
          </p:cNvSpPr>
          <p:nvPr>
            <p:ph type="sldNum" sz="quarter" idx="5"/>
          </p:nvPr>
        </p:nvSpPr>
        <p:spPr>
          <a:noFill/>
        </p:spPr>
        <p:txBody>
          <a:bodyPr/>
          <a:lstStyle/>
          <a:p>
            <a:fld id="{DEC620F4-9A0D-4C00-9E93-71911AEEE398}" type="slidenum">
              <a:rPr lang="ar-AE"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pPr eaLnBrk="1" hangingPunct="1"/>
            <a:endParaRPr lang="en-US" smtClean="0"/>
          </a:p>
        </p:txBody>
      </p:sp>
      <p:sp>
        <p:nvSpPr>
          <p:cNvPr id="34820" name="Slide Number Placeholder 3"/>
          <p:cNvSpPr>
            <a:spLocks noGrp="1"/>
          </p:cNvSpPr>
          <p:nvPr>
            <p:ph type="sldNum" sz="quarter" idx="5"/>
          </p:nvPr>
        </p:nvSpPr>
        <p:spPr>
          <a:noFill/>
        </p:spPr>
        <p:txBody>
          <a:bodyPr/>
          <a:lstStyle/>
          <a:p>
            <a:fld id="{2BC59C8B-CE25-4BF3-B6B1-307866369538}" type="slidenum">
              <a:rPr lang="ar-AE"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pPr eaLnBrk="1" hangingPunct="1"/>
            <a:endParaRPr lang="en-US" smtClean="0"/>
          </a:p>
        </p:txBody>
      </p:sp>
      <p:sp>
        <p:nvSpPr>
          <p:cNvPr id="35844" name="Footer Placeholder 3"/>
          <p:cNvSpPr>
            <a:spLocks noGrp="1"/>
          </p:cNvSpPr>
          <p:nvPr>
            <p:ph type="ftr" sz="quarter" idx="4"/>
          </p:nvPr>
        </p:nvSpPr>
        <p:spPr>
          <a:noFill/>
        </p:spPr>
        <p:txBody>
          <a:bodyPr/>
          <a:lstStyle/>
          <a:p>
            <a:r>
              <a:rPr lang="en-US" smtClean="0"/>
              <a:t>1</a:t>
            </a:r>
          </a:p>
        </p:txBody>
      </p:sp>
      <p:sp>
        <p:nvSpPr>
          <p:cNvPr id="35845" name="Slide Number Placeholder 4"/>
          <p:cNvSpPr>
            <a:spLocks noGrp="1"/>
          </p:cNvSpPr>
          <p:nvPr>
            <p:ph type="sldNum" sz="quarter" idx="5"/>
          </p:nvPr>
        </p:nvSpPr>
        <p:spPr>
          <a:noFill/>
        </p:spPr>
        <p:txBody>
          <a:bodyPr/>
          <a:lstStyle/>
          <a:p>
            <a:fld id="{B4F6C560-4461-4623-9123-0B22B144B477}" type="slidenum">
              <a:rPr lang="ar-AE"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p:spPr>
        <p:txBody>
          <a:bodyPr/>
          <a:lstStyle/>
          <a:p>
            <a:pPr eaLnBrk="1" hangingPunct="1"/>
            <a:endParaRPr lang="en-US" smtClean="0"/>
          </a:p>
        </p:txBody>
      </p:sp>
      <p:sp>
        <p:nvSpPr>
          <p:cNvPr id="36868" name="Slide Number Placeholder 3"/>
          <p:cNvSpPr>
            <a:spLocks noGrp="1"/>
          </p:cNvSpPr>
          <p:nvPr>
            <p:ph type="sldNum" sz="quarter" idx="5"/>
          </p:nvPr>
        </p:nvSpPr>
        <p:spPr>
          <a:noFill/>
        </p:spPr>
        <p:txBody>
          <a:bodyPr/>
          <a:lstStyle/>
          <a:p>
            <a:fld id="{7D517770-7468-47DA-836E-AE0A77F699DB}" type="slidenum">
              <a:rPr lang="ar-SA" smtClean="0"/>
              <a:pPr/>
              <a:t>13</a:t>
            </a:fld>
            <a:endParaRPr lang="en-A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606C3CA-FFF9-4B29-B66B-847F04BD4801}" type="slidenum">
              <a:rPr lang="ar-SA" smtClean="0"/>
              <a:pPr/>
              <a:t>14</a:t>
            </a:fld>
            <a:endParaRPr lang="en-AU" smtClean="0"/>
          </a:p>
        </p:txBody>
      </p:sp>
      <p:sp>
        <p:nvSpPr>
          <p:cNvPr id="37891" name="Rectangle 2"/>
          <p:cNvSpPr>
            <a:spLocks noChangeArrowheads="1" noTextEdit="1"/>
          </p:cNvSpPr>
          <p:nvPr>
            <p:ph type="sldImg"/>
          </p:nvPr>
        </p:nvSpPr>
        <p:spPr>
          <a:xfrm>
            <a:off x="-1801813" y="1177925"/>
            <a:ext cx="10415588" cy="7812088"/>
          </a:xfrm>
          <a:ln/>
        </p:spPr>
      </p:sp>
      <p:sp>
        <p:nvSpPr>
          <p:cNvPr id="37892" name="Rectangle 3"/>
          <p:cNvSpPr>
            <a:spLocks noGrp="1" noChangeArrowheads="1"/>
          </p:cNvSpPr>
          <p:nvPr>
            <p:ph type="body" idx="1"/>
          </p:nvPr>
        </p:nvSpPr>
        <p:spPr>
          <a:xfrm>
            <a:off x="819150" y="341313"/>
            <a:ext cx="5238750" cy="295275"/>
          </a:xfrm>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p:spPr>
        <p:txBody>
          <a:bodyPr/>
          <a:lstStyle/>
          <a:p>
            <a:pPr eaLnBrk="1" hangingPunct="1"/>
            <a:endParaRPr lang="en-US" smtClean="0"/>
          </a:p>
        </p:txBody>
      </p:sp>
      <p:sp>
        <p:nvSpPr>
          <p:cNvPr id="38916"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41D91A3-054B-4AF0-8398-0D93A633F35C}" type="slidenum">
              <a:rPr lang="ar-SA" sz="1200"/>
              <a:pPr algn="r"/>
              <a:t>15</a:t>
            </a:fld>
            <a:endParaRPr lang="en-AU"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pPr eaLnBrk="1" hangingPunct="1"/>
            <a:endParaRPr lang="en-US" smtClean="0"/>
          </a:p>
        </p:txBody>
      </p:sp>
      <p:sp>
        <p:nvSpPr>
          <p:cNvPr id="39940"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B80D6D-ED14-43C2-B7AE-2FEEF3416310}" type="slidenum">
              <a:rPr lang="ar-SA" sz="1200"/>
              <a:pPr algn="r"/>
              <a:t>16</a:t>
            </a:fld>
            <a:endParaRPr lang="en-AU"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p:spPr>
        <p:txBody>
          <a:bodyPr/>
          <a:lstStyle/>
          <a:p>
            <a:pPr eaLnBrk="1" hangingPunct="1"/>
            <a:endParaRPr lang="en-US" smtClean="0"/>
          </a:p>
        </p:txBody>
      </p:sp>
      <p:sp>
        <p:nvSpPr>
          <p:cNvPr id="40964" name="Slide Number Placeholder 3"/>
          <p:cNvSpPr>
            <a:spLocks noGrp="1"/>
          </p:cNvSpPr>
          <p:nvPr>
            <p:ph type="sldNum" sz="quarter" idx="5"/>
          </p:nvPr>
        </p:nvSpPr>
        <p:spPr>
          <a:noFill/>
        </p:spPr>
        <p:txBody>
          <a:bodyPr/>
          <a:lstStyle/>
          <a:p>
            <a:fld id="{7ECEC053-83EA-4CAF-A6C6-A05571105796}" type="slidenum">
              <a:rPr lang="ar-SA" smtClean="0"/>
              <a:pPr/>
              <a:t>17</a:t>
            </a:fld>
            <a:endParaRPr lang="en-A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5C81664-1AB3-4275-8EA2-E8764498380B}" type="slidenum">
              <a:rPr lang="ar-SA" smtClean="0"/>
              <a:pPr/>
              <a:t>18</a:t>
            </a:fld>
            <a:endParaRPr lang="en-AU" smtClean="0"/>
          </a:p>
        </p:txBody>
      </p:sp>
      <p:sp>
        <p:nvSpPr>
          <p:cNvPr id="41987" name="Rectangle 2"/>
          <p:cNvSpPr>
            <a:spLocks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lgn="ctr"/>
        </p:spPr>
        <p:txBody>
          <a:bodyPr/>
          <a:lstStyle/>
          <a:p>
            <a:fld id="{CB207286-6E19-428B-8DE4-3739636DEF93}" type="slidenum">
              <a:rPr lang="en-GB" sz="1800" smtClean="0"/>
              <a:pPr/>
              <a:t>19</a:t>
            </a:fld>
            <a:endParaRPr lang="en-GB" sz="1800" smtClean="0"/>
          </a:p>
        </p:txBody>
      </p:sp>
      <p:sp>
        <p:nvSpPr>
          <p:cNvPr id="43011" name="Rectangle 2"/>
          <p:cNvSpPr>
            <a:spLocks noRot="1" noChangeArrowheads="1" noTextEdit="1"/>
          </p:cNvSpPr>
          <p:nvPr>
            <p:ph type="sldImg"/>
          </p:nvPr>
        </p:nvSpPr>
        <p:spPr>
          <a:xfrm>
            <a:off x="1236663" y="254000"/>
            <a:ext cx="4297362" cy="3222625"/>
          </a:xfrm>
          <a:ln/>
        </p:spPr>
      </p:sp>
      <p:sp>
        <p:nvSpPr>
          <p:cNvPr id="43012" name="Rectangle 3"/>
          <p:cNvSpPr>
            <a:spLocks noGrp="1" noChangeArrowheads="1"/>
          </p:cNvSpPr>
          <p:nvPr>
            <p:ph type="body" idx="1"/>
          </p:nvPr>
        </p:nvSpPr>
        <p:spPr>
          <a:xfrm>
            <a:off x="228600" y="3630613"/>
            <a:ext cx="6388100" cy="5257800"/>
          </a:xfrm>
          <a:noFill/>
          <a:ln/>
        </p:spPr>
        <p:txBody>
          <a:bodyPr/>
          <a:lstStyle/>
          <a:p>
            <a:pPr eaLnBrk="1" hangingPunct="1"/>
            <a:r>
              <a:rPr lang="en-GB" sz="1800" b="1" smtClean="0"/>
              <a:t>The Kingdom has many advantages, On raw material</a:t>
            </a:r>
          </a:p>
          <a:p>
            <a:pPr eaLnBrk="1" hangingPunct="1"/>
            <a:endParaRPr lang="en-GB" sz="1800" b="1" smtClean="0"/>
          </a:p>
          <a:p>
            <a:pPr eaLnBrk="1" hangingPunct="1"/>
            <a:r>
              <a:rPr lang="en-GB" sz="1800" smtClean="0"/>
              <a:t>For many years we have been putting the building blocks to support down stream industries, by growing the petrochemical sector, steel production and recently the aluminium industry with Maaden smelter project.  </a:t>
            </a:r>
          </a:p>
          <a:p>
            <a:pPr eaLnBrk="1" hangingPunct="1"/>
            <a:endParaRPr lang="en-GB" sz="1000" smtClean="0"/>
          </a:p>
          <a:p>
            <a:pPr eaLnBrk="1" hangingPunct="1"/>
            <a:r>
              <a:rPr lang="en-GB" sz="1800" smtClean="0"/>
              <a:t>In the petrochemical arena, </a:t>
            </a:r>
          </a:p>
          <a:p>
            <a:pPr eaLnBrk="1" hangingPunct="1"/>
            <a:r>
              <a:rPr lang="en-GB" sz="1800" smtClean="0"/>
              <a:t>the Kingdom is expanding its portfolio by producing performance and technical chemicals …………..                that are strategic inputs to the Cluster industries. </a:t>
            </a:r>
          </a:p>
          <a:p>
            <a:pPr algn="ctr" eaLnBrk="1" hangingPunct="1"/>
            <a:r>
              <a:rPr lang="en-GB" sz="2000" b="1" smtClean="0">
                <a:solidFill>
                  <a:schemeClr val="accent2"/>
                </a:solidFill>
              </a:rPr>
              <a:t>As an example, the production of </a:t>
            </a:r>
          </a:p>
          <a:p>
            <a:pPr algn="ctr" eaLnBrk="1" hangingPunct="1"/>
            <a:r>
              <a:rPr lang="en-GB" sz="2000" b="1" smtClean="0">
                <a:solidFill>
                  <a:schemeClr val="accent2"/>
                </a:solidFill>
              </a:rPr>
              <a:t>synthetic rubber and carbon black </a:t>
            </a:r>
          </a:p>
          <a:p>
            <a:pPr algn="ctr" eaLnBrk="1" hangingPunct="1"/>
            <a:r>
              <a:rPr lang="en-GB" sz="2000" b="1" smtClean="0">
                <a:solidFill>
                  <a:schemeClr val="accent2"/>
                </a:solidFill>
              </a:rPr>
              <a:t>will support competitiveness of  tire manufacturing in the Kingdom.</a:t>
            </a:r>
            <a:r>
              <a:rPr lang="en-GB" sz="1800" smtClean="0"/>
              <a:t> </a:t>
            </a:r>
            <a:endParaRPr lang="en-GB" sz="2000" b="1" smtClean="0">
              <a:solidFill>
                <a:schemeClr val="accent2"/>
              </a:solidFill>
            </a:endParaRPr>
          </a:p>
          <a:p>
            <a:pPr algn="ctr" eaLnBrk="1" hangingPunct="1"/>
            <a:endParaRPr lang="en-GB" sz="1000" b="1" smtClean="0">
              <a:solidFill>
                <a:schemeClr val="accent2"/>
              </a:solidFill>
            </a:endParaRPr>
          </a:p>
          <a:p>
            <a:pPr algn="ctr" eaLnBrk="1" hangingPunct="1"/>
            <a:r>
              <a:rPr lang="en-GB" sz="2000" b="1" smtClean="0">
                <a:solidFill>
                  <a:schemeClr val="accent2"/>
                </a:solidFill>
              </a:rPr>
              <a:t>…….and this is not all…...</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p:spPr>
        <p:txBody>
          <a:bodyPr/>
          <a:lstStyle/>
          <a:p>
            <a:pPr eaLnBrk="1" hangingPunct="1"/>
            <a:endParaRPr lang="en-US" smtClean="0"/>
          </a:p>
        </p:txBody>
      </p:sp>
      <p:sp>
        <p:nvSpPr>
          <p:cNvPr id="25604" name="Footer Placeholder 3"/>
          <p:cNvSpPr>
            <a:spLocks noGrp="1"/>
          </p:cNvSpPr>
          <p:nvPr>
            <p:ph type="ftr" sz="quarter" idx="4"/>
          </p:nvPr>
        </p:nvSpPr>
        <p:spPr>
          <a:noFill/>
        </p:spPr>
        <p:txBody>
          <a:bodyPr/>
          <a:lstStyle/>
          <a:p>
            <a:r>
              <a:rPr lang="en-US" smtClean="0"/>
              <a:t>1</a:t>
            </a:r>
          </a:p>
        </p:txBody>
      </p:sp>
      <p:sp>
        <p:nvSpPr>
          <p:cNvPr id="25605" name="Slide Number Placeholder 4"/>
          <p:cNvSpPr>
            <a:spLocks noGrp="1"/>
          </p:cNvSpPr>
          <p:nvPr>
            <p:ph type="sldNum" sz="quarter" idx="5"/>
          </p:nvPr>
        </p:nvSpPr>
        <p:spPr>
          <a:noFill/>
        </p:spPr>
        <p:txBody>
          <a:bodyPr/>
          <a:lstStyle/>
          <a:p>
            <a:fld id="{6E5F8AF2-51AF-4301-BB36-A5813822F9DD}" type="slidenum">
              <a:rPr lang="ar-AE"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pPr eaLnBrk="1" hangingPunct="1"/>
            <a:endParaRPr lang="en-US" smtClean="0"/>
          </a:p>
        </p:txBody>
      </p:sp>
      <p:sp>
        <p:nvSpPr>
          <p:cNvPr id="44036" name="Footer Placeholder 3"/>
          <p:cNvSpPr>
            <a:spLocks noGrp="1"/>
          </p:cNvSpPr>
          <p:nvPr>
            <p:ph type="ftr" sz="quarter" idx="4"/>
          </p:nvPr>
        </p:nvSpPr>
        <p:spPr>
          <a:noFill/>
        </p:spPr>
        <p:txBody>
          <a:bodyPr/>
          <a:lstStyle/>
          <a:p>
            <a:r>
              <a:rPr lang="en-US" smtClean="0"/>
              <a:t>1</a:t>
            </a:r>
          </a:p>
        </p:txBody>
      </p:sp>
      <p:sp>
        <p:nvSpPr>
          <p:cNvPr id="44037" name="Slide Number Placeholder 4"/>
          <p:cNvSpPr>
            <a:spLocks noGrp="1"/>
          </p:cNvSpPr>
          <p:nvPr>
            <p:ph type="sldNum" sz="quarter" idx="5"/>
          </p:nvPr>
        </p:nvSpPr>
        <p:spPr>
          <a:noFill/>
        </p:spPr>
        <p:txBody>
          <a:bodyPr/>
          <a:lstStyle/>
          <a:p>
            <a:fld id="{71039B86-EDC6-486D-B5B2-BECD31ED1599}" type="slidenum">
              <a:rPr lang="ar-AE" smtClean="0"/>
              <a:pPr/>
              <a:t>20</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fld id="{1AE7A4C2-CBEA-40F3-9803-B0697B8EB8EC}" type="slidenum">
              <a:rPr lang="ar-AE" sz="1200"/>
              <a:pPr/>
              <a:t>3</a:t>
            </a:fld>
            <a:endParaRPr lang="en-GB" sz="1200"/>
          </a:p>
        </p:txBody>
      </p:sp>
      <p:sp>
        <p:nvSpPr>
          <p:cNvPr id="26627" name="Rectangle 2"/>
          <p:cNvSpPr>
            <a:spLocks noRo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p:spPr>
        <p:txBody>
          <a:bodyPr/>
          <a:lstStyle/>
          <a:p>
            <a:pPr eaLnBrk="1" hangingPunct="1"/>
            <a:endParaRPr lang="en-US" smtClean="0"/>
          </a:p>
        </p:txBody>
      </p:sp>
      <p:sp>
        <p:nvSpPr>
          <p:cNvPr id="27652" name="Footer Placeholder 3"/>
          <p:cNvSpPr txBox="1">
            <a:spLocks noGrp="1"/>
          </p:cNvSpPr>
          <p:nvPr/>
        </p:nvSpPr>
        <p:spPr bwMode="auto">
          <a:xfrm>
            <a:off x="0" y="8685213"/>
            <a:ext cx="2971800" cy="457200"/>
          </a:xfrm>
          <a:prstGeom prst="rect">
            <a:avLst/>
          </a:prstGeom>
          <a:noFill/>
          <a:ln w="9525">
            <a:noFill/>
            <a:miter lim="800000"/>
            <a:headEnd/>
            <a:tailEnd/>
          </a:ln>
        </p:spPr>
        <p:txBody>
          <a:bodyPr anchor="b"/>
          <a:lstStyle/>
          <a:p>
            <a:r>
              <a:rPr lang="en-US" sz="1200"/>
              <a:t>1</a:t>
            </a:r>
          </a:p>
        </p:txBody>
      </p:sp>
      <p:sp>
        <p:nvSpPr>
          <p:cNvPr id="27653" name="Slide Number Placeholder 4"/>
          <p:cNvSpPr txBox="1">
            <a:spLocks noGrp="1"/>
          </p:cNvSpPr>
          <p:nvPr/>
        </p:nvSpPr>
        <p:spPr bwMode="auto">
          <a:xfrm>
            <a:off x="3884613" y="8685213"/>
            <a:ext cx="2971800" cy="457200"/>
          </a:xfrm>
          <a:prstGeom prst="rect">
            <a:avLst/>
          </a:prstGeom>
          <a:noFill/>
          <a:ln w="9525">
            <a:noFill/>
            <a:miter lim="800000"/>
            <a:headEnd/>
            <a:tailEnd/>
          </a:ln>
        </p:spPr>
        <p:txBody>
          <a:bodyPr anchor="b"/>
          <a:lstStyle/>
          <a:p>
            <a:fld id="{0447EE03-CD0A-4EBB-B5E1-ED4F9A8ACF49}" type="slidenum">
              <a:rPr lang="ar-AE" sz="1200"/>
              <a:pPr/>
              <a:t>4</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p:spPr>
        <p:txBody>
          <a:bodyPr/>
          <a:lstStyle/>
          <a:p>
            <a:pPr eaLnBrk="1" hangingPunct="1"/>
            <a:endParaRPr lang="en-US" smtClean="0"/>
          </a:p>
        </p:txBody>
      </p:sp>
      <p:sp>
        <p:nvSpPr>
          <p:cNvPr id="28676" name="Slide Number Placeholder 3"/>
          <p:cNvSpPr>
            <a:spLocks noGrp="1"/>
          </p:cNvSpPr>
          <p:nvPr>
            <p:ph type="sldNum" sz="quarter" idx="5"/>
          </p:nvPr>
        </p:nvSpPr>
        <p:spPr>
          <a:noFill/>
        </p:spPr>
        <p:txBody>
          <a:bodyPr/>
          <a:lstStyle/>
          <a:p>
            <a:fld id="{85F44122-6CD4-4F91-8BA4-21F894BBE4A9}" type="slidenum">
              <a:rPr lang="ar-AE"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pPr eaLnBrk="1" hangingPunct="1"/>
            <a:endParaRPr lang="en-US" smtClean="0"/>
          </a:p>
        </p:txBody>
      </p:sp>
      <p:sp>
        <p:nvSpPr>
          <p:cNvPr id="29700" name="Slide Number Placeholder 3"/>
          <p:cNvSpPr>
            <a:spLocks noGrp="1"/>
          </p:cNvSpPr>
          <p:nvPr>
            <p:ph type="sldNum" sz="quarter" idx="5"/>
          </p:nvPr>
        </p:nvSpPr>
        <p:spPr>
          <a:noFill/>
        </p:spPr>
        <p:txBody>
          <a:bodyPr/>
          <a:lstStyle/>
          <a:p>
            <a:fld id="{73C5F232-B0BF-4E22-B3C0-50D806F255D7}" type="slidenum">
              <a:rPr lang="en-GB" smtClean="0"/>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pPr eaLnBrk="1" hangingPunct="1"/>
            <a:endParaRPr lang="en-US" smtClean="0"/>
          </a:p>
        </p:txBody>
      </p:sp>
      <p:sp>
        <p:nvSpPr>
          <p:cNvPr id="30724" name="Footer Placeholder 3"/>
          <p:cNvSpPr>
            <a:spLocks noGrp="1"/>
          </p:cNvSpPr>
          <p:nvPr>
            <p:ph type="ftr" sz="quarter" idx="4"/>
          </p:nvPr>
        </p:nvSpPr>
        <p:spPr>
          <a:noFill/>
        </p:spPr>
        <p:txBody>
          <a:bodyPr/>
          <a:lstStyle/>
          <a:p>
            <a:r>
              <a:rPr lang="en-US" smtClean="0"/>
              <a:t>1</a:t>
            </a:r>
          </a:p>
        </p:txBody>
      </p:sp>
      <p:sp>
        <p:nvSpPr>
          <p:cNvPr id="30725" name="Slide Number Placeholder 4"/>
          <p:cNvSpPr>
            <a:spLocks noGrp="1"/>
          </p:cNvSpPr>
          <p:nvPr>
            <p:ph type="sldNum" sz="quarter" idx="5"/>
          </p:nvPr>
        </p:nvSpPr>
        <p:spPr>
          <a:noFill/>
        </p:spPr>
        <p:txBody>
          <a:bodyPr/>
          <a:lstStyle/>
          <a:p>
            <a:fld id="{E488BCE9-E599-4876-8C03-9B55003DBDA3}" type="slidenum">
              <a:rPr lang="ar-AE"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pPr eaLnBrk="1" hangingPunct="1"/>
            <a:endParaRPr lang="en-US" smtClean="0"/>
          </a:p>
        </p:txBody>
      </p:sp>
      <p:sp>
        <p:nvSpPr>
          <p:cNvPr id="31748" name="Footer Placeholder 3"/>
          <p:cNvSpPr>
            <a:spLocks noGrp="1"/>
          </p:cNvSpPr>
          <p:nvPr>
            <p:ph type="ftr" sz="quarter" idx="4"/>
          </p:nvPr>
        </p:nvSpPr>
        <p:spPr>
          <a:noFill/>
        </p:spPr>
        <p:txBody>
          <a:bodyPr/>
          <a:lstStyle/>
          <a:p>
            <a:r>
              <a:rPr lang="en-US" smtClean="0"/>
              <a:t>1</a:t>
            </a:r>
          </a:p>
        </p:txBody>
      </p:sp>
      <p:sp>
        <p:nvSpPr>
          <p:cNvPr id="31749" name="Slide Number Placeholder 4"/>
          <p:cNvSpPr>
            <a:spLocks noGrp="1"/>
          </p:cNvSpPr>
          <p:nvPr>
            <p:ph type="sldNum" sz="quarter" idx="5"/>
          </p:nvPr>
        </p:nvSpPr>
        <p:spPr>
          <a:noFill/>
        </p:spPr>
        <p:txBody>
          <a:bodyPr/>
          <a:lstStyle/>
          <a:p>
            <a:fld id="{CE1C1DFD-C1E0-4D2F-8917-638239077D4F}" type="slidenum">
              <a:rPr lang="ar-AE"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pPr eaLnBrk="1" hangingPunct="1"/>
            <a:endParaRPr lang="en-US" smtClean="0"/>
          </a:p>
        </p:txBody>
      </p:sp>
      <p:sp>
        <p:nvSpPr>
          <p:cNvPr id="32772" name="Footer Placeholder 3"/>
          <p:cNvSpPr>
            <a:spLocks noGrp="1"/>
          </p:cNvSpPr>
          <p:nvPr>
            <p:ph type="ftr" sz="quarter" idx="4"/>
          </p:nvPr>
        </p:nvSpPr>
        <p:spPr>
          <a:noFill/>
        </p:spPr>
        <p:txBody>
          <a:bodyPr/>
          <a:lstStyle/>
          <a:p>
            <a:r>
              <a:rPr lang="en-US" smtClean="0"/>
              <a:t>1</a:t>
            </a:r>
          </a:p>
        </p:txBody>
      </p:sp>
      <p:sp>
        <p:nvSpPr>
          <p:cNvPr id="32773" name="Slide Number Placeholder 4"/>
          <p:cNvSpPr>
            <a:spLocks noGrp="1"/>
          </p:cNvSpPr>
          <p:nvPr>
            <p:ph type="sldNum" sz="quarter" idx="5"/>
          </p:nvPr>
        </p:nvSpPr>
        <p:spPr>
          <a:noFill/>
        </p:spPr>
        <p:txBody>
          <a:bodyPr/>
          <a:lstStyle/>
          <a:p>
            <a:fld id="{C85D7F83-5A65-4DA9-8450-6F0192C1A379}" type="slidenum">
              <a:rPr lang="ar-AE"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7D5BDD-A356-4F7C-9733-0EBC8D702E13}" type="slidenum">
              <a:rPr lang="ar-SA"/>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5C27FB1-2100-4F94-A707-D8CB763E3E0E}" type="slidenum">
              <a:rPr lang="ar-SA"/>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CC79787-8D2F-4550-B178-6E0260A9D173}" type="slidenum">
              <a:rPr lang="ar-SA"/>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036643A-C75B-4127-80D6-1233915B67A7}" type="slidenum">
              <a:rPr lang="ar-SA"/>
              <a:pPr>
                <a:defRPr/>
              </a:pPr>
              <a:t>‹#›</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Chart and Text">
    <p:spTree>
      <p:nvGrpSpPr>
        <p:cNvPr id="1" name=""/>
        <p:cNvGrpSpPr/>
        <p:nvPr/>
      </p:nvGrpSpPr>
      <p:grpSpPr>
        <a:xfrm>
          <a:off x="0" y="0"/>
          <a:ext cx="0" cy="0"/>
          <a:chOff x="0" y="0"/>
          <a:chExt cx="0" cy="0"/>
        </a:xfrm>
      </p:grpSpPr>
      <p:sp>
        <p:nvSpPr>
          <p:cNvPr id="3" name="Chart Placeholder 2"/>
          <p:cNvSpPr>
            <a:spLocks noGrp="1"/>
          </p:cNvSpPr>
          <p:nvPr>
            <p:ph type="chart" sz="half" idx="1"/>
          </p:nvPr>
        </p:nvSpPr>
        <p:spPr>
          <a:xfrm>
            <a:off x="344366" y="1357313"/>
            <a:ext cx="4249615" cy="4737100"/>
          </a:xfrm>
        </p:spPr>
        <p:txBody>
          <a:bodyPr/>
          <a:lstStyle/>
          <a:p>
            <a:pPr lvl="0"/>
            <a:endParaRPr lang="en-US" noProof="0" dirty="0" smtClean="0"/>
          </a:p>
        </p:txBody>
      </p:sp>
      <p:sp>
        <p:nvSpPr>
          <p:cNvPr id="4" name="Text Placeholder 3"/>
          <p:cNvSpPr>
            <a:spLocks noGrp="1"/>
          </p:cNvSpPr>
          <p:nvPr>
            <p:ph type="body" sz="half" idx="2"/>
          </p:nvPr>
        </p:nvSpPr>
        <p:spPr>
          <a:xfrm>
            <a:off x="4734659" y="1357313"/>
            <a:ext cx="4251080" cy="47371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15"/>
          <p:cNvSpPr>
            <a:spLocks noGrp="1" noChangeArrowheads="1"/>
          </p:cNvSpPr>
          <p:nvPr>
            <p:ph type="sldNum" sz="quarter" idx="10"/>
          </p:nvPr>
        </p:nvSpPr>
        <p:spPr/>
        <p:txBody>
          <a:bodyPr/>
          <a:lstStyle>
            <a:lvl1pPr>
              <a:defRPr/>
            </a:lvl1pPr>
          </a:lstStyle>
          <a:p>
            <a:pPr>
              <a:defRPr/>
            </a:pPr>
            <a:fld id="{015535CA-F0A4-464D-B49B-F76773B0FDF3}" type="slidenum">
              <a:rPr lang="ar-SA"/>
              <a:pPr>
                <a:defRPr/>
              </a:pPr>
              <a:t>‹#›</a:t>
            </a:fld>
            <a:r>
              <a:rPr lang="en-AU"/>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735DFC5-F5E4-418B-AED4-244CE40BD74C}" type="slidenum">
              <a:rPr lang="ar-SA"/>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11E058A-046C-4AFC-9731-2AEA3CB177A8}" type="slidenum">
              <a:rPr lang="ar-SA"/>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770371B-62CE-4FDE-BB3A-F35A7D31476C}" type="slidenum">
              <a:rPr lang="ar-SA"/>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6EE16BE-DD90-4CFC-BDD5-973E16344951}" type="slidenum">
              <a:rPr lang="ar-SA"/>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145E926-5362-4F84-B283-B2BBC9C23992}" type="slidenum">
              <a:rPr lang="ar-SA"/>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6C6C03B-A477-4C65-9E94-879AF3C6C080}" type="slidenum">
              <a:rPr lang="ar-SA"/>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02C412D-08F5-4EA8-BB20-D293D0C5BC6C}" type="slidenum">
              <a:rPr lang="ar-SA"/>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DC482CC-6984-43BB-B78F-F0E767436789}" type="slidenum">
              <a:rPr lang="ar-SA"/>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4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Arial" charset="0"/>
              </a:defRPr>
            </a:lvl1pPr>
          </a:lstStyle>
          <a:p>
            <a:pPr>
              <a:defRPr/>
            </a:pPr>
            <a:fld id="{44AA04D0-CCB2-4CEC-8D71-BD4ADEEB42A5}" type="slidenum">
              <a:rPr lang="ar-SA"/>
              <a:pPr>
                <a:defRPr/>
              </a:pPr>
              <a:t>‹#›</a:t>
            </a:fld>
            <a:endParaRPr lang="en-GB"/>
          </a:p>
        </p:txBody>
      </p:sp>
      <p:pic>
        <p:nvPicPr>
          <p:cNvPr id="10247" name="Picture 8"/>
          <p:cNvPicPr>
            <a:picLocks noChangeAspect="1" noChangeArrowheads="1"/>
          </p:cNvPicPr>
          <p:nvPr userDrawn="1"/>
        </p:nvPicPr>
        <p:blipFill>
          <a:blip r:embed="rId15"/>
          <a:srcRect/>
          <a:stretch>
            <a:fillRect/>
          </a:stretch>
        </p:blipFill>
        <p:spPr bwMode="auto">
          <a:xfrm>
            <a:off x="34925" y="6162675"/>
            <a:ext cx="1728788" cy="650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3" r:id="rId12"/>
    <p:sldLayoutId id="2147483824"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saddoun@gpca.org.ae"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4.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8" Type="http://schemas.openxmlformats.org/officeDocument/2006/relationships/tags" Target="../tags/tag7.xml"/><Relationship Id="rId13" Type="http://schemas.openxmlformats.org/officeDocument/2006/relationships/tags" Target="../tags/tag12.xml"/><Relationship Id="rId3" Type="http://schemas.openxmlformats.org/officeDocument/2006/relationships/tags" Target="../tags/tag2.xml"/><Relationship Id="rId7" Type="http://schemas.openxmlformats.org/officeDocument/2006/relationships/tags" Target="../tags/tag6.xml"/><Relationship Id="rId12" Type="http://schemas.openxmlformats.org/officeDocument/2006/relationships/tags" Target="../tags/tag11.xml"/><Relationship Id="rId17" Type="http://schemas.openxmlformats.org/officeDocument/2006/relationships/oleObject" Target="../embeddings/oleObject6.bin"/><Relationship Id="rId2" Type="http://schemas.openxmlformats.org/officeDocument/2006/relationships/tags" Target="../tags/tag1.xml"/><Relationship Id="rId16" Type="http://schemas.openxmlformats.org/officeDocument/2006/relationships/notesSlide" Target="../notesSlides/notesSlide14.xml"/><Relationship Id="rId1" Type="http://schemas.openxmlformats.org/officeDocument/2006/relationships/vmlDrawing" Target="../drawings/vmlDrawing5.vml"/><Relationship Id="rId6" Type="http://schemas.openxmlformats.org/officeDocument/2006/relationships/tags" Target="../tags/tag5.xml"/><Relationship Id="rId11" Type="http://schemas.openxmlformats.org/officeDocument/2006/relationships/tags" Target="../tags/tag10.xml"/><Relationship Id="rId5" Type="http://schemas.openxmlformats.org/officeDocument/2006/relationships/tags" Target="../tags/tag4.xml"/><Relationship Id="rId15" Type="http://schemas.openxmlformats.org/officeDocument/2006/relationships/slideLayout" Target="../slideLayouts/slideLayout6.xml"/><Relationship Id="rId10" Type="http://schemas.openxmlformats.org/officeDocument/2006/relationships/tags" Target="../tags/tag9.xml"/><Relationship Id="rId4" Type="http://schemas.openxmlformats.org/officeDocument/2006/relationships/tags" Target="../tags/tag3.xml"/><Relationship Id="rId9" Type="http://schemas.openxmlformats.org/officeDocument/2006/relationships/tags" Target="../tags/tag8.xml"/><Relationship Id="rId14"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3.xml"/><Relationship Id="rId1" Type="http://schemas.openxmlformats.org/officeDocument/2006/relationships/vmlDrawing" Target="../drawings/vmlDrawing7.vml"/><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oleObject" Target="../embeddings/oleObject12.bin"/><Relationship Id="rId5" Type="http://schemas.openxmlformats.org/officeDocument/2006/relationships/oleObject" Target="../embeddings/oleObject11.bin"/><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hyperlink" Target="http://www.gpca.org.a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oleObject" Target="../embeddings/oleObject1.bin"/><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Geese-watermark"/>
          <p:cNvPicPr>
            <a:picLocks noChangeAspect="1" noChangeArrowheads="1"/>
          </p:cNvPicPr>
          <p:nvPr/>
        </p:nvPicPr>
        <p:blipFill>
          <a:blip r:embed="rId3"/>
          <a:srcRect/>
          <a:stretch>
            <a:fillRect/>
          </a:stretch>
        </p:blipFill>
        <p:spPr bwMode="auto">
          <a:xfrm>
            <a:off x="0" y="500063"/>
            <a:ext cx="9144000" cy="4541837"/>
          </a:xfrm>
          <a:prstGeom prst="rect">
            <a:avLst/>
          </a:prstGeom>
          <a:noFill/>
          <a:ln w="9525">
            <a:noFill/>
            <a:miter lim="800000"/>
            <a:headEnd/>
            <a:tailEnd/>
          </a:ln>
        </p:spPr>
      </p:pic>
      <p:sp>
        <p:nvSpPr>
          <p:cNvPr id="12291" name="Rectangle 19"/>
          <p:cNvSpPr>
            <a:spLocks noGrp="1" noChangeArrowheads="1"/>
          </p:cNvSpPr>
          <p:nvPr>
            <p:ph type="ctrTitle"/>
          </p:nvPr>
        </p:nvSpPr>
        <p:spPr>
          <a:xfrm>
            <a:off x="685800" y="2000250"/>
            <a:ext cx="7772400" cy="1470025"/>
          </a:xfrm>
        </p:spPr>
        <p:txBody>
          <a:bodyPr/>
          <a:lstStyle/>
          <a:p>
            <a:pPr eaLnBrk="1" hangingPunct="1"/>
            <a:r>
              <a:rPr lang="en-US" sz="2800" b="1" smtClean="0">
                <a:solidFill>
                  <a:srgbClr val="005AA0"/>
                </a:solidFill>
                <a:latin typeface="Palatino Linotype" pitchFamily="18" charset="0"/>
              </a:rPr>
              <a:t> </a:t>
            </a:r>
            <a:r>
              <a:rPr lang="en-US" sz="2800" b="1" smtClean="0">
                <a:latin typeface="Palatino Linotype" pitchFamily="18" charset="0"/>
              </a:rPr>
              <a:t>The Quest of the Gulf to be the Global Petrochemicals Industry’s Centre of Gravity</a:t>
            </a:r>
            <a:endParaRPr lang="en-US" sz="2800" b="1" smtClean="0">
              <a:solidFill>
                <a:srgbClr val="005AA0"/>
              </a:solidFill>
              <a:latin typeface="Palatino Linotype" pitchFamily="18" charset="0"/>
            </a:endParaRPr>
          </a:p>
        </p:txBody>
      </p:sp>
      <p:sp>
        <p:nvSpPr>
          <p:cNvPr id="12292" name="Rectangle 30"/>
          <p:cNvSpPr>
            <a:spLocks noGrp="1" noChangeArrowheads="1"/>
          </p:cNvSpPr>
          <p:nvPr>
            <p:ph type="subTitle" idx="1"/>
          </p:nvPr>
        </p:nvSpPr>
        <p:spPr>
          <a:xfrm>
            <a:off x="1371600" y="3890963"/>
            <a:ext cx="6400800" cy="1784350"/>
          </a:xfrm>
          <a:noFill/>
        </p:spPr>
        <p:txBody>
          <a:bodyPr>
            <a:spAutoFit/>
          </a:bodyPr>
          <a:lstStyle/>
          <a:p>
            <a:pPr eaLnBrk="1" hangingPunct="1">
              <a:spcBef>
                <a:spcPct val="50000"/>
              </a:spcBef>
            </a:pPr>
            <a:r>
              <a:rPr lang="en-US" sz="2000" b="1" i="1" smtClean="0">
                <a:solidFill>
                  <a:srgbClr val="005AA0"/>
                </a:solidFill>
                <a:latin typeface="Palatino Linotype" pitchFamily="18" charset="0"/>
              </a:rPr>
              <a:t>Presentation by : </a:t>
            </a:r>
          </a:p>
          <a:p>
            <a:pPr eaLnBrk="1" hangingPunct="1">
              <a:spcBef>
                <a:spcPct val="50000"/>
              </a:spcBef>
            </a:pPr>
            <a:r>
              <a:rPr lang="en-US" sz="2000" b="1" i="1" smtClean="0">
                <a:solidFill>
                  <a:srgbClr val="005AA0"/>
                </a:solidFill>
                <a:latin typeface="Palatino Linotype" pitchFamily="18" charset="0"/>
              </a:rPr>
              <a:t>Dr. Abdulwahab Al-Sadoun</a:t>
            </a:r>
          </a:p>
          <a:p>
            <a:pPr eaLnBrk="1" hangingPunct="1">
              <a:spcBef>
                <a:spcPct val="50000"/>
              </a:spcBef>
            </a:pPr>
            <a:r>
              <a:rPr lang="en-US" sz="2000" b="1" i="1" smtClean="0">
                <a:solidFill>
                  <a:srgbClr val="005AA0"/>
                </a:solidFill>
                <a:latin typeface="Palatino Linotype" pitchFamily="18" charset="0"/>
              </a:rPr>
              <a:t>Secretary General, GPCA</a:t>
            </a:r>
          </a:p>
          <a:p>
            <a:pPr eaLnBrk="1" hangingPunct="1">
              <a:spcBef>
                <a:spcPct val="50000"/>
              </a:spcBef>
            </a:pPr>
            <a:r>
              <a:rPr lang="en-US" sz="2000" b="1" i="1" smtClean="0">
                <a:solidFill>
                  <a:srgbClr val="C00000"/>
                </a:solidFill>
                <a:latin typeface="Palatino Linotype" pitchFamily="18" charset="0"/>
                <a:hlinkClick r:id="rId4"/>
              </a:rPr>
              <a:t>sadoun@gpca.org.ae</a:t>
            </a:r>
            <a:r>
              <a:rPr lang="en-US" sz="2000" b="1" i="1" smtClean="0">
                <a:solidFill>
                  <a:srgbClr val="006666"/>
                </a:solidFill>
                <a:latin typeface="Palatino Linotype" pitchFamily="18" charset="0"/>
              </a:rPr>
              <a:t> </a:t>
            </a:r>
          </a:p>
        </p:txBody>
      </p:sp>
      <p:sp>
        <p:nvSpPr>
          <p:cNvPr id="5" name="Rectangle 30"/>
          <p:cNvSpPr txBox="1">
            <a:spLocks noChangeArrowheads="1"/>
          </p:cNvSpPr>
          <p:nvPr/>
        </p:nvSpPr>
        <p:spPr bwMode="auto">
          <a:xfrm>
            <a:off x="928688" y="792163"/>
            <a:ext cx="7286625" cy="708025"/>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5400000" scaled="1"/>
            <a:tileRect/>
          </a:gradFill>
          <a:ln w="9525">
            <a:noFill/>
            <a:miter lim="800000"/>
            <a:headEnd/>
            <a:tailEnd/>
          </a:ln>
        </p:spPr>
        <p:txBody>
          <a:bodyPr>
            <a:spAutoFit/>
          </a:bodyPr>
          <a:lstStyle/>
          <a:p>
            <a:pPr algn="ctr">
              <a:lnSpc>
                <a:spcPts val="2400"/>
              </a:lnSpc>
              <a:spcBef>
                <a:spcPts val="0"/>
              </a:spcBef>
              <a:defRPr/>
            </a:pPr>
            <a:r>
              <a:rPr lang="en-US" sz="2000" b="1" kern="0" dirty="0">
                <a:solidFill>
                  <a:schemeClr val="bg1"/>
                </a:solidFill>
                <a:latin typeface="Palatino Linotype" pitchFamily="18" charset="0"/>
                <a:cs typeface="+mn-cs"/>
              </a:rPr>
              <a:t>GOIC’s 12</a:t>
            </a:r>
            <a:r>
              <a:rPr lang="en-US" sz="2000" b="1" kern="0" baseline="30000" dirty="0">
                <a:solidFill>
                  <a:schemeClr val="bg1"/>
                </a:solidFill>
                <a:latin typeface="Palatino Linotype" pitchFamily="18" charset="0"/>
                <a:cs typeface="+mn-cs"/>
              </a:rPr>
              <a:t>th</a:t>
            </a:r>
            <a:r>
              <a:rPr lang="en-US" sz="2000" b="1" kern="0" dirty="0">
                <a:solidFill>
                  <a:schemeClr val="bg1"/>
                </a:solidFill>
                <a:latin typeface="Palatino Linotype" pitchFamily="18" charset="0"/>
                <a:cs typeface="+mn-cs"/>
              </a:rPr>
              <a:t> Industrialist Conference</a:t>
            </a:r>
          </a:p>
          <a:p>
            <a:pPr algn="ctr">
              <a:lnSpc>
                <a:spcPts val="2400"/>
              </a:lnSpc>
              <a:spcBef>
                <a:spcPts val="0"/>
              </a:spcBef>
              <a:defRPr/>
            </a:pPr>
            <a:r>
              <a:rPr lang="en-US" sz="2000" b="1" kern="0" dirty="0">
                <a:solidFill>
                  <a:schemeClr val="bg1"/>
                </a:solidFill>
                <a:latin typeface="Palatino Linotype" pitchFamily="18" charset="0"/>
                <a:cs typeface="+mn-cs"/>
              </a:rPr>
              <a:t>Doha - Qatar ; November 23, 2009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47800"/>
            <a:ext cx="8077200" cy="1143000"/>
          </a:xfrm>
        </p:spPr>
        <p:txBody>
          <a:bodyPr/>
          <a:lstStyle/>
          <a:p>
            <a:pPr eaLnBrk="1" hangingPunct="1"/>
            <a:r>
              <a:rPr lang="en-US" sz="2000" b="1" i="1" smtClean="0">
                <a:latin typeface="Palatino Linotype" pitchFamily="18" charset="0"/>
              </a:rPr>
              <a:t/>
            </a:r>
            <a:br>
              <a:rPr lang="en-US" sz="2000" b="1" i="1" smtClean="0">
                <a:latin typeface="Palatino Linotype" pitchFamily="18" charset="0"/>
              </a:rPr>
            </a:br>
            <a:endParaRPr lang="en-US" sz="2000" b="1" i="1" smtClean="0">
              <a:latin typeface="Palatino Linotype" pitchFamily="18" charset="0"/>
            </a:endParaRPr>
          </a:p>
        </p:txBody>
      </p:sp>
      <p:sp>
        <p:nvSpPr>
          <p:cNvPr id="4" name="Rectangle 3"/>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9460"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GPCA‘s Annual Forum</a:t>
            </a:r>
            <a:endParaRPr lang="en-US" sz="1400">
              <a:solidFill>
                <a:schemeClr val="accent2"/>
              </a:solidFill>
              <a:latin typeface="Palatino Linotype" pitchFamily="18" charset="0"/>
            </a:endParaRPr>
          </a:p>
        </p:txBody>
      </p:sp>
      <p:sp>
        <p:nvSpPr>
          <p:cNvPr id="19461" name="Rectangle 3"/>
          <p:cNvSpPr>
            <a:spLocks noChangeArrowheads="1"/>
          </p:cNvSpPr>
          <p:nvPr/>
        </p:nvSpPr>
        <p:spPr bwMode="auto">
          <a:xfrm>
            <a:off x="428625" y="2357438"/>
            <a:ext cx="5357813" cy="3786187"/>
          </a:xfrm>
          <a:prstGeom prst="rect">
            <a:avLst/>
          </a:prstGeom>
          <a:solidFill>
            <a:schemeClr val="bg1"/>
          </a:solidFill>
          <a:ln w="9525">
            <a:noFill/>
            <a:miter lim="800000"/>
            <a:headEnd/>
            <a:tailEnd/>
          </a:ln>
        </p:spPr>
        <p:txBody>
          <a:bodyPr lIns="0" tIns="0" rIns="0" bIns="0"/>
          <a:lstStyle/>
          <a:p>
            <a:pPr marL="176213" lvl="1" indent="-176213" defTabSz="684213" eaLnBrk="0" hangingPunct="0">
              <a:buClr>
                <a:srgbClr val="990000"/>
              </a:buClr>
              <a:buSzPct val="80000"/>
              <a:buFont typeface="Wingdings" pitchFamily="2" charset="2"/>
              <a:buChar char="§"/>
            </a:pPr>
            <a:r>
              <a:rPr lang="en-US" sz="1500" b="1" i="1">
                <a:solidFill>
                  <a:srgbClr val="005AA0"/>
                </a:solidFill>
                <a:latin typeface="Palatino Linotype" pitchFamily="18" charset="0"/>
              </a:rPr>
              <a:t>Excellent Line of Speakers, including:</a:t>
            </a:r>
            <a:endParaRPr lang="de-DE" sz="1500">
              <a:solidFill>
                <a:srgbClr val="005AA0"/>
              </a:solidFill>
              <a:latin typeface="Palatino Linotype" pitchFamily="18" charset="0"/>
            </a:endParaRPr>
          </a:p>
          <a:p>
            <a:pPr marL="633413" lvl="2" indent="-176213" defTabSz="684213" eaLnBrk="0" hangingPunct="0">
              <a:buClr>
                <a:srgbClr val="990000"/>
              </a:buClr>
              <a:buSzPct val="80000"/>
              <a:buFont typeface="Wingdings" pitchFamily="2" charset="2"/>
              <a:buChar char="§"/>
            </a:pPr>
            <a:r>
              <a:rPr lang="it-IT" sz="1500" b="1">
                <a:latin typeface="Palatino Linotype" pitchFamily="18" charset="0"/>
              </a:rPr>
              <a:t>H.E. Ali Al-Naimi, Minister </a:t>
            </a:r>
            <a:r>
              <a:rPr lang="en-US" sz="1500" b="1">
                <a:latin typeface="Palatino Linotype" pitchFamily="18" charset="0"/>
              </a:rPr>
              <a:t>of Petroleum and Mineral Resources, Saudi Arabia</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H.E. Rasheed Al Meraj, Governor of the Central Bank of Bahrain</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Mohamed H. Al-Mady, Chairman, GPCA; Vice Chairman and CEO, SABIC</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Stephen Pryor, President, ExxonMobil Chemical </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Brad Bourland, Chief Economist, Jadwa Investments</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Greg Garland, President &amp; CEO, Chevron Phillips </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Klaus Engel, Chairman, Evonik Industries AG</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Paul A. Laudicina, Chairman, A.T. Kearney</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Mark Garrett, CEO, Borealis</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Prof. Vijay Govindarajan, Director, Tuck School of Business , USA</a:t>
            </a:r>
          </a:p>
          <a:p>
            <a:pPr marL="633413" lvl="2" indent="-176213" defTabSz="684213" eaLnBrk="0" hangingPunct="0">
              <a:buClr>
                <a:srgbClr val="990000"/>
              </a:buClr>
              <a:buSzPct val="80000"/>
              <a:buFont typeface="Wingdings" pitchFamily="2" charset="2"/>
              <a:buChar char="§"/>
            </a:pPr>
            <a:r>
              <a:rPr lang="en-US" sz="1500" b="1">
                <a:latin typeface="Palatino Linotype" pitchFamily="18" charset="0"/>
              </a:rPr>
              <a:t>Cal Dooly, President American Chemistry Council</a:t>
            </a:r>
          </a:p>
        </p:txBody>
      </p:sp>
      <p:sp>
        <p:nvSpPr>
          <p:cNvPr id="19462" name="Rectangle 6"/>
          <p:cNvSpPr>
            <a:spLocks noChangeArrowheads="1"/>
          </p:cNvSpPr>
          <p:nvPr/>
        </p:nvSpPr>
        <p:spPr bwMode="auto">
          <a:xfrm>
            <a:off x="642938" y="642938"/>
            <a:ext cx="7929562" cy="708025"/>
          </a:xfrm>
          <a:prstGeom prst="rect">
            <a:avLst/>
          </a:prstGeom>
          <a:noFill/>
          <a:ln w="9525">
            <a:noFill/>
            <a:miter lim="800000"/>
            <a:headEnd/>
            <a:tailEnd/>
          </a:ln>
        </p:spPr>
        <p:txBody>
          <a:bodyPr>
            <a:spAutoFit/>
          </a:bodyPr>
          <a:lstStyle/>
          <a:p>
            <a:pPr marL="176213" lvl="1" indent="-176213" defTabSz="684213" eaLnBrk="0" hangingPunct="0">
              <a:spcBef>
                <a:spcPts val="1200"/>
              </a:spcBef>
              <a:buClr>
                <a:srgbClr val="990000"/>
              </a:buClr>
              <a:buSzPct val="80000"/>
            </a:pPr>
            <a:r>
              <a:rPr lang="de-DE" sz="2000" b="1">
                <a:solidFill>
                  <a:schemeClr val="accent2"/>
                </a:solidFill>
                <a:latin typeface="Palatino Linotype" pitchFamily="18" charset="0"/>
              </a:rPr>
              <a:t>GPCA‘s Annual Forum is the flagship in the Petrochemical Conferences, on a regional &amp; global levels</a:t>
            </a:r>
            <a:endParaRPr lang="de-DE" sz="2000" b="1">
              <a:solidFill>
                <a:srgbClr val="005AA0"/>
              </a:solidFill>
              <a:latin typeface="Palatino Linotype" pitchFamily="18" charset="0"/>
            </a:endParaRPr>
          </a:p>
        </p:txBody>
      </p:sp>
      <p:sp>
        <p:nvSpPr>
          <p:cNvPr id="19463" name="Slide Number Placeholder 4"/>
          <p:cNvSpPr>
            <a:spLocks noGrp="1"/>
          </p:cNvSpPr>
          <p:nvPr>
            <p:ph type="sldNum" sz="quarter" idx="12"/>
          </p:nvPr>
        </p:nvSpPr>
        <p:spPr>
          <a:xfrm>
            <a:off x="6867525" y="6453188"/>
            <a:ext cx="2133600" cy="476250"/>
          </a:xfrm>
          <a:noFill/>
        </p:spPr>
        <p:txBody>
          <a:bodyPr/>
          <a:lstStyle/>
          <a:p>
            <a:fld id="{0AC478C4-38AC-4267-B903-4D4EB83C11A8}" type="slidenum">
              <a:rPr lang="ar-AE" smtClean="0">
                <a:latin typeface="Palatino Linotype" pitchFamily="18" charset="0"/>
              </a:rPr>
              <a:pPr/>
              <a:t>10</a:t>
            </a:fld>
            <a:r>
              <a:rPr lang="en-AU" smtClean="0">
                <a:latin typeface="Palatino Linotype" pitchFamily="18" charset="0"/>
              </a:rPr>
              <a:t>  </a:t>
            </a:r>
          </a:p>
        </p:txBody>
      </p:sp>
      <p:pic>
        <p:nvPicPr>
          <p:cNvPr id="19464" name="Picture 5" descr="InterContinental Dubai Festival City - exterior 7"/>
          <p:cNvPicPr>
            <a:picLocks noChangeAspect="1" noChangeArrowheads="1"/>
          </p:cNvPicPr>
          <p:nvPr/>
        </p:nvPicPr>
        <p:blipFill>
          <a:blip r:embed="rId3"/>
          <a:srcRect/>
          <a:stretch>
            <a:fillRect/>
          </a:stretch>
        </p:blipFill>
        <p:spPr bwMode="auto">
          <a:xfrm>
            <a:off x="5929313" y="2216150"/>
            <a:ext cx="2857500" cy="4213225"/>
          </a:xfrm>
          <a:prstGeom prst="rect">
            <a:avLst/>
          </a:prstGeom>
          <a:noFill/>
          <a:ln w="9525">
            <a:noFill/>
            <a:miter lim="800000"/>
            <a:headEnd/>
            <a:tailEnd/>
          </a:ln>
        </p:spPr>
      </p:pic>
      <p:sp>
        <p:nvSpPr>
          <p:cNvPr id="19465" name="Rectangle 3"/>
          <p:cNvSpPr>
            <a:spLocks noChangeArrowheads="1"/>
          </p:cNvSpPr>
          <p:nvPr/>
        </p:nvSpPr>
        <p:spPr bwMode="auto">
          <a:xfrm>
            <a:off x="652463" y="1438275"/>
            <a:ext cx="8062912" cy="633413"/>
          </a:xfrm>
          <a:prstGeom prst="rect">
            <a:avLst/>
          </a:prstGeom>
          <a:solidFill>
            <a:schemeClr val="bg1"/>
          </a:solidFill>
          <a:ln w="9525">
            <a:noFill/>
            <a:miter lim="800000"/>
            <a:headEnd/>
            <a:tailEnd/>
          </a:ln>
        </p:spPr>
        <p:txBody>
          <a:bodyPr lIns="0" tIns="0" rIns="0" bIns="0"/>
          <a:lstStyle/>
          <a:p>
            <a:pPr marL="176213" lvl="1" indent="-176213" defTabSz="684213" eaLnBrk="0" hangingPunct="0">
              <a:spcBef>
                <a:spcPts val="1200"/>
              </a:spcBef>
              <a:buClr>
                <a:srgbClr val="990000"/>
              </a:buClr>
              <a:buSzPct val="80000"/>
              <a:buFont typeface="Wingdings" pitchFamily="2" charset="2"/>
              <a:buChar char="§"/>
            </a:pPr>
            <a:r>
              <a:rPr lang="de-DE" sz="1600" b="1" i="1">
                <a:solidFill>
                  <a:srgbClr val="005AA0"/>
                </a:solidFill>
                <a:latin typeface="Palatino Linotype" pitchFamily="18" charset="0"/>
              </a:rPr>
              <a:t>Forum‘s theme : </a:t>
            </a:r>
            <a:r>
              <a:rPr lang="en-US" sz="1600" b="1" i="1">
                <a:latin typeface="Palatino Linotype" pitchFamily="18" charset="0"/>
              </a:rPr>
              <a:t>Breaking through the Crisis to Pursue Sustainable Growth</a:t>
            </a:r>
          </a:p>
          <a:p>
            <a:pPr marL="176213" lvl="1" indent="-176213" defTabSz="684213" eaLnBrk="0" hangingPunct="0">
              <a:spcBef>
                <a:spcPts val="1200"/>
              </a:spcBef>
              <a:buClr>
                <a:srgbClr val="990000"/>
              </a:buClr>
              <a:buSzPct val="80000"/>
              <a:buFont typeface="Wingdings" pitchFamily="2" charset="2"/>
              <a:buChar char="§"/>
            </a:pPr>
            <a:r>
              <a:rPr lang="en-US" sz="1600" b="1" i="1">
                <a:solidFill>
                  <a:srgbClr val="005AA0"/>
                </a:solidFill>
                <a:latin typeface="Palatino Linotype" pitchFamily="18" charset="0"/>
              </a:rPr>
              <a:t>Date &amp; Venue: December 8-10, 2009; </a:t>
            </a:r>
            <a:r>
              <a:rPr lang="en-US" sz="1600" b="1" i="1">
                <a:latin typeface="Palatino Linotype" pitchFamily="18" charset="0"/>
              </a:rPr>
              <a:t>InterContinental Dubai Festival City</a:t>
            </a:r>
            <a:r>
              <a:rPr lang="en-US" sz="1600" b="1" i="1">
                <a:solidFill>
                  <a:srgbClr val="005AA0"/>
                </a:solidFill>
                <a:latin typeface="Palatino Linotype" pitchFamily="18" charset="0"/>
              </a:rPr>
              <a:t>, Dubai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685800" y="1447800"/>
            <a:ext cx="8077200" cy="1143000"/>
          </a:xfrm>
        </p:spPr>
        <p:txBody>
          <a:bodyPr/>
          <a:lstStyle/>
          <a:p>
            <a:pPr eaLnBrk="1" hangingPunct="1"/>
            <a:r>
              <a:rPr lang="en-US" sz="2000" b="1" i="1" smtClean="0">
                <a:latin typeface="Palatino Linotype" pitchFamily="18" charset="0"/>
              </a:rPr>
              <a:t/>
            </a:r>
            <a:br>
              <a:rPr lang="en-US" sz="2000" b="1" i="1" smtClean="0">
                <a:latin typeface="Palatino Linotype" pitchFamily="18" charset="0"/>
              </a:rPr>
            </a:br>
            <a:endParaRPr lang="en-US" sz="2000" b="1" i="1" smtClean="0">
              <a:latin typeface="Palatino Linotype" pitchFamily="18" charset="0"/>
            </a:endParaRPr>
          </a:p>
        </p:txBody>
      </p:sp>
      <p:sp>
        <p:nvSpPr>
          <p:cNvPr id="4" name="Rectangle 3"/>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077"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GPCA‘s Annual Forum</a:t>
            </a:r>
            <a:endParaRPr lang="en-US" sz="1400">
              <a:solidFill>
                <a:schemeClr val="accent2"/>
              </a:solidFill>
              <a:latin typeface="Palatino Linotype" pitchFamily="18" charset="0"/>
            </a:endParaRPr>
          </a:p>
        </p:txBody>
      </p:sp>
      <p:sp>
        <p:nvSpPr>
          <p:cNvPr id="6" name="Rectangle 3"/>
          <p:cNvSpPr>
            <a:spLocks noChangeArrowheads="1"/>
          </p:cNvSpPr>
          <p:nvPr/>
        </p:nvSpPr>
        <p:spPr bwMode="auto">
          <a:xfrm>
            <a:off x="571500" y="928688"/>
            <a:ext cx="5357813" cy="4429125"/>
          </a:xfrm>
          <a:prstGeom prst="rect">
            <a:avLst/>
          </a:prstGeom>
          <a:solidFill>
            <a:schemeClr val="bg1"/>
          </a:solidFill>
          <a:ln w="9525">
            <a:noFill/>
            <a:miter lim="800000"/>
            <a:headEnd/>
            <a:tailEnd/>
          </a:ln>
        </p:spPr>
        <p:txBody>
          <a:bodyPr lIns="0" tIns="0" rIns="0" bIns="0"/>
          <a:lstStyle/>
          <a:p>
            <a:pPr marL="176213" lvl="1" indent="-176213" defTabSz="684213" eaLnBrk="0" hangingPunct="0">
              <a:spcBef>
                <a:spcPts val="1200"/>
              </a:spcBef>
              <a:buClr>
                <a:srgbClr val="990000"/>
              </a:buClr>
              <a:buSzPct val="80000"/>
              <a:buFont typeface="Wingdings" pitchFamily="2" charset="2"/>
              <a:buChar char="§"/>
              <a:defRPr/>
            </a:pPr>
            <a:r>
              <a:rPr lang="en-US" sz="1600" b="1" kern="0" dirty="0">
                <a:latin typeface="Palatino Linotype" pitchFamily="18" charset="0"/>
              </a:rPr>
              <a:t>Topics/Themes to be discussed include: </a:t>
            </a:r>
            <a:endParaRPr lang="en-US" sz="1600" kern="0" dirty="0">
              <a:latin typeface="Palatino Linotype" pitchFamily="18" charset="0"/>
            </a:endParaRP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How to Sustain Success in a Downturn with a Consistent Business Strategy ?</a:t>
            </a: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Cost-Cutting as Value Creation in the midst            of an Economic Crisis </a:t>
            </a: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The Economic Crisis and Its Impact on the    Mideast Chemical Industry </a:t>
            </a: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Financing Opportunities and Risks for Petrochemical and Energy Projects </a:t>
            </a: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Building a Viable Mideast  Position to Pursue Sustainable Growth </a:t>
            </a: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How to Prepare to Emerge from the Downturn </a:t>
            </a:r>
          </a:p>
          <a:p>
            <a:pPr marL="633413" lvl="2" indent="-176213" defTabSz="684213" eaLnBrk="0" hangingPunct="0">
              <a:spcBef>
                <a:spcPts val="900"/>
              </a:spcBef>
              <a:buClr>
                <a:srgbClr val="990000"/>
              </a:buClr>
              <a:buSzPct val="80000"/>
              <a:buFont typeface="Wingdings" pitchFamily="2" charset="2"/>
              <a:buChar char="§"/>
              <a:defRPr/>
            </a:pPr>
            <a:r>
              <a:rPr lang="en-US" sz="1600" kern="0" dirty="0">
                <a:latin typeface="Palatino Linotype" pitchFamily="18" charset="0"/>
              </a:rPr>
              <a:t>Building a Global Presence from the Mideast</a:t>
            </a:r>
          </a:p>
        </p:txBody>
      </p:sp>
      <p:sp>
        <p:nvSpPr>
          <p:cNvPr id="11" name="Rectangle 10"/>
          <p:cNvSpPr/>
          <p:nvPr/>
        </p:nvSpPr>
        <p:spPr>
          <a:xfrm>
            <a:off x="714375" y="5286375"/>
            <a:ext cx="8001000" cy="571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6213" lvl="1" indent="-176213" algn="ctr" defTabSz="684213" eaLnBrk="0" hangingPunct="0">
              <a:spcBef>
                <a:spcPts val="1200"/>
              </a:spcBef>
              <a:buClr>
                <a:srgbClr val="990000"/>
              </a:buClr>
              <a:buSzPct val="80000"/>
              <a:defRPr/>
            </a:pPr>
            <a:r>
              <a:rPr lang="de-DE" b="1" i="1" dirty="0">
                <a:solidFill>
                  <a:srgbClr val="C00000"/>
                </a:solidFill>
                <a:latin typeface="Palatino Linotype" pitchFamily="18" charset="0"/>
              </a:rPr>
              <a:t>In 2008, 50% of delegates from GCC region and the balance are fromEU, USA, Asia overseas. </a:t>
            </a:r>
          </a:p>
        </p:txBody>
      </p:sp>
      <p:sp>
        <p:nvSpPr>
          <p:cNvPr id="3080" name="Slide Number Placeholder 4"/>
          <p:cNvSpPr>
            <a:spLocks noGrp="1"/>
          </p:cNvSpPr>
          <p:nvPr>
            <p:ph type="sldNum" sz="quarter" idx="12"/>
          </p:nvPr>
        </p:nvSpPr>
        <p:spPr>
          <a:xfrm>
            <a:off x="6867525" y="6453188"/>
            <a:ext cx="2133600" cy="476250"/>
          </a:xfrm>
          <a:noFill/>
        </p:spPr>
        <p:txBody>
          <a:bodyPr/>
          <a:lstStyle/>
          <a:p>
            <a:fld id="{8A2AD82C-00E0-48EB-B4D8-AEAE1BD8AA1B}" type="slidenum">
              <a:rPr lang="ar-AE" smtClean="0">
                <a:latin typeface="Palatino Linotype" pitchFamily="18" charset="0"/>
              </a:rPr>
              <a:pPr/>
              <a:t>11</a:t>
            </a:fld>
            <a:r>
              <a:rPr lang="en-AU" smtClean="0">
                <a:latin typeface="Palatino Linotype" pitchFamily="18" charset="0"/>
              </a:rPr>
              <a:t>  </a:t>
            </a:r>
          </a:p>
        </p:txBody>
      </p:sp>
      <p:sp>
        <p:nvSpPr>
          <p:cNvPr id="14" name="Rectangle 13"/>
          <p:cNvSpPr/>
          <p:nvPr/>
        </p:nvSpPr>
        <p:spPr>
          <a:xfrm>
            <a:off x="2500313" y="5929313"/>
            <a:ext cx="4500562" cy="357187"/>
          </a:xfrm>
          <a:prstGeom prst="rect">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6213" lvl="1" indent="-176213" algn="ctr" defTabSz="684213" eaLnBrk="0" hangingPunct="0">
              <a:spcBef>
                <a:spcPts val="1200"/>
              </a:spcBef>
              <a:buClr>
                <a:srgbClr val="990000"/>
              </a:buClr>
              <a:buSzPct val="80000"/>
              <a:defRPr/>
            </a:pPr>
            <a:r>
              <a:rPr lang="en-US" b="1">
                <a:solidFill>
                  <a:srgbClr val="FFFFFF"/>
                </a:solidFill>
                <a:latin typeface="Palatino Linotype" pitchFamily="18" charset="0"/>
              </a:rPr>
              <a:t>Register at www.gpca.org.ae/forum</a:t>
            </a:r>
            <a:endParaRPr lang="de-DE" b="1" i="1">
              <a:solidFill>
                <a:schemeClr val="bg1"/>
              </a:solidFill>
              <a:latin typeface="Palatino Linotype" pitchFamily="18" charset="0"/>
            </a:endParaRPr>
          </a:p>
        </p:txBody>
      </p:sp>
      <p:graphicFrame>
        <p:nvGraphicFramePr>
          <p:cNvPr id="3074" name="Object 7"/>
          <p:cNvGraphicFramePr>
            <a:graphicFrameLocks/>
          </p:cNvGraphicFramePr>
          <p:nvPr/>
        </p:nvGraphicFramePr>
        <p:xfrm>
          <a:off x="5357813" y="1785938"/>
          <a:ext cx="4230687" cy="3317875"/>
        </p:xfrm>
        <a:graphic>
          <a:graphicData uri="http://schemas.openxmlformats.org/presentationml/2006/ole">
            <p:oleObj spid="_x0000_s3074" name="Chart" r:id="rId4" imgW="4257759" imgH="3343343" progId="MSGraph.Chart.8">
              <p:embed followColorScheme="full"/>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04838" y="2357438"/>
            <a:ext cx="7920037" cy="357187"/>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483" name="Rectangle 3"/>
          <p:cNvSpPr txBox="1">
            <a:spLocks noChangeArrowheads="1"/>
          </p:cNvSpPr>
          <p:nvPr/>
        </p:nvSpPr>
        <p:spPr bwMode="auto">
          <a:xfrm>
            <a:off x="601663" y="1412875"/>
            <a:ext cx="7623175" cy="4087813"/>
          </a:xfrm>
          <a:prstGeom prst="rect">
            <a:avLst/>
          </a:prstGeom>
          <a:noFill/>
          <a:ln w="9525">
            <a:noFill/>
            <a:miter lim="800000"/>
            <a:headEnd/>
            <a:tailEnd/>
          </a:ln>
        </p:spPr>
        <p:txBody>
          <a:bodyPr/>
          <a:lstStyle/>
          <a:p>
            <a:pPr marL="381000" indent="-381000" algn="just" eaLnBrk="0" hangingPunct="0">
              <a:spcBef>
                <a:spcPct val="35000"/>
              </a:spcBef>
              <a:spcAft>
                <a:spcPct val="35000"/>
              </a:spcAft>
              <a:buClr>
                <a:srgbClr val="990000"/>
              </a:buClr>
              <a:buSzPct val="110000"/>
            </a:pPr>
            <a:r>
              <a:rPr lang="en-AU" b="1">
                <a:solidFill>
                  <a:srgbClr val="336699"/>
                </a:solidFill>
                <a:latin typeface="Palatino Linotype" pitchFamily="18" charset="0"/>
              </a:rPr>
              <a:t>Who are we?</a:t>
            </a:r>
          </a:p>
          <a:p>
            <a:pPr marL="381000" indent="-381000" algn="just" eaLnBrk="0" hangingPunct="0">
              <a:spcBef>
                <a:spcPct val="35000"/>
              </a:spcBef>
              <a:spcAft>
                <a:spcPct val="35000"/>
              </a:spcAft>
              <a:buClr>
                <a:srgbClr val="990000"/>
              </a:buClr>
              <a:buSzPct val="110000"/>
            </a:pPr>
            <a:r>
              <a:rPr lang="en-AU" b="1">
                <a:solidFill>
                  <a:srgbClr val="336699"/>
                </a:solidFill>
                <a:latin typeface="Palatino Linotype" pitchFamily="18" charset="0"/>
              </a:rPr>
              <a:t>GPCA’s Fourth Annual Forum</a:t>
            </a:r>
          </a:p>
          <a:p>
            <a:pPr marL="381000" indent="-381000" algn="just" eaLnBrk="0" hangingPunct="0">
              <a:spcBef>
                <a:spcPct val="35000"/>
              </a:spcBef>
              <a:spcAft>
                <a:spcPct val="35000"/>
              </a:spcAft>
              <a:buClr>
                <a:srgbClr val="990000"/>
              </a:buClr>
              <a:buSzPct val="110000"/>
            </a:pPr>
            <a:r>
              <a:rPr lang="en-AU" b="1">
                <a:solidFill>
                  <a:schemeClr val="bg1"/>
                </a:solidFill>
                <a:latin typeface="Palatino Linotype" pitchFamily="18" charset="0"/>
              </a:rPr>
              <a:t>The GCC Petrochemicals &amp; Chemicals Industry’s Landscape</a:t>
            </a:r>
          </a:p>
          <a:p>
            <a:pPr marL="381000" indent="-381000" algn="just" eaLnBrk="0" hangingPunct="0">
              <a:spcBef>
                <a:spcPct val="35000"/>
              </a:spcBef>
              <a:spcAft>
                <a:spcPct val="35000"/>
              </a:spcAft>
              <a:buClr>
                <a:srgbClr val="990000"/>
              </a:buClr>
              <a:buSzPct val="110000"/>
            </a:pPr>
            <a:r>
              <a:rPr lang="en-AU" b="1">
                <a:latin typeface="Palatino Linotype" pitchFamily="18" charset="0"/>
              </a:rPr>
              <a:t>Growth Dimensions &amp; Global Position</a:t>
            </a:r>
          </a:p>
          <a:p>
            <a:pPr marL="381000" indent="-381000" algn="just" eaLnBrk="0" hangingPunct="0">
              <a:spcBef>
                <a:spcPct val="35000"/>
              </a:spcBef>
              <a:spcAft>
                <a:spcPct val="35000"/>
              </a:spcAft>
              <a:buClr>
                <a:srgbClr val="990000"/>
              </a:buClr>
              <a:buSzPct val="110000"/>
            </a:pPr>
            <a:endParaRPr lang="en-AU" b="1">
              <a:latin typeface="Palatino Linotype" pitchFamily="18" charset="0"/>
            </a:endParaRPr>
          </a:p>
        </p:txBody>
      </p:sp>
      <p:sp>
        <p:nvSpPr>
          <p:cNvPr id="20484" name="TextBox 14"/>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Agenda</a:t>
            </a:r>
            <a:endParaRPr lang="en-US" sz="1400">
              <a:solidFill>
                <a:schemeClr val="accent2"/>
              </a:solidFill>
              <a:latin typeface="Palatino Linotype" pitchFamily="18" charset="0"/>
            </a:endParaRPr>
          </a:p>
        </p:txBody>
      </p:sp>
      <p:sp>
        <p:nvSpPr>
          <p:cNvPr id="16" name="Rectangle 15"/>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486" name="Slide Number Placeholder 4"/>
          <p:cNvSpPr>
            <a:spLocks noGrp="1"/>
          </p:cNvSpPr>
          <p:nvPr>
            <p:ph type="sldNum" sz="quarter" idx="12"/>
          </p:nvPr>
        </p:nvSpPr>
        <p:spPr>
          <a:xfrm>
            <a:off x="6867525" y="6429375"/>
            <a:ext cx="2133600" cy="476250"/>
          </a:xfrm>
          <a:noFill/>
        </p:spPr>
        <p:txBody>
          <a:bodyPr/>
          <a:lstStyle/>
          <a:p>
            <a:fld id="{B36FB4DB-4C36-456F-BE3D-792C931E9AED}" type="slidenum">
              <a:rPr lang="ar-AE" smtClean="0">
                <a:latin typeface="Palatino Linotype" pitchFamily="18" charset="0"/>
              </a:rPr>
              <a:pPr/>
              <a:t>12</a:t>
            </a:fld>
            <a:r>
              <a:rPr lang="en-AU" smtClean="0">
                <a:latin typeface="Palatino Linotype" pitchFamily="18" charset="0"/>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a:xfrm>
            <a:off x="457200" y="6245225"/>
            <a:ext cx="2133600" cy="476250"/>
          </a:xfrm>
          <a:noFill/>
        </p:spPr>
        <p:txBody>
          <a:bodyPr/>
          <a:lstStyle/>
          <a:p>
            <a:pPr algn="l"/>
            <a:fld id="{B81DDB90-F333-4D08-89AC-5C69FB94A3D0}" type="slidenum">
              <a:rPr lang="ar-SA" smtClean="0"/>
              <a:pPr algn="l"/>
              <a:t>13</a:t>
            </a:fld>
            <a:r>
              <a:rPr lang="en-AU" smtClean="0"/>
              <a:t>  </a:t>
            </a:r>
          </a:p>
        </p:txBody>
      </p:sp>
      <p:sp>
        <p:nvSpPr>
          <p:cNvPr id="4101" name="Text Box 3"/>
          <p:cNvSpPr txBox="1">
            <a:spLocks noChangeArrowheads="1"/>
          </p:cNvSpPr>
          <p:nvPr/>
        </p:nvSpPr>
        <p:spPr bwMode="gray">
          <a:xfrm>
            <a:off x="7429500" y="6548438"/>
            <a:ext cx="1608138" cy="166687"/>
          </a:xfrm>
          <a:prstGeom prst="rect">
            <a:avLst/>
          </a:prstGeom>
          <a:solidFill>
            <a:srgbClr val="CCFFFF"/>
          </a:solidFill>
          <a:ln w="9525">
            <a:noFill/>
            <a:miter lim="800000"/>
            <a:headEnd/>
            <a:tailEnd/>
          </a:ln>
        </p:spPr>
        <p:txBody>
          <a:bodyPr lIns="0" tIns="0" rIns="0" bIns="0" anchor="b">
            <a:spAutoFit/>
          </a:bodyPr>
          <a:lstStyle/>
          <a:p>
            <a:pPr marL="457200" indent="-457200" eaLnBrk="0" hangingPunct="0">
              <a:lnSpc>
                <a:spcPct val="90000"/>
              </a:lnSpc>
              <a:spcBef>
                <a:spcPct val="30000"/>
              </a:spcBef>
            </a:pPr>
            <a:r>
              <a:rPr lang="en-GB" sz="1200" i="1"/>
              <a:t>Source: MEED, 2009</a:t>
            </a:r>
          </a:p>
        </p:txBody>
      </p:sp>
      <p:sp>
        <p:nvSpPr>
          <p:cNvPr id="4102" name="Text Box 5"/>
          <p:cNvSpPr txBox="1">
            <a:spLocks noChangeArrowheads="1"/>
          </p:cNvSpPr>
          <p:nvPr/>
        </p:nvSpPr>
        <p:spPr bwMode="auto">
          <a:xfrm>
            <a:off x="-3175" y="3192463"/>
            <a:ext cx="1717675" cy="307975"/>
          </a:xfrm>
          <a:prstGeom prst="rect">
            <a:avLst/>
          </a:prstGeom>
          <a:noFill/>
          <a:ln w="9525" algn="ctr">
            <a:noFill/>
            <a:miter lim="800000"/>
            <a:headEnd/>
            <a:tailEnd/>
          </a:ln>
        </p:spPr>
        <p:txBody>
          <a:bodyPr>
            <a:spAutoFit/>
          </a:bodyPr>
          <a:lstStyle/>
          <a:p>
            <a:pPr algn="ctr" rtl="1"/>
            <a:r>
              <a:rPr lang="en-US" sz="1400" b="1">
                <a:latin typeface="Palatino Linotype" pitchFamily="18" charset="0"/>
              </a:rPr>
              <a:t>Saudi Arabia</a:t>
            </a:r>
          </a:p>
        </p:txBody>
      </p:sp>
      <p:sp>
        <p:nvSpPr>
          <p:cNvPr id="4103" name="Text Box 9"/>
          <p:cNvSpPr txBox="1">
            <a:spLocks noChangeArrowheads="1"/>
          </p:cNvSpPr>
          <p:nvPr/>
        </p:nvSpPr>
        <p:spPr bwMode="auto">
          <a:xfrm>
            <a:off x="2857500" y="2857500"/>
            <a:ext cx="979488" cy="296863"/>
          </a:xfrm>
          <a:prstGeom prst="rect">
            <a:avLst/>
          </a:prstGeom>
          <a:noFill/>
          <a:ln w="9525" algn="ctr">
            <a:noFill/>
            <a:miter lim="800000"/>
            <a:headEnd/>
            <a:tailEnd/>
          </a:ln>
        </p:spPr>
        <p:txBody>
          <a:bodyPr>
            <a:spAutoFit/>
          </a:bodyPr>
          <a:lstStyle/>
          <a:p>
            <a:pPr algn="ctr" rtl="1">
              <a:lnSpc>
                <a:spcPct val="95000"/>
              </a:lnSpc>
            </a:pPr>
            <a:r>
              <a:rPr lang="en-US" sz="1400" b="1">
                <a:latin typeface="Palatino Linotype" pitchFamily="18" charset="0"/>
              </a:rPr>
              <a:t>Kuwait</a:t>
            </a:r>
          </a:p>
        </p:txBody>
      </p:sp>
      <p:sp>
        <p:nvSpPr>
          <p:cNvPr id="4104" name="Text Box 11"/>
          <p:cNvSpPr txBox="1">
            <a:spLocks noChangeArrowheads="1"/>
          </p:cNvSpPr>
          <p:nvPr/>
        </p:nvSpPr>
        <p:spPr bwMode="auto">
          <a:xfrm>
            <a:off x="1428750" y="3929063"/>
            <a:ext cx="1693863" cy="523875"/>
          </a:xfrm>
          <a:prstGeom prst="rect">
            <a:avLst/>
          </a:prstGeom>
          <a:noFill/>
          <a:ln w="9525" algn="ctr">
            <a:noFill/>
            <a:miter lim="800000"/>
            <a:headEnd/>
            <a:tailEnd/>
          </a:ln>
        </p:spPr>
        <p:txBody>
          <a:bodyPr>
            <a:spAutoFit/>
          </a:bodyPr>
          <a:lstStyle/>
          <a:p>
            <a:pPr algn="ctr" rtl="1"/>
            <a:r>
              <a:rPr lang="en-US" sz="1400" b="1">
                <a:solidFill>
                  <a:srgbClr val="B80000"/>
                </a:solidFill>
                <a:latin typeface="Palatino Linotype" pitchFamily="18" charset="0"/>
              </a:rPr>
              <a:t>Total</a:t>
            </a:r>
          </a:p>
          <a:p>
            <a:pPr algn="ctr" rtl="1"/>
            <a:r>
              <a:rPr lang="en-US" sz="1400" b="1">
                <a:solidFill>
                  <a:srgbClr val="B80000"/>
                </a:solidFill>
                <a:latin typeface="Palatino Linotype" pitchFamily="18" charset="0"/>
              </a:rPr>
              <a:t>62.7 MTPA</a:t>
            </a:r>
          </a:p>
        </p:txBody>
      </p:sp>
      <p:sp>
        <p:nvSpPr>
          <p:cNvPr id="4105" name="Rectangle 12"/>
          <p:cNvSpPr>
            <a:spLocks noChangeArrowheads="1"/>
          </p:cNvSpPr>
          <p:nvPr/>
        </p:nvSpPr>
        <p:spPr bwMode="invGray">
          <a:xfrm>
            <a:off x="652463" y="782638"/>
            <a:ext cx="8277225" cy="646112"/>
          </a:xfrm>
          <a:prstGeom prst="rect">
            <a:avLst/>
          </a:prstGeom>
          <a:noFill/>
          <a:ln w="12700">
            <a:noFill/>
            <a:prstDash val="dash"/>
            <a:miter lim="800000"/>
            <a:headEnd/>
            <a:tailEnd/>
          </a:ln>
        </p:spPr>
        <p:txBody>
          <a:bodyPr anchor="ctr">
            <a:spAutoFit/>
          </a:bodyPr>
          <a:lstStyle/>
          <a:p>
            <a:r>
              <a:rPr lang="en-GB">
                <a:latin typeface="Palatino Linotype" pitchFamily="18" charset="0"/>
              </a:rPr>
              <a:t>The GCC Petrochemicals &amp; Chemicals Industry is currently focusing on commodity chemicals with Saudi Arabia having the lion production share</a:t>
            </a:r>
          </a:p>
        </p:txBody>
      </p:sp>
      <p:graphicFrame>
        <p:nvGraphicFramePr>
          <p:cNvPr id="4098" name="Object 15"/>
          <p:cNvGraphicFramePr>
            <a:graphicFrameLocks/>
          </p:cNvGraphicFramePr>
          <p:nvPr/>
        </p:nvGraphicFramePr>
        <p:xfrm>
          <a:off x="5000625" y="2643188"/>
          <a:ext cx="3357563" cy="3000375"/>
        </p:xfrm>
        <a:graphic>
          <a:graphicData uri="http://schemas.openxmlformats.org/presentationml/2006/ole">
            <p:oleObj spid="_x0000_s4098" name="Chart" r:id="rId4" imgW="3905216" imgH="3505200" progId="MSGraph.Chart.8">
              <p:embed followColorScheme="full"/>
            </p:oleObj>
          </a:graphicData>
        </a:graphic>
      </p:graphicFrame>
      <p:sp>
        <p:nvSpPr>
          <p:cNvPr id="4106" name="Text Box 9"/>
          <p:cNvSpPr txBox="1">
            <a:spLocks noChangeArrowheads="1"/>
          </p:cNvSpPr>
          <p:nvPr/>
        </p:nvSpPr>
        <p:spPr bwMode="auto">
          <a:xfrm>
            <a:off x="3286125" y="4071938"/>
            <a:ext cx="979488" cy="296862"/>
          </a:xfrm>
          <a:prstGeom prst="rect">
            <a:avLst/>
          </a:prstGeom>
          <a:noFill/>
          <a:ln w="9525" algn="ctr">
            <a:noFill/>
            <a:miter lim="800000"/>
            <a:headEnd/>
            <a:tailEnd/>
          </a:ln>
        </p:spPr>
        <p:txBody>
          <a:bodyPr>
            <a:spAutoFit/>
          </a:bodyPr>
          <a:lstStyle/>
          <a:p>
            <a:pPr algn="ctr" rtl="1">
              <a:lnSpc>
                <a:spcPct val="95000"/>
              </a:lnSpc>
            </a:pPr>
            <a:r>
              <a:rPr lang="en-US" sz="1400" b="1">
                <a:latin typeface="Palatino Linotype" pitchFamily="18" charset="0"/>
              </a:rPr>
              <a:t>Qatar</a:t>
            </a:r>
          </a:p>
        </p:txBody>
      </p:sp>
      <p:sp>
        <p:nvSpPr>
          <p:cNvPr id="4107" name="Text Box 9"/>
          <p:cNvSpPr txBox="1">
            <a:spLocks noChangeArrowheads="1"/>
          </p:cNvSpPr>
          <p:nvPr/>
        </p:nvSpPr>
        <p:spPr bwMode="auto">
          <a:xfrm>
            <a:off x="3143250" y="3357563"/>
            <a:ext cx="979488" cy="296862"/>
          </a:xfrm>
          <a:prstGeom prst="rect">
            <a:avLst/>
          </a:prstGeom>
          <a:noFill/>
          <a:ln w="9525" algn="ctr">
            <a:noFill/>
            <a:miter lim="800000"/>
            <a:headEnd/>
            <a:tailEnd/>
          </a:ln>
        </p:spPr>
        <p:txBody>
          <a:bodyPr>
            <a:spAutoFit/>
          </a:bodyPr>
          <a:lstStyle/>
          <a:p>
            <a:pPr algn="ctr" rtl="1">
              <a:lnSpc>
                <a:spcPct val="95000"/>
              </a:lnSpc>
            </a:pPr>
            <a:r>
              <a:rPr lang="en-US" sz="1400" b="1">
                <a:latin typeface="Palatino Linotype" pitchFamily="18" charset="0"/>
              </a:rPr>
              <a:t>Oman</a:t>
            </a:r>
          </a:p>
        </p:txBody>
      </p:sp>
      <p:sp>
        <p:nvSpPr>
          <p:cNvPr id="4108" name="Text Box 9"/>
          <p:cNvSpPr txBox="1">
            <a:spLocks noChangeArrowheads="1"/>
          </p:cNvSpPr>
          <p:nvPr/>
        </p:nvSpPr>
        <p:spPr bwMode="auto">
          <a:xfrm>
            <a:off x="3071813" y="4775200"/>
            <a:ext cx="1785937" cy="296863"/>
          </a:xfrm>
          <a:prstGeom prst="rect">
            <a:avLst/>
          </a:prstGeom>
          <a:noFill/>
          <a:ln w="9525" algn="ctr">
            <a:noFill/>
            <a:miter lim="800000"/>
            <a:headEnd/>
            <a:tailEnd/>
          </a:ln>
        </p:spPr>
        <p:txBody>
          <a:bodyPr>
            <a:spAutoFit/>
          </a:bodyPr>
          <a:lstStyle/>
          <a:p>
            <a:pPr algn="ctr" rtl="1">
              <a:lnSpc>
                <a:spcPct val="95000"/>
              </a:lnSpc>
            </a:pPr>
            <a:r>
              <a:rPr lang="en-US" sz="1400" b="1">
                <a:latin typeface="Palatino Linotype" pitchFamily="18" charset="0"/>
              </a:rPr>
              <a:t>Abu Dhabi (4.0%)</a:t>
            </a:r>
          </a:p>
        </p:txBody>
      </p:sp>
      <p:sp>
        <p:nvSpPr>
          <p:cNvPr id="4109" name="Text Box 9"/>
          <p:cNvSpPr txBox="1">
            <a:spLocks noChangeArrowheads="1"/>
          </p:cNvSpPr>
          <p:nvPr/>
        </p:nvSpPr>
        <p:spPr bwMode="auto">
          <a:xfrm>
            <a:off x="2643188" y="5143500"/>
            <a:ext cx="1571625" cy="501650"/>
          </a:xfrm>
          <a:prstGeom prst="rect">
            <a:avLst/>
          </a:prstGeom>
          <a:noFill/>
          <a:ln w="9525" algn="ctr">
            <a:noFill/>
            <a:miter lim="800000"/>
            <a:headEnd/>
            <a:tailEnd/>
          </a:ln>
        </p:spPr>
        <p:txBody>
          <a:bodyPr>
            <a:spAutoFit/>
          </a:bodyPr>
          <a:lstStyle/>
          <a:p>
            <a:pPr algn="ctr" rtl="1">
              <a:lnSpc>
                <a:spcPct val="95000"/>
              </a:lnSpc>
            </a:pPr>
            <a:r>
              <a:rPr lang="en-US" sz="1400" b="1">
                <a:latin typeface="Palatino Linotype" pitchFamily="18" charset="0"/>
              </a:rPr>
              <a:t>Bahrain </a:t>
            </a:r>
          </a:p>
          <a:p>
            <a:pPr algn="ctr" rtl="1">
              <a:lnSpc>
                <a:spcPct val="95000"/>
              </a:lnSpc>
            </a:pPr>
            <a:r>
              <a:rPr lang="en-US" sz="1400" b="1">
                <a:latin typeface="Palatino Linotype" pitchFamily="18" charset="0"/>
              </a:rPr>
              <a:t>(2.0%)</a:t>
            </a:r>
          </a:p>
        </p:txBody>
      </p:sp>
      <p:sp>
        <p:nvSpPr>
          <p:cNvPr id="4110" name="Text Box 3"/>
          <p:cNvSpPr txBox="1">
            <a:spLocks noChangeArrowheads="1"/>
          </p:cNvSpPr>
          <p:nvPr/>
        </p:nvSpPr>
        <p:spPr bwMode="gray">
          <a:xfrm>
            <a:off x="7572375" y="3360738"/>
            <a:ext cx="1395413" cy="711200"/>
          </a:xfrm>
          <a:prstGeom prst="rect">
            <a:avLst/>
          </a:prstGeom>
          <a:noFill/>
          <a:ln w="9525">
            <a:noFill/>
            <a:miter lim="800000"/>
            <a:headEnd/>
            <a:tailEnd/>
          </a:ln>
        </p:spPr>
        <p:txBody>
          <a:bodyPr lIns="0" tIns="0" rIns="0" bIns="0" anchor="b">
            <a:spAutoFit/>
          </a:bodyPr>
          <a:lstStyle/>
          <a:p>
            <a:pPr marL="457200" indent="-457200" algn="ctr" eaLnBrk="0" hangingPunct="0">
              <a:lnSpc>
                <a:spcPct val="90000"/>
              </a:lnSpc>
              <a:spcBef>
                <a:spcPct val="30000"/>
              </a:spcBef>
            </a:pPr>
            <a:r>
              <a:rPr lang="en-GB" sz="1400" b="1">
                <a:latin typeface="Palatino Linotype" pitchFamily="18" charset="0"/>
              </a:rPr>
              <a:t>Basic Petchem</a:t>
            </a:r>
          </a:p>
          <a:p>
            <a:pPr marL="457200" indent="-457200" algn="ctr" eaLnBrk="0" hangingPunct="0">
              <a:lnSpc>
                <a:spcPct val="90000"/>
              </a:lnSpc>
              <a:spcBef>
                <a:spcPct val="30000"/>
              </a:spcBef>
            </a:pPr>
            <a:r>
              <a:rPr lang="en-GB" sz="1400" b="1">
                <a:latin typeface="Palatino Linotype" pitchFamily="18" charset="0"/>
              </a:rPr>
              <a:t>(40%)</a:t>
            </a:r>
          </a:p>
          <a:p>
            <a:pPr marL="457200" indent="-457200" algn="ctr" eaLnBrk="0" hangingPunct="0">
              <a:lnSpc>
                <a:spcPct val="90000"/>
              </a:lnSpc>
              <a:spcBef>
                <a:spcPct val="30000"/>
              </a:spcBef>
            </a:pPr>
            <a:endParaRPr lang="en-GB" sz="1400" b="1">
              <a:latin typeface="Palatino Linotype" pitchFamily="18" charset="0"/>
            </a:endParaRPr>
          </a:p>
        </p:txBody>
      </p:sp>
      <p:sp>
        <p:nvSpPr>
          <p:cNvPr id="4111" name="Text Box 3"/>
          <p:cNvSpPr txBox="1">
            <a:spLocks noChangeArrowheads="1"/>
          </p:cNvSpPr>
          <p:nvPr/>
        </p:nvSpPr>
        <p:spPr bwMode="gray">
          <a:xfrm>
            <a:off x="5929313" y="5500688"/>
            <a:ext cx="1395412" cy="711200"/>
          </a:xfrm>
          <a:prstGeom prst="rect">
            <a:avLst/>
          </a:prstGeom>
          <a:noFill/>
          <a:ln w="9525">
            <a:noFill/>
            <a:miter lim="800000"/>
            <a:headEnd/>
            <a:tailEnd/>
          </a:ln>
        </p:spPr>
        <p:txBody>
          <a:bodyPr lIns="0" tIns="0" rIns="0" bIns="0" anchor="b">
            <a:spAutoFit/>
          </a:bodyPr>
          <a:lstStyle/>
          <a:p>
            <a:pPr marL="457200" indent="-457200" algn="ctr" eaLnBrk="0" hangingPunct="0">
              <a:lnSpc>
                <a:spcPct val="90000"/>
              </a:lnSpc>
              <a:spcBef>
                <a:spcPct val="30000"/>
              </a:spcBef>
            </a:pPr>
            <a:r>
              <a:rPr lang="en-GB" sz="1400" b="1">
                <a:latin typeface="Palatino Linotype" pitchFamily="18" charset="0"/>
              </a:rPr>
              <a:t>Intermediates</a:t>
            </a:r>
          </a:p>
          <a:p>
            <a:pPr marL="457200" indent="-457200" algn="ctr" eaLnBrk="0" hangingPunct="0">
              <a:lnSpc>
                <a:spcPct val="90000"/>
              </a:lnSpc>
              <a:spcBef>
                <a:spcPct val="30000"/>
              </a:spcBef>
            </a:pPr>
            <a:r>
              <a:rPr lang="en-GB" sz="1400" b="1">
                <a:latin typeface="Palatino Linotype" pitchFamily="18" charset="0"/>
              </a:rPr>
              <a:t>(20%)</a:t>
            </a:r>
          </a:p>
          <a:p>
            <a:pPr marL="457200" indent="-457200" eaLnBrk="0" hangingPunct="0">
              <a:lnSpc>
                <a:spcPct val="90000"/>
              </a:lnSpc>
              <a:spcBef>
                <a:spcPct val="30000"/>
              </a:spcBef>
            </a:pPr>
            <a:endParaRPr lang="en-GB" sz="1400" b="1">
              <a:latin typeface="Palatino Linotype" pitchFamily="18" charset="0"/>
            </a:endParaRPr>
          </a:p>
        </p:txBody>
      </p:sp>
      <p:sp>
        <p:nvSpPr>
          <p:cNvPr id="4112" name="Text Box 3"/>
          <p:cNvSpPr txBox="1">
            <a:spLocks noChangeArrowheads="1"/>
          </p:cNvSpPr>
          <p:nvPr/>
        </p:nvSpPr>
        <p:spPr bwMode="gray">
          <a:xfrm>
            <a:off x="4643438" y="4932363"/>
            <a:ext cx="1395412" cy="711200"/>
          </a:xfrm>
          <a:prstGeom prst="rect">
            <a:avLst/>
          </a:prstGeom>
          <a:noFill/>
          <a:ln w="9525">
            <a:noFill/>
            <a:miter lim="800000"/>
            <a:headEnd/>
            <a:tailEnd/>
          </a:ln>
        </p:spPr>
        <p:txBody>
          <a:bodyPr lIns="0" tIns="0" rIns="0" bIns="0" anchor="b">
            <a:spAutoFit/>
          </a:bodyPr>
          <a:lstStyle/>
          <a:p>
            <a:pPr marL="457200" indent="-457200" algn="ctr" eaLnBrk="0" hangingPunct="0">
              <a:lnSpc>
                <a:spcPct val="90000"/>
              </a:lnSpc>
              <a:spcBef>
                <a:spcPct val="30000"/>
              </a:spcBef>
            </a:pPr>
            <a:r>
              <a:rPr lang="en-GB" sz="1400" b="1">
                <a:latin typeface="Palatino Linotype" pitchFamily="18" charset="0"/>
              </a:rPr>
              <a:t>Polymers</a:t>
            </a:r>
          </a:p>
          <a:p>
            <a:pPr marL="457200" indent="-457200" algn="ctr" eaLnBrk="0" hangingPunct="0">
              <a:lnSpc>
                <a:spcPct val="90000"/>
              </a:lnSpc>
              <a:spcBef>
                <a:spcPct val="30000"/>
              </a:spcBef>
            </a:pPr>
            <a:r>
              <a:rPr lang="en-GB" sz="1400" b="1">
                <a:latin typeface="Palatino Linotype" pitchFamily="18" charset="0"/>
              </a:rPr>
              <a:t>(13%)</a:t>
            </a:r>
          </a:p>
          <a:p>
            <a:pPr marL="457200" indent="-457200" eaLnBrk="0" hangingPunct="0">
              <a:lnSpc>
                <a:spcPct val="90000"/>
              </a:lnSpc>
              <a:spcBef>
                <a:spcPct val="30000"/>
              </a:spcBef>
            </a:pPr>
            <a:endParaRPr lang="en-GB" sz="1400" b="1">
              <a:latin typeface="Palatino Linotype" pitchFamily="18" charset="0"/>
            </a:endParaRPr>
          </a:p>
        </p:txBody>
      </p:sp>
      <p:sp>
        <p:nvSpPr>
          <p:cNvPr id="4113" name="Text Box 3"/>
          <p:cNvSpPr txBox="1">
            <a:spLocks noChangeArrowheads="1"/>
          </p:cNvSpPr>
          <p:nvPr/>
        </p:nvSpPr>
        <p:spPr bwMode="gray">
          <a:xfrm>
            <a:off x="4676775" y="3065463"/>
            <a:ext cx="1395413" cy="720725"/>
          </a:xfrm>
          <a:prstGeom prst="rect">
            <a:avLst/>
          </a:prstGeom>
          <a:noFill/>
          <a:ln w="9525">
            <a:noFill/>
            <a:miter lim="800000"/>
            <a:headEnd/>
            <a:tailEnd/>
          </a:ln>
        </p:spPr>
        <p:txBody>
          <a:bodyPr lIns="0" tIns="0" rIns="0" bIns="0" anchor="b">
            <a:spAutoFit/>
          </a:bodyPr>
          <a:lstStyle/>
          <a:p>
            <a:pPr marL="457200" indent="-457200" algn="ctr" eaLnBrk="0" hangingPunct="0">
              <a:lnSpc>
                <a:spcPct val="90000"/>
              </a:lnSpc>
              <a:spcBef>
                <a:spcPct val="30000"/>
              </a:spcBef>
            </a:pPr>
            <a:r>
              <a:rPr lang="en-GB" sz="1400" b="1">
                <a:latin typeface="Palatino Linotype" pitchFamily="18" charset="0"/>
              </a:rPr>
              <a:t>Fertilizers</a:t>
            </a:r>
          </a:p>
          <a:p>
            <a:pPr marL="457200" indent="-457200" algn="ctr" eaLnBrk="0" hangingPunct="0">
              <a:lnSpc>
                <a:spcPct val="90000"/>
              </a:lnSpc>
              <a:spcBef>
                <a:spcPct val="30000"/>
              </a:spcBef>
            </a:pPr>
            <a:r>
              <a:rPr lang="en-GB" sz="1400" b="1">
                <a:latin typeface="Palatino Linotype" pitchFamily="18" charset="0"/>
              </a:rPr>
              <a:t>(27%)</a:t>
            </a:r>
          </a:p>
          <a:p>
            <a:pPr marL="457200" indent="-457200" eaLnBrk="0" hangingPunct="0">
              <a:lnSpc>
                <a:spcPct val="90000"/>
              </a:lnSpc>
              <a:spcBef>
                <a:spcPct val="30000"/>
              </a:spcBef>
            </a:pPr>
            <a:endParaRPr lang="en-GB" sz="1400" b="1">
              <a:latin typeface="Palatino Linotype" pitchFamily="18" charset="0"/>
            </a:endParaRPr>
          </a:p>
        </p:txBody>
      </p:sp>
      <p:graphicFrame>
        <p:nvGraphicFramePr>
          <p:cNvPr id="4099" name="Object 4">
            <a:hlinkClick r:id="" action="ppaction://ole?verb=0"/>
          </p:cNvPr>
          <p:cNvGraphicFramePr>
            <a:graphicFrameLocks/>
          </p:cNvGraphicFramePr>
          <p:nvPr/>
        </p:nvGraphicFramePr>
        <p:xfrm>
          <a:off x="-428625" y="2214563"/>
          <a:ext cx="5072063" cy="3929062"/>
        </p:xfrm>
        <a:graphic>
          <a:graphicData uri="http://schemas.openxmlformats.org/presentationml/2006/ole">
            <p:oleObj spid="_x0000_s4099" name="Chart" r:id="rId5" imgW="5019759" imgH="3800543" progId="MSGraph.Chart.8">
              <p:embed followColorScheme="textAndBackground"/>
            </p:oleObj>
          </a:graphicData>
        </a:graphic>
      </p:graphicFrame>
      <p:sp>
        <p:nvSpPr>
          <p:cNvPr id="4114" name="Rectangle 12"/>
          <p:cNvSpPr>
            <a:spLocks noChangeArrowheads="1"/>
          </p:cNvSpPr>
          <p:nvPr/>
        </p:nvSpPr>
        <p:spPr bwMode="invGray">
          <a:xfrm>
            <a:off x="1009650" y="1701800"/>
            <a:ext cx="6919913" cy="339725"/>
          </a:xfrm>
          <a:prstGeom prst="rect">
            <a:avLst/>
          </a:prstGeom>
          <a:solidFill>
            <a:srgbClr val="336699"/>
          </a:solidFill>
          <a:ln w="12700">
            <a:noFill/>
            <a:prstDash val="dash"/>
            <a:miter lim="800000"/>
            <a:headEnd/>
            <a:tailEnd/>
          </a:ln>
        </p:spPr>
        <p:txBody>
          <a:bodyPr anchor="ctr">
            <a:spAutoFit/>
          </a:bodyPr>
          <a:lstStyle/>
          <a:p>
            <a:pPr algn="ctr"/>
            <a:r>
              <a:rPr lang="en-GB" sz="1600" b="1">
                <a:solidFill>
                  <a:schemeClr val="bg1"/>
                </a:solidFill>
                <a:latin typeface="Palatino Linotype" pitchFamily="18" charset="0"/>
              </a:rPr>
              <a:t>GCC Petrochemicals &amp; Chemicals Output Break-down,  </a:t>
            </a:r>
          </a:p>
        </p:txBody>
      </p:sp>
      <p:sp>
        <p:nvSpPr>
          <p:cNvPr id="4115" name="Rectangle 12"/>
          <p:cNvSpPr>
            <a:spLocks noChangeArrowheads="1"/>
          </p:cNvSpPr>
          <p:nvPr/>
        </p:nvSpPr>
        <p:spPr bwMode="invGray">
          <a:xfrm>
            <a:off x="1223963" y="2290763"/>
            <a:ext cx="1776412" cy="338137"/>
          </a:xfrm>
          <a:prstGeom prst="rect">
            <a:avLst/>
          </a:prstGeom>
          <a:noFill/>
          <a:ln w="12700">
            <a:noFill/>
            <a:prstDash val="dash"/>
            <a:miter lim="800000"/>
            <a:headEnd/>
            <a:tailEnd/>
          </a:ln>
        </p:spPr>
        <p:txBody>
          <a:bodyPr anchor="ctr">
            <a:spAutoFit/>
          </a:bodyPr>
          <a:lstStyle/>
          <a:p>
            <a:pPr algn="ctr"/>
            <a:r>
              <a:rPr lang="en-GB" sz="1600" b="1" u="sng">
                <a:latin typeface="Palatino Linotype" pitchFamily="18" charset="0"/>
              </a:rPr>
              <a:t>By Country </a:t>
            </a:r>
          </a:p>
        </p:txBody>
      </p:sp>
      <p:sp>
        <p:nvSpPr>
          <p:cNvPr id="4116" name="Rectangle 12"/>
          <p:cNvSpPr>
            <a:spLocks noChangeArrowheads="1"/>
          </p:cNvSpPr>
          <p:nvPr/>
        </p:nvSpPr>
        <p:spPr bwMode="invGray">
          <a:xfrm>
            <a:off x="5367338" y="2357438"/>
            <a:ext cx="2347912" cy="338137"/>
          </a:xfrm>
          <a:prstGeom prst="rect">
            <a:avLst/>
          </a:prstGeom>
          <a:noFill/>
          <a:ln w="12700">
            <a:noFill/>
            <a:prstDash val="dash"/>
            <a:miter lim="800000"/>
            <a:headEnd/>
            <a:tailEnd/>
          </a:ln>
        </p:spPr>
        <p:txBody>
          <a:bodyPr anchor="ctr">
            <a:spAutoFit/>
          </a:bodyPr>
          <a:lstStyle/>
          <a:p>
            <a:pPr algn="ctr"/>
            <a:r>
              <a:rPr lang="en-GB" sz="1600" b="1" u="sng">
                <a:latin typeface="Palatino Linotype" pitchFamily="18" charset="0"/>
              </a:rPr>
              <a:t>By Product Category </a:t>
            </a:r>
          </a:p>
        </p:txBody>
      </p:sp>
      <p:sp>
        <p:nvSpPr>
          <p:cNvPr id="32" name="Rectangle 31"/>
          <p:cNvSpPr/>
          <p:nvPr/>
        </p:nvSpPr>
        <p:spPr>
          <a:xfrm>
            <a:off x="606425" y="642938"/>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118"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The Industry Landscape</a:t>
            </a:r>
            <a:endParaRPr lang="en-US" sz="1400">
              <a:solidFill>
                <a:schemeClr val="accent2"/>
              </a:solidFill>
              <a:latin typeface="Palatino Linotype" pitchFamily="18" charset="0"/>
            </a:endParaRPr>
          </a:p>
        </p:txBody>
      </p:sp>
    </p:spTree>
  </p:cSld>
  <p:clrMapOvr>
    <a:masterClrMapping/>
  </p:clrMapOvr>
  <p:transition spd="med">
    <p:spli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Slide Number Placeholder 2"/>
          <p:cNvSpPr>
            <a:spLocks noGrp="1"/>
          </p:cNvSpPr>
          <p:nvPr>
            <p:ph type="sldNum" sz="quarter" idx="12"/>
          </p:nvPr>
        </p:nvSpPr>
        <p:spPr>
          <a:xfrm>
            <a:off x="457200" y="6245225"/>
            <a:ext cx="2133600" cy="476250"/>
          </a:xfrm>
          <a:noFill/>
        </p:spPr>
        <p:txBody>
          <a:bodyPr/>
          <a:lstStyle/>
          <a:p>
            <a:pPr algn="l"/>
            <a:fld id="{C07870D8-80BE-40D3-9146-97067C438DDE}" type="slidenum">
              <a:rPr lang="ar-SA" smtClean="0"/>
              <a:pPr algn="l"/>
              <a:t>14</a:t>
            </a:fld>
            <a:r>
              <a:rPr lang="en-AU" smtClean="0"/>
              <a:t>  </a:t>
            </a:r>
          </a:p>
        </p:txBody>
      </p:sp>
      <p:sp>
        <p:nvSpPr>
          <p:cNvPr id="5124" name="Rectangle 2"/>
          <p:cNvSpPr>
            <a:spLocks noChangeArrowheads="1"/>
          </p:cNvSpPr>
          <p:nvPr>
            <p:custDataLst>
              <p:tags r:id="rId2"/>
            </p:custDataLst>
          </p:nvPr>
        </p:nvSpPr>
        <p:spPr bwMode="gray">
          <a:xfrm>
            <a:off x="1030288" y="2143125"/>
            <a:ext cx="7437437" cy="2417763"/>
          </a:xfrm>
          <a:prstGeom prst="rect">
            <a:avLst/>
          </a:prstGeom>
          <a:noFill/>
          <a:ln w="9525" algn="ctr">
            <a:solidFill>
              <a:srgbClr val="006666"/>
            </a:solidFill>
            <a:miter lim="800000"/>
            <a:headEnd/>
            <a:tailEnd/>
          </a:ln>
        </p:spPr>
        <p:txBody>
          <a:bodyPr wrap="none" anchor="ctr"/>
          <a:lstStyle/>
          <a:p>
            <a:endParaRPr lang="en-US">
              <a:latin typeface="Palatino Linotype" pitchFamily="18" charset="0"/>
            </a:endParaRPr>
          </a:p>
        </p:txBody>
      </p:sp>
      <p:sp>
        <p:nvSpPr>
          <p:cNvPr id="5125" name="Rectangle 3"/>
          <p:cNvSpPr>
            <a:spLocks noChangeArrowheads="1"/>
          </p:cNvSpPr>
          <p:nvPr>
            <p:custDataLst>
              <p:tags r:id="rId3"/>
            </p:custDataLst>
          </p:nvPr>
        </p:nvSpPr>
        <p:spPr bwMode="gray">
          <a:xfrm>
            <a:off x="1044575" y="2143125"/>
            <a:ext cx="7437438" cy="450850"/>
          </a:xfrm>
          <a:prstGeom prst="rect">
            <a:avLst/>
          </a:prstGeom>
          <a:solidFill>
            <a:srgbClr val="006666"/>
          </a:solidFill>
          <a:ln w="9525" algn="ctr">
            <a:solidFill>
              <a:schemeClr val="folHlink"/>
            </a:solidFill>
            <a:miter lim="800000"/>
            <a:headEnd/>
            <a:tailEnd/>
          </a:ln>
        </p:spPr>
        <p:txBody>
          <a:bodyPr wrap="none" anchor="ctr"/>
          <a:lstStyle/>
          <a:p>
            <a:endParaRPr lang="en-US">
              <a:latin typeface="Palatino Linotype" pitchFamily="18" charset="0"/>
            </a:endParaRPr>
          </a:p>
        </p:txBody>
      </p:sp>
      <p:sp>
        <p:nvSpPr>
          <p:cNvPr id="5126" name="Rectangle 4"/>
          <p:cNvSpPr>
            <a:spLocks noChangeArrowheads="1"/>
          </p:cNvSpPr>
          <p:nvPr>
            <p:custDataLst>
              <p:tags r:id="rId4"/>
            </p:custDataLst>
          </p:nvPr>
        </p:nvSpPr>
        <p:spPr bwMode="auto">
          <a:xfrm>
            <a:off x="1514475" y="2181225"/>
            <a:ext cx="6896100" cy="276225"/>
          </a:xfrm>
          <a:prstGeom prst="rect">
            <a:avLst/>
          </a:prstGeom>
          <a:noFill/>
          <a:ln w="9525">
            <a:noFill/>
            <a:miter lim="800000"/>
            <a:headEnd/>
            <a:tailEnd/>
          </a:ln>
        </p:spPr>
        <p:txBody>
          <a:bodyPr lIns="0" tIns="0" rIns="0" bIns="0">
            <a:spAutoFit/>
          </a:bodyPr>
          <a:lstStyle/>
          <a:p>
            <a:pPr defTabSz="895350" eaLnBrk="0" hangingPunct="0">
              <a:spcBef>
                <a:spcPct val="50000"/>
              </a:spcBef>
              <a:buClr>
                <a:schemeClr val="folHlink"/>
              </a:buClr>
              <a:buSzPct val="110000"/>
              <a:buFont typeface="Arial" charset="0"/>
              <a:buNone/>
            </a:pPr>
            <a:r>
              <a:rPr kumimoji="1" lang="en-US">
                <a:solidFill>
                  <a:schemeClr val="bg1"/>
                </a:solidFill>
                <a:latin typeface="Palatino Linotype" pitchFamily="18" charset="0"/>
              </a:rPr>
              <a:t>Evolution of the Petrochemical Industry in the GCC States</a:t>
            </a:r>
          </a:p>
        </p:txBody>
      </p:sp>
      <p:sp>
        <p:nvSpPr>
          <p:cNvPr id="5127" name="Rectangle 5"/>
          <p:cNvSpPr>
            <a:spLocks noChangeArrowheads="1"/>
          </p:cNvSpPr>
          <p:nvPr>
            <p:custDataLst>
              <p:tags r:id="rId5"/>
            </p:custDataLst>
          </p:nvPr>
        </p:nvSpPr>
        <p:spPr bwMode="auto">
          <a:xfrm>
            <a:off x="1812925" y="4060825"/>
            <a:ext cx="1282700" cy="27622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solidFill>
                  <a:srgbClr val="000099"/>
                </a:solidFill>
                <a:latin typeface="Palatino Linotype" pitchFamily="18" charset="0"/>
              </a:rPr>
              <a:t>1981-1994</a:t>
            </a:r>
          </a:p>
        </p:txBody>
      </p:sp>
      <p:sp>
        <p:nvSpPr>
          <p:cNvPr id="5128" name="Rectangle 6"/>
          <p:cNvSpPr>
            <a:spLocks noChangeArrowheads="1"/>
          </p:cNvSpPr>
          <p:nvPr>
            <p:custDataLst>
              <p:tags r:id="rId6"/>
            </p:custDataLst>
          </p:nvPr>
        </p:nvSpPr>
        <p:spPr bwMode="auto">
          <a:xfrm>
            <a:off x="3416300" y="4060825"/>
            <a:ext cx="2084388" cy="27622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solidFill>
                  <a:srgbClr val="FF9900"/>
                </a:solidFill>
                <a:latin typeface="Palatino Linotype" pitchFamily="18" charset="0"/>
              </a:rPr>
              <a:t>1994 – to date</a:t>
            </a:r>
          </a:p>
        </p:txBody>
      </p:sp>
      <p:sp>
        <p:nvSpPr>
          <p:cNvPr id="5129" name="Rectangle 7"/>
          <p:cNvSpPr>
            <a:spLocks noChangeArrowheads="1"/>
          </p:cNvSpPr>
          <p:nvPr>
            <p:custDataLst>
              <p:tags r:id="rId7"/>
            </p:custDataLst>
          </p:nvPr>
        </p:nvSpPr>
        <p:spPr bwMode="auto">
          <a:xfrm>
            <a:off x="5705475" y="4060825"/>
            <a:ext cx="1724025" cy="27622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solidFill>
                  <a:srgbClr val="CC0000"/>
                </a:solidFill>
                <a:latin typeface="Palatino Linotype" pitchFamily="18" charset="0"/>
              </a:rPr>
              <a:t>2008 onwards</a:t>
            </a:r>
          </a:p>
        </p:txBody>
      </p:sp>
      <p:graphicFrame>
        <p:nvGraphicFramePr>
          <p:cNvPr id="5122" name="Rectangle 8" hidden="1"/>
          <p:cNvGraphicFramePr>
            <a:graphicFrameLocks/>
          </p:cNvGraphicFramePr>
          <p:nvPr/>
        </p:nvGraphicFramePr>
        <p:xfrm>
          <a:off x="0" y="0"/>
          <a:ext cx="144463" cy="158750"/>
        </p:xfrm>
        <a:graphic>
          <a:graphicData uri="http://schemas.openxmlformats.org/presentationml/2006/ole">
            <p:oleObj spid="_x0000_s5122" r:id="rId17" imgW="0" imgH="0" progId="TCLayout.ActiveDocument">
              <p:embed/>
            </p:oleObj>
          </a:graphicData>
        </a:graphic>
      </p:graphicFrame>
      <p:sp>
        <p:nvSpPr>
          <p:cNvPr id="5130" name="Rectangle 9"/>
          <p:cNvSpPr>
            <a:spLocks noChangeArrowheads="1"/>
          </p:cNvSpPr>
          <p:nvPr>
            <p:custDataLst>
              <p:tags r:id="rId8"/>
            </p:custDataLst>
          </p:nvPr>
        </p:nvSpPr>
        <p:spPr bwMode="auto">
          <a:xfrm>
            <a:off x="4664075" y="3352800"/>
            <a:ext cx="1568450" cy="549275"/>
          </a:xfrm>
          <a:prstGeom prst="rect">
            <a:avLst/>
          </a:prstGeom>
          <a:noFill/>
          <a:ln w="9525">
            <a:noFill/>
            <a:miter lim="800000"/>
            <a:headEnd/>
            <a:tailEnd/>
          </a:ln>
        </p:spPr>
        <p:txBody>
          <a:bodyPr lIns="0" tIns="0" rIns="0" bIns="0">
            <a:spAutoFit/>
          </a:bodyPr>
          <a:lstStyle/>
          <a:p>
            <a:pPr defTabSz="895350" eaLnBrk="0" hangingPunct="0">
              <a:spcBef>
                <a:spcPct val="50000"/>
              </a:spcBef>
              <a:buClr>
                <a:schemeClr val="folHlink"/>
              </a:buClr>
              <a:buSzPct val="110000"/>
              <a:buFont typeface="Arial" charset="0"/>
              <a:buNone/>
            </a:pPr>
            <a:r>
              <a:rPr kumimoji="1" lang="en-US">
                <a:solidFill>
                  <a:schemeClr val="bg1"/>
                </a:solidFill>
                <a:latin typeface="Palatino Linotype" pitchFamily="18" charset="0"/>
              </a:rPr>
              <a:t>Development phase</a:t>
            </a:r>
          </a:p>
        </p:txBody>
      </p:sp>
      <p:sp>
        <p:nvSpPr>
          <p:cNvPr id="5131" name="Rectangle 10"/>
          <p:cNvSpPr>
            <a:spLocks noChangeArrowheads="1"/>
          </p:cNvSpPr>
          <p:nvPr/>
        </p:nvSpPr>
        <p:spPr bwMode="invGray">
          <a:xfrm>
            <a:off x="785813" y="785813"/>
            <a:ext cx="7754937" cy="923925"/>
          </a:xfrm>
          <a:prstGeom prst="rect">
            <a:avLst/>
          </a:prstGeom>
          <a:noFill/>
          <a:ln w="12700">
            <a:noFill/>
            <a:prstDash val="dash"/>
            <a:miter lim="800000"/>
            <a:headEnd/>
            <a:tailEnd/>
          </a:ln>
        </p:spPr>
        <p:txBody>
          <a:bodyPr>
            <a:spAutoFit/>
          </a:bodyPr>
          <a:lstStyle/>
          <a:p>
            <a:r>
              <a:rPr lang="en-GB" i="1">
                <a:solidFill>
                  <a:srgbClr val="B80000"/>
                </a:solidFill>
                <a:latin typeface="Palatino Linotype" pitchFamily="18" charset="0"/>
              </a:rPr>
              <a:t>The Industry in the Gulf is feedstock-driven ... </a:t>
            </a:r>
            <a:r>
              <a:rPr lang="en-GB" i="1">
                <a:solidFill>
                  <a:srgbClr val="000099"/>
                </a:solidFill>
                <a:latin typeface="Palatino Linotype" pitchFamily="18" charset="0"/>
              </a:rPr>
              <a:t>With type of Feedstock</a:t>
            </a:r>
            <a:r>
              <a:rPr lang="en-GB">
                <a:solidFill>
                  <a:srgbClr val="000099"/>
                </a:solidFill>
                <a:latin typeface="Palatino Linotype" pitchFamily="18" charset="0"/>
              </a:rPr>
              <a:t> available influencing the volume and type of building blocks produced and subsequently determining the Industry’s products portfolio. </a:t>
            </a:r>
            <a:endParaRPr lang="en-US">
              <a:solidFill>
                <a:srgbClr val="000099"/>
              </a:solidFill>
              <a:latin typeface="Palatino Linotype" pitchFamily="18" charset="0"/>
            </a:endParaRPr>
          </a:p>
        </p:txBody>
      </p:sp>
      <p:sp>
        <p:nvSpPr>
          <p:cNvPr id="5132" name="Rectangle 17"/>
          <p:cNvSpPr>
            <a:spLocks noChangeArrowheads="1"/>
          </p:cNvSpPr>
          <p:nvPr>
            <p:custDataLst>
              <p:tags r:id="rId9"/>
            </p:custDataLst>
          </p:nvPr>
        </p:nvSpPr>
        <p:spPr bwMode="auto">
          <a:xfrm>
            <a:off x="1857375" y="2774950"/>
            <a:ext cx="1282700" cy="27622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latin typeface="Palatino Linotype" pitchFamily="18" charset="0"/>
              </a:rPr>
              <a:t>Phase I</a:t>
            </a:r>
          </a:p>
        </p:txBody>
      </p:sp>
      <p:sp>
        <p:nvSpPr>
          <p:cNvPr id="5133" name="Rectangle 18"/>
          <p:cNvSpPr>
            <a:spLocks noChangeArrowheads="1"/>
          </p:cNvSpPr>
          <p:nvPr>
            <p:custDataLst>
              <p:tags r:id="rId10"/>
            </p:custDataLst>
          </p:nvPr>
        </p:nvSpPr>
        <p:spPr bwMode="auto">
          <a:xfrm>
            <a:off x="3857625" y="2774950"/>
            <a:ext cx="1282700" cy="27622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latin typeface="Palatino Linotype" pitchFamily="18" charset="0"/>
              </a:rPr>
              <a:t>Phase II</a:t>
            </a:r>
          </a:p>
        </p:txBody>
      </p:sp>
      <p:sp>
        <p:nvSpPr>
          <p:cNvPr id="5134" name="Rectangle 19"/>
          <p:cNvSpPr>
            <a:spLocks noChangeArrowheads="1"/>
          </p:cNvSpPr>
          <p:nvPr>
            <p:custDataLst>
              <p:tags r:id="rId11"/>
            </p:custDataLst>
          </p:nvPr>
        </p:nvSpPr>
        <p:spPr bwMode="auto">
          <a:xfrm>
            <a:off x="5857875" y="2774950"/>
            <a:ext cx="1282700" cy="27622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latin typeface="Palatino Linotype" pitchFamily="18" charset="0"/>
              </a:rPr>
              <a:t>Phase III</a:t>
            </a:r>
          </a:p>
        </p:txBody>
      </p:sp>
      <p:sp>
        <p:nvSpPr>
          <p:cNvPr id="843799" name="AutoShape 23"/>
          <p:cNvSpPr>
            <a:spLocks noChangeArrowheads="1"/>
          </p:cNvSpPr>
          <p:nvPr/>
        </p:nvSpPr>
        <p:spPr bwMode="invGray">
          <a:xfrm>
            <a:off x="714375" y="4724400"/>
            <a:ext cx="2627313" cy="857250"/>
          </a:xfrm>
          <a:prstGeom prst="wedgeRectCallout">
            <a:avLst>
              <a:gd name="adj1" fmla="val -6847"/>
              <a:gd name="adj2" fmla="val -82958"/>
            </a:avLst>
          </a:prstGeom>
          <a:solidFill>
            <a:srgbClr val="006666"/>
          </a:solidFill>
          <a:ln w="12700">
            <a:solidFill>
              <a:schemeClr val="tx2"/>
            </a:solidFill>
            <a:miter lim="800000"/>
            <a:headEnd/>
            <a:tailEnd/>
          </a:ln>
        </p:spPr>
        <p:txBody>
          <a:bodyPr/>
          <a:lstStyle/>
          <a:p>
            <a:r>
              <a:rPr lang="en-US" sz="1600">
                <a:solidFill>
                  <a:srgbClr val="CCFFFF"/>
                </a:solidFill>
                <a:latin typeface="Palatino Linotype" pitchFamily="18" charset="0"/>
              </a:rPr>
              <a:t>Commodity petrochemicals (primarily PE &amp; Glycols &amp; MeOH)</a:t>
            </a:r>
          </a:p>
        </p:txBody>
      </p:sp>
      <p:sp>
        <p:nvSpPr>
          <p:cNvPr id="843801" name="AutoShape 25"/>
          <p:cNvSpPr>
            <a:spLocks noChangeArrowheads="1"/>
          </p:cNvSpPr>
          <p:nvPr/>
        </p:nvSpPr>
        <p:spPr bwMode="invGray">
          <a:xfrm>
            <a:off x="3429000" y="4703763"/>
            <a:ext cx="2308225" cy="877887"/>
          </a:xfrm>
          <a:prstGeom prst="wedgeRectCallout">
            <a:avLst>
              <a:gd name="adj1" fmla="val -8861"/>
              <a:gd name="adj2" fmla="val -81255"/>
            </a:avLst>
          </a:prstGeom>
          <a:solidFill>
            <a:srgbClr val="006666"/>
          </a:solidFill>
          <a:ln w="12700">
            <a:solidFill>
              <a:schemeClr val="tx2"/>
            </a:solidFill>
            <a:miter lim="800000"/>
            <a:headEnd/>
            <a:tailEnd/>
          </a:ln>
        </p:spPr>
        <p:txBody>
          <a:bodyPr/>
          <a:lstStyle/>
          <a:p>
            <a:r>
              <a:rPr lang="en-US" sz="1600">
                <a:solidFill>
                  <a:srgbClr val="CCFFFF"/>
                </a:solidFill>
                <a:latin typeface="Palatino Linotype" pitchFamily="18" charset="0"/>
              </a:rPr>
              <a:t>More value chain petrochemicals added (e.g. PP, Polyester)</a:t>
            </a:r>
          </a:p>
        </p:txBody>
      </p:sp>
      <p:sp>
        <p:nvSpPr>
          <p:cNvPr id="843802" name="AutoShape 26"/>
          <p:cNvSpPr>
            <a:spLocks noChangeArrowheads="1"/>
          </p:cNvSpPr>
          <p:nvPr/>
        </p:nvSpPr>
        <p:spPr bwMode="invGray">
          <a:xfrm>
            <a:off x="5786438" y="4703763"/>
            <a:ext cx="2889250" cy="890587"/>
          </a:xfrm>
          <a:prstGeom prst="wedgeRectCallout">
            <a:avLst>
              <a:gd name="adj1" fmla="val -10491"/>
              <a:gd name="adj2" fmla="val -83741"/>
            </a:avLst>
          </a:prstGeom>
          <a:solidFill>
            <a:srgbClr val="006666"/>
          </a:solidFill>
          <a:ln w="12700">
            <a:solidFill>
              <a:schemeClr val="tx2"/>
            </a:solidFill>
            <a:miter lim="800000"/>
            <a:headEnd/>
            <a:tailEnd/>
          </a:ln>
        </p:spPr>
        <p:txBody>
          <a:bodyPr/>
          <a:lstStyle/>
          <a:p>
            <a:r>
              <a:rPr lang="en-US" sz="1600">
                <a:solidFill>
                  <a:srgbClr val="CCFFFF"/>
                </a:solidFill>
                <a:latin typeface="Palatino Linotype" pitchFamily="18" charset="0"/>
              </a:rPr>
              <a:t>New set of value chains (e.g. Acrylics, Elastomers, Rubber, Engineering Plastics)</a:t>
            </a:r>
          </a:p>
        </p:txBody>
      </p:sp>
      <p:sp>
        <p:nvSpPr>
          <p:cNvPr id="25" name="Pentagon 24"/>
          <p:cNvSpPr/>
          <p:nvPr/>
        </p:nvSpPr>
        <p:spPr>
          <a:xfrm>
            <a:off x="1571625" y="3060700"/>
            <a:ext cx="2357438" cy="857250"/>
          </a:xfrm>
          <a:prstGeom prst="homePlate">
            <a:avLst/>
          </a:prstGeom>
          <a:solidFill>
            <a:srgbClr val="005AA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atin typeface="Palatino Linotype" pitchFamily="18" charset="0"/>
            </a:endParaRPr>
          </a:p>
        </p:txBody>
      </p:sp>
      <p:sp>
        <p:nvSpPr>
          <p:cNvPr id="5139" name="Rectangle 16"/>
          <p:cNvSpPr>
            <a:spLocks noChangeArrowheads="1"/>
          </p:cNvSpPr>
          <p:nvPr>
            <p:custDataLst>
              <p:tags r:id="rId12"/>
            </p:custDataLst>
          </p:nvPr>
        </p:nvSpPr>
        <p:spPr bwMode="auto">
          <a:xfrm>
            <a:off x="1714500" y="3203575"/>
            <a:ext cx="1563688" cy="554038"/>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solidFill>
                  <a:schemeClr val="bg1"/>
                </a:solidFill>
                <a:latin typeface="Palatino Linotype" pitchFamily="18" charset="0"/>
              </a:rPr>
              <a:t>Associated Gas (C1 &amp; C2)</a:t>
            </a:r>
          </a:p>
        </p:txBody>
      </p:sp>
      <p:sp>
        <p:nvSpPr>
          <p:cNvPr id="27" name="Chevron 26"/>
          <p:cNvSpPr/>
          <p:nvPr/>
        </p:nvSpPr>
        <p:spPr>
          <a:xfrm>
            <a:off x="3571875" y="3060700"/>
            <a:ext cx="2214563" cy="857250"/>
          </a:xfrm>
          <a:prstGeom prst="chevron">
            <a:avLst/>
          </a:prstGeom>
          <a:solidFill>
            <a:srgbClr val="FFCC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Palatino Linotype" pitchFamily="18" charset="0"/>
            </a:endParaRPr>
          </a:p>
        </p:txBody>
      </p:sp>
      <p:sp>
        <p:nvSpPr>
          <p:cNvPr id="5141" name="Rectangle 14"/>
          <p:cNvSpPr>
            <a:spLocks noChangeArrowheads="1"/>
          </p:cNvSpPr>
          <p:nvPr>
            <p:custDataLst>
              <p:tags r:id="rId13"/>
            </p:custDataLst>
          </p:nvPr>
        </p:nvSpPr>
        <p:spPr bwMode="auto">
          <a:xfrm>
            <a:off x="3643313" y="3203575"/>
            <a:ext cx="1854200" cy="576263"/>
          </a:xfrm>
          <a:prstGeom prst="rect">
            <a:avLst/>
          </a:prstGeom>
          <a:noFill/>
          <a:ln w="9525">
            <a:noFill/>
            <a:miter lim="800000"/>
            <a:headEnd/>
            <a:tailEnd/>
          </a:ln>
        </p:spPr>
        <p:txBody>
          <a:bodyPr lIns="0" tIns="0" rIns="0" bIns="0">
            <a:spAutoFit/>
          </a:bodyPr>
          <a:lstStyle/>
          <a:p>
            <a:pPr algn="ctr" defTabSz="895350" eaLnBrk="0" hangingPunct="0">
              <a:spcBef>
                <a:spcPct val="10000"/>
              </a:spcBef>
              <a:buClr>
                <a:schemeClr val="folHlink"/>
              </a:buClr>
              <a:buSzPct val="110000"/>
              <a:buFont typeface="Arial" charset="0"/>
              <a:buNone/>
            </a:pPr>
            <a:r>
              <a:rPr kumimoji="1" lang="en-US">
                <a:latin typeface="Palatino Linotype" pitchFamily="18" charset="0"/>
              </a:rPr>
              <a:t>Mixed </a:t>
            </a:r>
          </a:p>
          <a:p>
            <a:pPr algn="ctr" defTabSz="895350" eaLnBrk="0" hangingPunct="0">
              <a:spcBef>
                <a:spcPct val="10000"/>
              </a:spcBef>
              <a:buClr>
                <a:schemeClr val="folHlink"/>
              </a:buClr>
              <a:buSzPct val="110000"/>
              <a:buFont typeface="Arial" charset="0"/>
              <a:buNone/>
            </a:pPr>
            <a:r>
              <a:rPr kumimoji="1" lang="en-US">
                <a:latin typeface="Palatino Linotype" pitchFamily="18" charset="0"/>
              </a:rPr>
              <a:t>Feedstock</a:t>
            </a:r>
          </a:p>
        </p:txBody>
      </p:sp>
      <p:sp>
        <p:nvSpPr>
          <p:cNvPr id="29" name="Chevron 28"/>
          <p:cNvSpPr/>
          <p:nvPr/>
        </p:nvSpPr>
        <p:spPr>
          <a:xfrm>
            <a:off x="5429250" y="3060700"/>
            <a:ext cx="2500313" cy="857250"/>
          </a:xfrm>
          <a:prstGeom prst="chevron">
            <a:avLst/>
          </a:prstGeom>
          <a:solidFill>
            <a:srgbClr val="CC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Palatino Linotype" pitchFamily="18" charset="0"/>
            </a:endParaRPr>
          </a:p>
        </p:txBody>
      </p:sp>
      <p:sp>
        <p:nvSpPr>
          <p:cNvPr id="5143" name="Rectangle 12"/>
          <p:cNvSpPr>
            <a:spLocks noChangeArrowheads="1"/>
          </p:cNvSpPr>
          <p:nvPr>
            <p:custDataLst>
              <p:tags r:id="rId14"/>
            </p:custDataLst>
          </p:nvPr>
        </p:nvSpPr>
        <p:spPr bwMode="auto">
          <a:xfrm>
            <a:off x="5715000" y="3225800"/>
            <a:ext cx="1854200" cy="549275"/>
          </a:xfrm>
          <a:prstGeom prst="rect">
            <a:avLst/>
          </a:prstGeom>
          <a:noFill/>
          <a:ln w="9525">
            <a:noFill/>
            <a:miter lim="800000"/>
            <a:headEnd/>
            <a:tailEnd/>
          </a:ln>
        </p:spPr>
        <p:txBody>
          <a:bodyPr lIns="0" tIns="0" rIns="0" bIns="0">
            <a:spAutoFit/>
          </a:bodyPr>
          <a:lstStyle/>
          <a:p>
            <a:pPr algn="ctr" defTabSz="895350" eaLnBrk="0" hangingPunct="0">
              <a:spcBef>
                <a:spcPct val="50000"/>
              </a:spcBef>
              <a:buClr>
                <a:schemeClr val="folHlink"/>
              </a:buClr>
              <a:buSzPct val="110000"/>
              <a:buFont typeface="Arial" charset="0"/>
              <a:buNone/>
            </a:pPr>
            <a:r>
              <a:rPr kumimoji="1" lang="en-US">
                <a:solidFill>
                  <a:schemeClr val="bg1"/>
                </a:solidFill>
                <a:latin typeface="Palatino Linotype" pitchFamily="18" charset="0"/>
              </a:rPr>
              <a:t>Refinery Integration</a:t>
            </a:r>
          </a:p>
        </p:txBody>
      </p:sp>
      <p:sp>
        <p:nvSpPr>
          <p:cNvPr id="28" name="Rectangle 27"/>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145"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The Industry Landscape</a:t>
            </a:r>
            <a:endParaRPr lang="en-US" sz="1400">
              <a:solidFill>
                <a:schemeClr val="accent2"/>
              </a:solidFill>
              <a:latin typeface="Palatino Linotype"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3799"/>
                                        </p:tgtEl>
                                        <p:attrNameLst>
                                          <p:attrName>style.visibility</p:attrName>
                                        </p:attrNameLst>
                                      </p:cBhvr>
                                      <p:to>
                                        <p:strVal val="visible"/>
                                      </p:to>
                                    </p:set>
                                    <p:anim calcmode="lin" valueType="num">
                                      <p:cBhvr additive="base">
                                        <p:cTn id="7" dur="1000" fill="hold"/>
                                        <p:tgtEl>
                                          <p:spTgt spid="843799"/>
                                        </p:tgtEl>
                                        <p:attrNameLst>
                                          <p:attrName>ppt_x</p:attrName>
                                        </p:attrNameLst>
                                      </p:cBhvr>
                                      <p:tavLst>
                                        <p:tav tm="0">
                                          <p:val>
                                            <p:strVal val="#ppt_x"/>
                                          </p:val>
                                        </p:tav>
                                        <p:tav tm="100000">
                                          <p:val>
                                            <p:strVal val="#ppt_x"/>
                                          </p:val>
                                        </p:tav>
                                      </p:tavLst>
                                    </p:anim>
                                    <p:anim calcmode="lin" valueType="num">
                                      <p:cBhvr additive="base">
                                        <p:cTn id="8" dur="1000" fill="hold"/>
                                        <p:tgtEl>
                                          <p:spTgt spid="84379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43801"/>
                                        </p:tgtEl>
                                        <p:attrNameLst>
                                          <p:attrName>style.visibility</p:attrName>
                                        </p:attrNameLst>
                                      </p:cBhvr>
                                      <p:to>
                                        <p:strVal val="visible"/>
                                      </p:to>
                                    </p:set>
                                    <p:anim calcmode="lin" valueType="num">
                                      <p:cBhvr additive="base">
                                        <p:cTn id="13" dur="1000" fill="hold"/>
                                        <p:tgtEl>
                                          <p:spTgt spid="843801"/>
                                        </p:tgtEl>
                                        <p:attrNameLst>
                                          <p:attrName>ppt_x</p:attrName>
                                        </p:attrNameLst>
                                      </p:cBhvr>
                                      <p:tavLst>
                                        <p:tav tm="0">
                                          <p:val>
                                            <p:strVal val="#ppt_x"/>
                                          </p:val>
                                        </p:tav>
                                        <p:tav tm="100000">
                                          <p:val>
                                            <p:strVal val="#ppt_x"/>
                                          </p:val>
                                        </p:tav>
                                      </p:tavLst>
                                    </p:anim>
                                    <p:anim calcmode="lin" valueType="num">
                                      <p:cBhvr additive="base">
                                        <p:cTn id="14" dur="1000" fill="hold"/>
                                        <p:tgtEl>
                                          <p:spTgt spid="84380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43802"/>
                                        </p:tgtEl>
                                        <p:attrNameLst>
                                          <p:attrName>style.visibility</p:attrName>
                                        </p:attrNameLst>
                                      </p:cBhvr>
                                      <p:to>
                                        <p:strVal val="visible"/>
                                      </p:to>
                                    </p:set>
                                    <p:anim calcmode="lin" valueType="num">
                                      <p:cBhvr additive="base">
                                        <p:cTn id="19" dur="1000" fill="hold"/>
                                        <p:tgtEl>
                                          <p:spTgt spid="843802"/>
                                        </p:tgtEl>
                                        <p:attrNameLst>
                                          <p:attrName>ppt_x</p:attrName>
                                        </p:attrNameLst>
                                      </p:cBhvr>
                                      <p:tavLst>
                                        <p:tav tm="0">
                                          <p:val>
                                            <p:strVal val="#ppt_x"/>
                                          </p:val>
                                        </p:tav>
                                        <p:tav tm="100000">
                                          <p:val>
                                            <p:strVal val="#ppt_x"/>
                                          </p:val>
                                        </p:tav>
                                      </p:tavLst>
                                    </p:anim>
                                    <p:anim calcmode="lin" valueType="num">
                                      <p:cBhvr additive="base">
                                        <p:cTn id="20" dur="1000" fill="hold"/>
                                        <p:tgtEl>
                                          <p:spTgt spid="84380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3799" grpId="0" animBg="1"/>
      <p:bldP spid="843801" grpId="0" animBg="1"/>
      <p:bldP spid="84380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BF1231D7-38CA-410E-B0A9-AFD8BD3A8C3A}" type="slidenum">
              <a:rPr lang="ar-SA" sz="1400"/>
              <a:pPr algn="r"/>
              <a:t>15</a:t>
            </a:fld>
            <a:r>
              <a:rPr lang="en-AU" sz="1400"/>
              <a:t>  </a:t>
            </a:r>
          </a:p>
        </p:txBody>
      </p:sp>
      <p:sp>
        <p:nvSpPr>
          <p:cNvPr id="6149" name="Rectangle 2"/>
          <p:cNvSpPr>
            <a:spLocks noChangeArrowheads="1"/>
          </p:cNvSpPr>
          <p:nvPr/>
        </p:nvSpPr>
        <p:spPr bwMode="auto">
          <a:xfrm>
            <a:off x="900113" y="1079500"/>
            <a:ext cx="263525" cy="312738"/>
          </a:xfrm>
          <a:prstGeom prst="rect">
            <a:avLst/>
          </a:prstGeom>
          <a:noFill/>
          <a:ln w="9525" algn="ctr">
            <a:noFill/>
            <a:miter lim="800000"/>
            <a:headEnd/>
            <a:tailEnd/>
          </a:ln>
        </p:spPr>
        <p:txBody>
          <a:bodyPr wrap="none">
            <a:spAutoFit/>
          </a:bodyPr>
          <a:lstStyle/>
          <a:p>
            <a:pPr algn="ctr" eaLnBrk="0" hangingPunct="0">
              <a:lnSpc>
                <a:spcPct val="90000"/>
              </a:lnSpc>
              <a:spcBef>
                <a:spcPct val="35000"/>
              </a:spcBef>
              <a:buSzPct val="110000"/>
              <a:buFontTx/>
              <a:buChar char="•"/>
            </a:pPr>
            <a:endParaRPr lang="en-US" sz="1600">
              <a:solidFill>
                <a:schemeClr val="hlink"/>
              </a:solidFill>
            </a:endParaRPr>
          </a:p>
        </p:txBody>
      </p:sp>
      <p:sp>
        <p:nvSpPr>
          <p:cNvPr id="6150" name="Rectangle 11"/>
          <p:cNvSpPr>
            <a:spLocks noGrp="1" noChangeArrowheads="1"/>
          </p:cNvSpPr>
          <p:nvPr>
            <p:ph type="title" idx="4294967295"/>
          </p:nvPr>
        </p:nvSpPr>
        <p:spPr>
          <a:xfrm>
            <a:off x="476250" y="-53975"/>
            <a:ext cx="7591425" cy="1054100"/>
          </a:xfrm>
        </p:spPr>
        <p:txBody>
          <a:bodyPr/>
          <a:lstStyle/>
          <a:p>
            <a:pPr algn="l"/>
            <a:r>
              <a:rPr lang="en-AU" sz="1400" b="1" smtClean="0">
                <a:latin typeface="Palatino Linotype" pitchFamily="18" charset="0"/>
              </a:rPr>
              <a:t>The Industry’s Growth Dimension</a:t>
            </a:r>
            <a:endParaRPr lang="en-US" sz="1400" b="1" smtClean="0">
              <a:latin typeface="Palatino Linotype" pitchFamily="18" charset="0"/>
            </a:endParaRPr>
          </a:p>
        </p:txBody>
      </p:sp>
      <p:sp>
        <p:nvSpPr>
          <p:cNvPr id="12" name="Rectangle 11"/>
          <p:cNvSpPr/>
          <p:nvPr/>
        </p:nvSpPr>
        <p:spPr>
          <a:xfrm>
            <a:off x="606425" y="679450"/>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4" name="Straight Arrow Connector 13"/>
          <p:cNvCxnSpPr/>
          <p:nvPr/>
        </p:nvCxnSpPr>
        <p:spPr>
          <a:xfrm>
            <a:off x="1285875" y="2570163"/>
            <a:ext cx="6715125" cy="1587"/>
          </a:xfrm>
          <a:prstGeom prst="straightConnector1">
            <a:avLst/>
          </a:prstGeom>
          <a:ln w="57150">
            <a:solidFill>
              <a:srgbClr val="C00000"/>
            </a:solidFill>
            <a:tailEnd type="arrow"/>
          </a:ln>
        </p:spPr>
        <p:style>
          <a:lnRef idx="2">
            <a:schemeClr val="accent2"/>
          </a:lnRef>
          <a:fillRef idx="0">
            <a:schemeClr val="accent2"/>
          </a:fillRef>
          <a:effectRef idx="1">
            <a:schemeClr val="accent2"/>
          </a:effectRef>
          <a:fontRef idx="minor">
            <a:schemeClr val="tx1"/>
          </a:fontRef>
        </p:style>
      </p:cxnSp>
      <p:cxnSp>
        <p:nvCxnSpPr>
          <p:cNvPr id="18" name="Straight Connector 17"/>
          <p:cNvCxnSpPr/>
          <p:nvPr/>
        </p:nvCxnSpPr>
        <p:spPr>
          <a:xfrm rot="5400000">
            <a:off x="1179513" y="2320925"/>
            <a:ext cx="500062"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1489076" y="2266950"/>
            <a:ext cx="114300" cy="9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2135188" y="4510087"/>
            <a:ext cx="114300" cy="9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5400000">
            <a:off x="2392363" y="2320925"/>
            <a:ext cx="500062"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4605338" y="2295525"/>
            <a:ext cx="114300" cy="9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3822701" y="2320925"/>
            <a:ext cx="500062" cy="1587"/>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751807" y="2891631"/>
            <a:ext cx="641350" cy="1587"/>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160" name="AutoShape 27"/>
          <p:cNvSpPr>
            <a:spLocks noChangeArrowheads="1"/>
          </p:cNvSpPr>
          <p:nvPr/>
        </p:nvSpPr>
        <p:spPr bwMode="auto">
          <a:xfrm>
            <a:off x="1285875" y="3343275"/>
            <a:ext cx="1357313" cy="442913"/>
          </a:xfrm>
          <a:prstGeom prst="roundRect">
            <a:avLst>
              <a:gd name="adj" fmla="val 16667"/>
            </a:avLst>
          </a:prstGeom>
          <a:solidFill>
            <a:srgbClr val="99FF99"/>
          </a:solidFill>
          <a:ln w="9525">
            <a:noFill/>
            <a:round/>
            <a:headEnd/>
            <a:tailEnd/>
          </a:ln>
        </p:spPr>
        <p:txBody>
          <a:bodyPr wrap="none" anchor="ctr"/>
          <a:lstStyle/>
          <a:p>
            <a:pPr algn="ctr">
              <a:lnSpc>
                <a:spcPts val="1675"/>
              </a:lnSpc>
            </a:pPr>
            <a:r>
              <a:rPr lang="en-US" sz="1400">
                <a:solidFill>
                  <a:srgbClr val="000000"/>
                </a:solidFill>
                <a:latin typeface="Palatino Linotype" pitchFamily="18" charset="0"/>
              </a:rPr>
              <a:t>SAFCO/Sabic</a:t>
            </a:r>
          </a:p>
          <a:p>
            <a:pPr algn="ctr">
              <a:lnSpc>
                <a:spcPts val="1675"/>
              </a:lnSpc>
            </a:pPr>
            <a:r>
              <a:rPr lang="en-US" sz="1400">
                <a:solidFill>
                  <a:srgbClr val="000000"/>
                </a:solidFill>
                <a:latin typeface="Palatino Linotype" pitchFamily="18" charset="0"/>
              </a:rPr>
              <a:t>Ammonia/Urea </a:t>
            </a:r>
            <a:endParaRPr lang="en-US" sz="1400">
              <a:solidFill>
                <a:srgbClr val="000000"/>
              </a:solidFill>
            </a:endParaRPr>
          </a:p>
        </p:txBody>
      </p:sp>
      <p:sp>
        <p:nvSpPr>
          <p:cNvPr id="6161" name="AutoShape 27"/>
          <p:cNvSpPr>
            <a:spLocks noChangeArrowheads="1"/>
          </p:cNvSpPr>
          <p:nvPr/>
        </p:nvSpPr>
        <p:spPr bwMode="auto">
          <a:xfrm>
            <a:off x="2112963" y="1643063"/>
            <a:ext cx="1343025" cy="200025"/>
          </a:xfrm>
          <a:prstGeom prst="roundRect">
            <a:avLst>
              <a:gd name="adj" fmla="val 16667"/>
            </a:avLst>
          </a:prstGeom>
          <a:solidFill>
            <a:srgbClr val="006666"/>
          </a:solidFill>
          <a:ln w="9525">
            <a:solidFill>
              <a:schemeClr val="tx1"/>
            </a:solidFill>
            <a:round/>
            <a:headEnd/>
            <a:tailEnd/>
          </a:ln>
        </p:spPr>
        <p:txBody>
          <a:bodyPr wrap="none" anchor="ctr"/>
          <a:lstStyle/>
          <a:p>
            <a:pPr algn="ctr"/>
            <a:r>
              <a:rPr lang="en-US" sz="1400" b="1">
                <a:solidFill>
                  <a:schemeClr val="bg1"/>
                </a:solidFill>
                <a:latin typeface="Palatino Linotype" pitchFamily="18" charset="0"/>
              </a:rPr>
              <a:t>1973</a:t>
            </a:r>
            <a:endParaRPr lang="en-US" sz="1400">
              <a:solidFill>
                <a:schemeClr val="bg1"/>
              </a:solidFill>
            </a:endParaRPr>
          </a:p>
        </p:txBody>
      </p:sp>
      <p:sp>
        <p:nvSpPr>
          <p:cNvPr id="6162" name="AutoShape 27"/>
          <p:cNvSpPr>
            <a:spLocks noChangeArrowheads="1"/>
          </p:cNvSpPr>
          <p:nvPr/>
        </p:nvSpPr>
        <p:spPr bwMode="auto">
          <a:xfrm>
            <a:off x="2116138" y="1843088"/>
            <a:ext cx="1314450" cy="442912"/>
          </a:xfrm>
          <a:prstGeom prst="roundRect">
            <a:avLst>
              <a:gd name="adj" fmla="val 16667"/>
            </a:avLst>
          </a:prstGeom>
          <a:solidFill>
            <a:srgbClr val="99FF99"/>
          </a:solidFill>
          <a:ln w="9525">
            <a:solidFill>
              <a:schemeClr val="tx1"/>
            </a:solidFill>
            <a:round/>
            <a:headEnd/>
            <a:tailEnd/>
          </a:ln>
        </p:spPr>
        <p:txBody>
          <a:bodyPr wrap="none" anchor="ctr"/>
          <a:lstStyle/>
          <a:p>
            <a:pPr algn="ctr">
              <a:lnSpc>
                <a:spcPts val="1675"/>
              </a:lnSpc>
            </a:pPr>
            <a:r>
              <a:rPr lang="en-US" sz="1400">
                <a:solidFill>
                  <a:srgbClr val="000000"/>
                </a:solidFill>
                <a:latin typeface="Palatino Linotype" pitchFamily="18" charset="0"/>
              </a:rPr>
              <a:t>QAFCO</a:t>
            </a:r>
          </a:p>
          <a:p>
            <a:pPr algn="ctr">
              <a:lnSpc>
                <a:spcPts val="1675"/>
              </a:lnSpc>
            </a:pPr>
            <a:r>
              <a:rPr lang="en-US" sz="1400">
                <a:solidFill>
                  <a:srgbClr val="000000"/>
                </a:solidFill>
                <a:latin typeface="Palatino Linotype" pitchFamily="18" charset="0"/>
              </a:rPr>
              <a:t>Ammonia/Urea</a:t>
            </a:r>
            <a:endParaRPr lang="en-US" sz="1400">
              <a:solidFill>
                <a:srgbClr val="000000"/>
              </a:solidFill>
            </a:endParaRPr>
          </a:p>
        </p:txBody>
      </p:sp>
      <p:sp>
        <p:nvSpPr>
          <p:cNvPr id="6163" name="AutoShape 27"/>
          <p:cNvSpPr>
            <a:spLocks noChangeArrowheads="1"/>
          </p:cNvSpPr>
          <p:nvPr/>
        </p:nvSpPr>
        <p:spPr bwMode="auto">
          <a:xfrm>
            <a:off x="750888" y="1643063"/>
            <a:ext cx="1290637" cy="200025"/>
          </a:xfrm>
          <a:prstGeom prst="roundRect">
            <a:avLst>
              <a:gd name="adj" fmla="val 16667"/>
            </a:avLst>
          </a:prstGeom>
          <a:solidFill>
            <a:srgbClr val="006666"/>
          </a:solidFill>
          <a:ln w="9525">
            <a:solidFill>
              <a:schemeClr val="tx1"/>
            </a:solidFill>
            <a:round/>
            <a:headEnd/>
            <a:tailEnd/>
          </a:ln>
        </p:spPr>
        <p:txBody>
          <a:bodyPr wrap="none" anchor="ctr"/>
          <a:lstStyle/>
          <a:p>
            <a:pPr algn="ctr"/>
            <a:r>
              <a:rPr lang="en-US" sz="1400" b="1">
                <a:solidFill>
                  <a:schemeClr val="bg1"/>
                </a:solidFill>
                <a:latin typeface="Palatino Linotype" pitchFamily="18" charset="0"/>
              </a:rPr>
              <a:t>1964</a:t>
            </a:r>
            <a:endParaRPr lang="en-US" sz="1400">
              <a:solidFill>
                <a:schemeClr val="bg1"/>
              </a:solidFill>
            </a:endParaRPr>
          </a:p>
        </p:txBody>
      </p:sp>
      <p:sp>
        <p:nvSpPr>
          <p:cNvPr id="6164" name="AutoShape 27"/>
          <p:cNvSpPr>
            <a:spLocks noChangeArrowheads="1"/>
          </p:cNvSpPr>
          <p:nvPr/>
        </p:nvSpPr>
        <p:spPr bwMode="auto">
          <a:xfrm>
            <a:off x="755650" y="1843088"/>
            <a:ext cx="1263650" cy="442912"/>
          </a:xfrm>
          <a:prstGeom prst="roundRect">
            <a:avLst>
              <a:gd name="adj" fmla="val 16667"/>
            </a:avLst>
          </a:prstGeom>
          <a:solidFill>
            <a:srgbClr val="99FF99"/>
          </a:solidFill>
          <a:ln w="9525">
            <a:solidFill>
              <a:schemeClr val="tx1"/>
            </a:solidFill>
            <a:round/>
            <a:headEnd/>
            <a:tailEnd/>
          </a:ln>
        </p:spPr>
        <p:txBody>
          <a:bodyPr wrap="none" anchor="ctr"/>
          <a:lstStyle/>
          <a:p>
            <a:pPr algn="ctr">
              <a:lnSpc>
                <a:spcPts val="1675"/>
              </a:lnSpc>
            </a:pPr>
            <a:r>
              <a:rPr lang="en-US" sz="1400">
                <a:solidFill>
                  <a:srgbClr val="000000"/>
                </a:solidFill>
                <a:latin typeface="Palatino Linotype" pitchFamily="18" charset="0"/>
              </a:rPr>
              <a:t>KCFC (PIC)</a:t>
            </a:r>
          </a:p>
          <a:p>
            <a:pPr algn="ctr">
              <a:lnSpc>
                <a:spcPts val="1675"/>
              </a:lnSpc>
            </a:pPr>
            <a:r>
              <a:rPr lang="en-US" sz="1400">
                <a:solidFill>
                  <a:srgbClr val="000000"/>
                </a:solidFill>
                <a:latin typeface="Palatino Linotype" pitchFamily="18" charset="0"/>
              </a:rPr>
              <a:t>Ammonia Plant</a:t>
            </a:r>
            <a:endParaRPr lang="en-US" sz="1400">
              <a:solidFill>
                <a:srgbClr val="000000"/>
              </a:solidFill>
            </a:endParaRPr>
          </a:p>
        </p:txBody>
      </p:sp>
      <p:sp>
        <p:nvSpPr>
          <p:cNvPr id="6165" name="AutoShape 27"/>
          <p:cNvSpPr>
            <a:spLocks noChangeArrowheads="1"/>
          </p:cNvSpPr>
          <p:nvPr/>
        </p:nvSpPr>
        <p:spPr bwMode="auto">
          <a:xfrm>
            <a:off x="2862263" y="3343275"/>
            <a:ext cx="1357312" cy="442913"/>
          </a:xfrm>
          <a:prstGeom prst="roundRect">
            <a:avLst>
              <a:gd name="adj" fmla="val 16667"/>
            </a:avLst>
          </a:prstGeom>
          <a:solidFill>
            <a:srgbClr val="99FF99"/>
          </a:solidFill>
          <a:ln w="9525">
            <a:noFill/>
            <a:round/>
            <a:headEnd/>
            <a:tailEnd/>
          </a:ln>
        </p:spPr>
        <p:txBody>
          <a:bodyPr wrap="none" anchor="ctr"/>
          <a:lstStyle/>
          <a:p>
            <a:pPr algn="ctr">
              <a:lnSpc>
                <a:spcPts val="1675"/>
              </a:lnSpc>
            </a:pPr>
            <a:r>
              <a:rPr lang="en-US" sz="1400">
                <a:solidFill>
                  <a:srgbClr val="000000"/>
                </a:solidFill>
                <a:latin typeface="Palatino Linotype" pitchFamily="18" charset="0"/>
              </a:rPr>
              <a:t>GPIC</a:t>
            </a:r>
          </a:p>
          <a:p>
            <a:pPr algn="ctr">
              <a:lnSpc>
                <a:spcPts val="1675"/>
              </a:lnSpc>
            </a:pPr>
            <a:r>
              <a:rPr lang="en-US" sz="1400">
                <a:solidFill>
                  <a:srgbClr val="000000"/>
                </a:solidFill>
                <a:latin typeface="Palatino Linotype" pitchFamily="18" charset="0"/>
              </a:rPr>
              <a:t>Ammonia/Urea </a:t>
            </a:r>
            <a:endParaRPr lang="en-US" sz="1400">
              <a:solidFill>
                <a:srgbClr val="000000"/>
              </a:solidFill>
            </a:endParaRPr>
          </a:p>
        </p:txBody>
      </p:sp>
      <p:cxnSp>
        <p:nvCxnSpPr>
          <p:cNvPr id="32" name="Straight Connector 31"/>
          <p:cNvCxnSpPr/>
          <p:nvPr/>
        </p:nvCxnSpPr>
        <p:spPr>
          <a:xfrm rot="5400000">
            <a:off x="3178175" y="2892425"/>
            <a:ext cx="642938"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167" name="AutoShape 27"/>
          <p:cNvSpPr>
            <a:spLocks noChangeArrowheads="1"/>
          </p:cNvSpPr>
          <p:nvPr/>
        </p:nvSpPr>
        <p:spPr bwMode="auto">
          <a:xfrm>
            <a:off x="3556000" y="1643063"/>
            <a:ext cx="1343025" cy="200025"/>
          </a:xfrm>
          <a:prstGeom prst="roundRect">
            <a:avLst>
              <a:gd name="adj" fmla="val 16667"/>
            </a:avLst>
          </a:prstGeom>
          <a:solidFill>
            <a:srgbClr val="006666"/>
          </a:solidFill>
          <a:ln w="9525">
            <a:solidFill>
              <a:schemeClr val="tx1"/>
            </a:solidFill>
            <a:round/>
            <a:headEnd/>
            <a:tailEnd/>
          </a:ln>
        </p:spPr>
        <p:txBody>
          <a:bodyPr wrap="none" anchor="ctr"/>
          <a:lstStyle/>
          <a:p>
            <a:pPr algn="ctr"/>
            <a:r>
              <a:rPr lang="en-US" sz="1400" b="1">
                <a:solidFill>
                  <a:schemeClr val="bg1"/>
                </a:solidFill>
                <a:latin typeface="Palatino Linotype" pitchFamily="18" charset="0"/>
              </a:rPr>
              <a:t>1980</a:t>
            </a:r>
            <a:endParaRPr lang="en-US" sz="1400">
              <a:solidFill>
                <a:schemeClr val="bg1"/>
              </a:solidFill>
            </a:endParaRPr>
          </a:p>
        </p:txBody>
      </p:sp>
      <p:sp>
        <p:nvSpPr>
          <p:cNvPr id="6168" name="AutoShape 27"/>
          <p:cNvSpPr>
            <a:spLocks noChangeArrowheads="1"/>
          </p:cNvSpPr>
          <p:nvPr/>
        </p:nvSpPr>
        <p:spPr bwMode="auto">
          <a:xfrm>
            <a:off x="3559175" y="1843088"/>
            <a:ext cx="1314450" cy="442912"/>
          </a:xfrm>
          <a:prstGeom prst="roundRect">
            <a:avLst>
              <a:gd name="adj" fmla="val 16667"/>
            </a:avLst>
          </a:prstGeom>
          <a:solidFill>
            <a:srgbClr val="99FF99"/>
          </a:solidFill>
          <a:ln w="9525">
            <a:solidFill>
              <a:schemeClr val="tx1"/>
            </a:solidFill>
            <a:round/>
            <a:headEnd/>
            <a:tailEnd/>
          </a:ln>
        </p:spPr>
        <p:txBody>
          <a:bodyPr wrap="none" anchor="ctr"/>
          <a:lstStyle/>
          <a:p>
            <a:pPr algn="ctr">
              <a:lnSpc>
                <a:spcPts val="1675"/>
              </a:lnSpc>
            </a:pPr>
            <a:r>
              <a:rPr lang="en-US" sz="1400">
                <a:solidFill>
                  <a:srgbClr val="000000"/>
                </a:solidFill>
                <a:latin typeface="Palatino Linotype" pitchFamily="18" charset="0"/>
              </a:rPr>
              <a:t>FERTIL</a:t>
            </a:r>
          </a:p>
          <a:p>
            <a:pPr algn="ctr">
              <a:lnSpc>
                <a:spcPts val="1675"/>
              </a:lnSpc>
            </a:pPr>
            <a:r>
              <a:rPr lang="en-US" sz="1400">
                <a:solidFill>
                  <a:srgbClr val="000000"/>
                </a:solidFill>
                <a:latin typeface="Palatino Linotype" pitchFamily="18" charset="0"/>
              </a:rPr>
              <a:t>Ammonia/Urea</a:t>
            </a:r>
            <a:endParaRPr lang="en-US" sz="1400">
              <a:solidFill>
                <a:srgbClr val="000000"/>
              </a:solidFill>
            </a:endParaRPr>
          </a:p>
        </p:txBody>
      </p:sp>
      <p:sp>
        <p:nvSpPr>
          <p:cNvPr id="6169" name="AutoShape 27"/>
          <p:cNvSpPr>
            <a:spLocks noChangeArrowheads="1"/>
          </p:cNvSpPr>
          <p:nvPr/>
        </p:nvSpPr>
        <p:spPr bwMode="auto">
          <a:xfrm>
            <a:off x="6399213" y="1643063"/>
            <a:ext cx="1387475" cy="200025"/>
          </a:xfrm>
          <a:prstGeom prst="roundRect">
            <a:avLst>
              <a:gd name="adj" fmla="val 16667"/>
            </a:avLst>
          </a:prstGeom>
          <a:solidFill>
            <a:srgbClr val="006666"/>
          </a:solidFill>
          <a:ln w="9525">
            <a:solidFill>
              <a:schemeClr val="tx1"/>
            </a:solidFill>
            <a:round/>
            <a:headEnd/>
            <a:tailEnd/>
          </a:ln>
        </p:spPr>
        <p:txBody>
          <a:bodyPr wrap="none" anchor="ctr"/>
          <a:lstStyle/>
          <a:p>
            <a:pPr algn="ctr"/>
            <a:r>
              <a:rPr lang="en-US" sz="1400" b="1">
                <a:solidFill>
                  <a:schemeClr val="bg1"/>
                </a:solidFill>
                <a:latin typeface="Palatino Linotype" pitchFamily="18" charset="0"/>
              </a:rPr>
              <a:t>2005</a:t>
            </a:r>
            <a:endParaRPr lang="en-US" sz="1400">
              <a:solidFill>
                <a:schemeClr val="bg1"/>
              </a:solidFill>
            </a:endParaRPr>
          </a:p>
        </p:txBody>
      </p:sp>
      <p:cxnSp>
        <p:nvCxnSpPr>
          <p:cNvPr id="40" name="Straight Connector 39"/>
          <p:cNvCxnSpPr/>
          <p:nvPr/>
        </p:nvCxnSpPr>
        <p:spPr>
          <a:xfrm rot="5400000">
            <a:off x="6751638" y="2320925"/>
            <a:ext cx="500062"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171" name="AutoShape 27"/>
          <p:cNvSpPr>
            <a:spLocks noChangeArrowheads="1"/>
          </p:cNvSpPr>
          <p:nvPr/>
        </p:nvSpPr>
        <p:spPr bwMode="auto">
          <a:xfrm>
            <a:off x="6403975" y="1843088"/>
            <a:ext cx="1357313" cy="442912"/>
          </a:xfrm>
          <a:prstGeom prst="roundRect">
            <a:avLst>
              <a:gd name="adj" fmla="val 16667"/>
            </a:avLst>
          </a:prstGeom>
          <a:solidFill>
            <a:srgbClr val="99FF99"/>
          </a:solidFill>
          <a:ln w="9525">
            <a:solidFill>
              <a:schemeClr val="tx1"/>
            </a:solidFill>
            <a:round/>
            <a:headEnd/>
            <a:tailEnd/>
          </a:ln>
        </p:spPr>
        <p:txBody>
          <a:bodyPr wrap="none" anchor="ctr"/>
          <a:lstStyle/>
          <a:p>
            <a:pPr algn="ctr">
              <a:lnSpc>
                <a:spcPts val="1675"/>
              </a:lnSpc>
            </a:pPr>
            <a:r>
              <a:rPr lang="en-US" sz="1400">
                <a:solidFill>
                  <a:srgbClr val="000000"/>
                </a:solidFill>
                <a:latin typeface="Palatino Linotype" pitchFamily="18" charset="0"/>
              </a:rPr>
              <a:t>OMIFCO</a:t>
            </a:r>
          </a:p>
          <a:p>
            <a:pPr algn="ctr">
              <a:lnSpc>
                <a:spcPts val="1675"/>
              </a:lnSpc>
            </a:pPr>
            <a:r>
              <a:rPr lang="en-US" sz="1400">
                <a:solidFill>
                  <a:srgbClr val="000000"/>
                </a:solidFill>
                <a:latin typeface="Palatino Linotype" pitchFamily="18" charset="0"/>
              </a:rPr>
              <a:t>Ammonia/Urea </a:t>
            </a:r>
            <a:endParaRPr lang="en-US" sz="1400">
              <a:solidFill>
                <a:srgbClr val="000000"/>
              </a:solidFill>
            </a:endParaRPr>
          </a:p>
        </p:txBody>
      </p:sp>
      <p:sp>
        <p:nvSpPr>
          <p:cNvPr id="6172" name="AutoShape 27"/>
          <p:cNvSpPr>
            <a:spLocks noChangeArrowheads="1"/>
          </p:cNvSpPr>
          <p:nvPr/>
        </p:nvSpPr>
        <p:spPr bwMode="auto">
          <a:xfrm>
            <a:off x="2857500" y="3143250"/>
            <a:ext cx="1387475" cy="200025"/>
          </a:xfrm>
          <a:prstGeom prst="roundRect">
            <a:avLst>
              <a:gd name="adj" fmla="val 16667"/>
            </a:avLst>
          </a:prstGeom>
          <a:solidFill>
            <a:srgbClr val="006666"/>
          </a:solidFill>
          <a:ln w="9525">
            <a:solidFill>
              <a:schemeClr val="tx1"/>
            </a:solidFill>
            <a:round/>
            <a:headEnd/>
            <a:tailEnd/>
          </a:ln>
        </p:spPr>
        <p:txBody>
          <a:bodyPr wrap="none" anchor="ctr"/>
          <a:lstStyle/>
          <a:p>
            <a:pPr algn="ctr"/>
            <a:r>
              <a:rPr lang="en-US" sz="1400" b="1">
                <a:solidFill>
                  <a:schemeClr val="bg1"/>
                </a:solidFill>
                <a:latin typeface="Palatino Linotype" pitchFamily="18" charset="0"/>
              </a:rPr>
              <a:t>1979</a:t>
            </a:r>
            <a:endParaRPr lang="en-US" sz="1400">
              <a:solidFill>
                <a:schemeClr val="bg1"/>
              </a:solidFill>
            </a:endParaRPr>
          </a:p>
        </p:txBody>
      </p:sp>
      <p:sp>
        <p:nvSpPr>
          <p:cNvPr id="6173" name="AutoShape 27"/>
          <p:cNvSpPr>
            <a:spLocks noChangeArrowheads="1"/>
          </p:cNvSpPr>
          <p:nvPr/>
        </p:nvSpPr>
        <p:spPr bwMode="auto">
          <a:xfrm>
            <a:off x="1281113" y="3143250"/>
            <a:ext cx="1387475" cy="200025"/>
          </a:xfrm>
          <a:prstGeom prst="roundRect">
            <a:avLst>
              <a:gd name="adj" fmla="val 16667"/>
            </a:avLst>
          </a:prstGeom>
          <a:solidFill>
            <a:srgbClr val="006666"/>
          </a:solidFill>
          <a:ln w="9525">
            <a:solidFill>
              <a:schemeClr val="tx1"/>
            </a:solidFill>
            <a:round/>
            <a:headEnd/>
            <a:tailEnd/>
          </a:ln>
        </p:spPr>
        <p:txBody>
          <a:bodyPr wrap="none" anchor="ctr"/>
          <a:lstStyle/>
          <a:p>
            <a:pPr algn="ctr"/>
            <a:r>
              <a:rPr lang="en-US" sz="1400" b="1">
                <a:solidFill>
                  <a:schemeClr val="bg1"/>
                </a:solidFill>
                <a:latin typeface="Palatino Linotype" pitchFamily="18" charset="0"/>
              </a:rPr>
              <a:t>1969</a:t>
            </a:r>
            <a:endParaRPr lang="en-US" sz="1400">
              <a:solidFill>
                <a:schemeClr val="bg1"/>
              </a:solidFill>
            </a:endParaRPr>
          </a:p>
        </p:txBody>
      </p:sp>
      <p:graphicFrame>
        <p:nvGraphicFramePr>
          <p:cNvPr id="6146" name="Object 3">
            <a:hlinkClick r:id="" action="ppaction://ole?verb=0"/>
          </p:cNvPr>
          <p:cNvGraphicFramePr>
            <a:graphicFrameLocks/>
          </p:cNvGraphicFramePr>
          <p:nvPr/>
        </p:nvGraphicFramePr>
        <p:xfrm>
          <a:off x="928688" y="-268288"/>
          <a:ext cx="7075487" cy="3482976"/>
        </p:xfrm>
        <a:graphic>
          <a:graphicData uri="http://schemas.openxmlformats.org/presentationml/2006/ole">
            <p:oleObj spid="_x0000_s6146" name="Chart" r:id="rId4" imgW="7181951" imgH="3267143" progId="MSGraph.Chart.8">
              <p:embed followColorScheme="textAndBackground"/>
            </p:oleObj>
          </a:graphicData>
        </a:graphic>
      </p:graphicFrame>
      <p:cxnSp>
        <p:nvCxnSpPr>
          <p:cNvPr id="51" name="Straight Arrow Connector 50"/>
          <p:cNvCxnSpPr/>
          <p:nvPr/>
        </p:nvCxnSpPr>
        <p:spPr>
          <a:xfrm>
            <a:off x="1500188" y="5141913"/>
            <a:ext cx="6715125" cy="1587"/>
          </a:xfrm>
          <a:prstGeom prst="straightConnector1">
            <a:avLst/>
          </a:prstGeom>
          <a:ln w="57150">
            <a:solidFill>
              <a:srgbClr val="C00000"/>
            </a:solidFill>
            <a:tailEnd type="arrow"/>
          </a:ln>
        </p:spPr>
        <p:style>
          <a:lnRef idx="2">
            <a:schemeClr val="accent2"/>
          </a:lnRef>
          <a:fillRef idx="0">
            <a:schemeClr val="accent2"/>
          </a:fillRef>
          <a:effectRef idx="1">
            <a:schemeClr val="accent2"/>
          </a:effectRef>
          <a:fontRef idx="minor">
            <a:schemeClr val="tx1"/>
          </a:fontRef>
        </p:style>
      </p:cxnSp>
      <p:cxnSp>
        <p:nvCxnSpPr>
          <p:cNvPr id="52" name="Straight Connector 51"/>
          <p:cNvCxnSpPr/>
          <p:nvPr/>
        </p:nvCxnSpPr>
        <p:spPr>
          <a:xfrm rot="5400000">
            <a:off x="1463675" y="4965700"/>
            <a:ext cx="357188"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1590676" y="4695825"/>
            <a:ext cx="114300" cy="9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2349501" y="6724650"/>
            <a:ext cx="114300" cy="952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706938" y="4724400"/>
            <a:ext cx="114300" cy="9525"/>
          </a:xfrm>
          <a:prstGeom prst="line">
            <a:avLst/>
          </a:prstGeom>
        </p:spPr>
        <p:style>
          <a:lnRef idx="1">
            <a:schemeClr val="accent1"/>
          </a:lnRef>
          <a:fillRef idx="0">
            <a:schemeClr val="accent1"/>
          </a:fillRef>
          <a:effectRef idx="0">
            <a:schemeClr val="accent1"/>
          </a:effectRef>
          <a:fontRef idx="minor">
            <a:schemeClr val="tx1"/>
          </a:fontRef>
        </p:style>
      </p:cxnSp>
      <p:sp>
        <p:nvSpPr>
          <p:cNvPr id="69" name="AutoShape 27"/>
          <p:cNvSpPr>
            <a:spLocks noChangeArrowheads="1"/>
          </p:cNvSpPr>
          <p:nvPr/>
        </p:nvSpPr>
        <p:spPr bwMode="auto">
          <a:xfrm>
            <a:off x="5857875" y="4214813"/>
            <a:ext cx="1143000" cy="214312"/>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2005</a:t>
            </a:r>
            <a:endParaRPr lang="en-US" sz="1400" dirty="0">
              <a:solidFill>
                <a:schemeClr val="bg1"/>
              </a:solidFill>
            </a:endParaRPr>
          </a:p>
        </p:txBody>
      </p:sp>
      <p:cxnSp>
        <p:nvCxnSpPr>
          <p:cNvPr id="71" name="Straight Connector 70"/>
          <p:cNvCxnSpPr/>
          <p:nvPr/>
        </p:nvCxnSpPr>
        <p:spPr>
          <a:xfrm rot="5400000">
            <a:off x="6214269" y="4928394"/>
            <a:ext cx="428625" cy="1587"/>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2108200" y="5464175"/>
            <a:ext cx="642938"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3" name="AutoShape 27"/>
          <p:cNvSpPr>
            <a:spLocks noChangeArrowheads="1"/>
          </p:cNvSpPr>
          <p:nvPr/>
        </p:nvSpPr>
        <p:spPr bwMode="auto">
          <a:xfrm>
            <a:off x="5357813" y="5715000"/>
            <a:ext cx="1028700" cy="200025"/>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2002</a:t>
            </a:r>
            <a:endParaRPr lang="en-US" sz="1400" dirty="0">
              <a:solidFill>
                <a:schemeClr val="bg1"/>
              </a:solidFill>
            </a:endParaRPr>
          </a:p>
        </p:txBody>
      </p:sp>
      <p:sp>
        <p:nvSpPr>
          <p:cNvPr id="6183" name="AutoShape 27"/>
          <p:cNvSpPr>
            <a:spLocks noChangeArrowheads="1"/>
          </p:cNvSpPr>
          <p:nvPr/>
        </p:nvSpPr>
        <p:spPr bwMode="auto">
          <a:xfrm>
            <a:off x="5357813" y="5915025"/>
            <a:ext cx="1006475" cy="442913"/>
          </a:xfrm>
          <a:prstGeom prst="roundRect">
            <a:avLst>
              <a:gd name="adj" fmla="val 16667"/>
            </a:avLst>
          </a:prstGeom>
          <a:solidFill>
            <a:srgbClr val="99CCFF"/>
          </a:solidFill>
          <a:ln w="9525">
            <a:solidFill>
              <a:schemeClr val="tx1"/>
            </a:solidFill>
            <a:round/>
            <a:headEnd/>
            <a:tailEnd/>
          </a:ln>
        </p:spPr>
        <p:txBody>
          <a:bodyPr wrap="none" anchor="ctr"/>
          <a:lstStyle/>
          <a:p>
            <a:pPr algn="ctr">
              <a:lnSpc>
                <a:spcPts val="1675"/>
              </a:lnSpc>
            </a:pPr>
            <a:r>
              <a:rPr lang="en-US" sz="1400">
                <a:solidFill>
                  <a:srgbClr val="000099"/>
                </a:solidFill>
                <a:latin typeface="Palatino Linotype" pitchFamily="18" charset="0"/>
              </a:rPr>
              <a:t>Borouge</a:t>
            </a:r>
          </a:p>
          <a:p>
            <a:pPr algn="ctr">
              <a:lnSpc>
                <a:spcPts val="1675"/>
              </a:lnSpc>
            </a:pPr>
            <a:r>
              <a:rPr lang="en-US" sz="1400">
                <a:solidFill>
                  <a:srgbClr val="000099"/>
                </a:solidFill>
                <a:latin typeface="Palatino Linotype" pitchFamily="18" charset="0"/>
              </a:rPr>
              <a:t>PE Plant</a:t>
            </a:r>
            <a:endParaRPr lang="en-US" sz="1400">
              <a:solidFill>
                <a:srgbClr val="000099"/>
              </a:solidFill>
            </a:endParaRPr>
          </a:p>
        </p:txBody>
      </p:sp>
      <p:cxnSp>
        <p:nvCxnSpPr>
          <p:cNvPr id="75" name="Straight Connector 74"/>
          <p:cNvCxnSpPr>
            <a:endCxn id="73" idx="0"/>
          </p:cNvCxnSpPr>
          <p:nvPr/>
        </p:nvCxnSpPr>
        <p:spPr>
          <a:xfrm rot="16200000" flipH="1">
            <a:off x="5580857" y="5423694"/>
            <a:ext cx="569912" cy="12700"/>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76" name="AutoShape 27"/>
          <p:cNvSpPr>
            <a:spLocks noChangeArrowheads="1"/>
          </p:cNvSpPr>
          <p:nvPr/>
        </p:nvSpPr>
        <p:spPr bwMode="auto">
          <a:xfrm>
            <a:off x="4643438" y="4229100"/>
            <a:ext cx="1028700" cy="200025"/>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1997</a:t>
            </a:r>
            <a:endParaRPr lang="en-US" sz="1400" dirty="0">
              <a:solidFill>
                <a:schemeClr val="bg1"/>
              </a:solidFill>
            </a:endParaRPr>
          </a:p>
        </p:txBody>
      </p:sp>
      <p:sp>
        <p:nvSpPr>
          <p:cNvPr id="78" name="AutoShape 27"/>
          <p:cNvSpPr>
            <a:spLocks noChangeArrowheads="1"/>
          </p:cNvSpPr>
          <p:nvPr/>
        </p:nvSpPr>
        <p:spPr bwMode="auto">
          <a:xfrm>
            <a:off x="1857375" y="5715000"/>
            <a:ext cx="1168400" cy="200025"/>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1983</a:t>
            </a:r>
            <a:endParaRPr lang="en-US" sz="1400" dirty="0">
              <a:solidFill>
                <a:schemeClr val="bg1"/>
              </a:solidFill>
            </a:endParaRPr>
          </a:p>
        </p:txBody>
      </p:sp>
      <p:sp>
        <p:nvSpPr>
          <p:cNvPr id="6187" name="AutoShape 27"/>
          <p:cNvSpPr>
            <a:spLocks noChangeArrowheads="1"/>
          </p:cNvSpPr>
          <p:nvPr/>
        </p:nvSpPr>
        <p:spPr bwMode="auto">
          <a:xfrm>
            <a:off x="1857375" y="5915025"/>
            <a:ext cx="1143000" cy="442913"/>
          </a:xfrm>
          <a:prstGeom prst="roundRect">
            <a:avLst>
              <a:gd name="adj" fmla="val 16667"/>
            </a:avLst>
          </a:prstGeom>
          <a:solidFill>
            <a:srgbClr val="99CCFF"/>
          </a:solidFill>
          <a:ln w="9525">
            <a:solidFill>
              <a:schemeClr val="tx1"/>
            </a:solidFill>
            <a:round/>
            <a:headEnd/>
            <a:tailEnd/>
          </a:ln>
        </p:spPr>
        <p:txBody>
          <a:bodyPr wrap="none" anchor="ctr"/>
          <a:lstStyle/>
          <a:p>
            <a:pPr algn="ctr">
              <a:lnSpc>
                <a:spcPts val="1675"/>
              </a:lnSpc>
            </a:pPr>
            <a:r>
              <a:rPr lang="en-US" sz="1400">
                <a:solidFill>
                  <a:srgbClr val="000099"/>
                </a:solidFill>
                <a:latin typeface="Palatino Linotype" pitchFamily="18" charset="0"/>
              </a:rPr>
              <a:t>Sabic/Arazia</a:t>
            </a:r>
          </a:p>
          <a:p>
            <a:pPr algn="ctr">
              <a:lnSpc>
                <a:spcPts val="1675"/>
              </a:lnSpc>
            </a:pPr>
            <a:r>
              <a:rPr lang="en-US" sz="1400">
                <a:solidFill>
                  <a:srgbClr val="000099"/>
                </a:solidFill>
                <a:latin typeface="Palatino Linotype" pitchFamily="18" charset="0"/>
              </a:rPr>
              <a:t>MeOH Plant</a:t>
            </a:r>
            <a:endParaRPr lang="en-US" sz="1400">
              <a:solidFill>
                <a:srgbClr val="000099"/>
              </a:solidFill>
            </a:endParaRPr>
          </a:p>
        </p:txBody>
      </p:sp>
      <p:sp>
        <p:nvSpPr>
          <p:cNvPr id="80" name="AutoShape 27"/>
          <p:cNvSpPr>
            <a:spLocks noChangeArrowheads="1"/>
          </p:cNvSpPr>
          <p:nvPr/>
        </p:nvSpPr>
        <p:spPr bwMode="auto">
          <a:xfrm>
            <a:off x="2325688" y="4229100"/>
            <a:ext cx="1123950" cy="200025"/>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1985</a:t>
            </a:r>
            <a:endParaRPr lang="en-US" sz="1400" dirty="0">
              <a:solidFill>
                <a:schemeClr val="bg1"/>
              </a:solidFill>
            </a:endParaRPr>
          </a:p>
        </p:txBody>
      </p:sp>
      <p:sp>
        <p:nvSpPr>
          <p:cNvPr id="82" name="AutoShape 27"/>
          <p:cNvSpPr>
            <a:spLocks noChangeArrowheads="1"/>
          </p:cNvSpPr>
          <p:nvPr/>
        </p:nvSpPr>
        <p:spPr bwMode="auto">
          <a:xfrm>
            <a:off x="1114425" y="4214813"/>
            <a:ext cx="1028700" cy="200025"/>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1981</a:t>
            </a:r>
            <a:endParaRPr lang="en-US" sz="1400" dirty="0">
              <a:solidFill>
                <a:schemeClr val="bg1"/>
              </a:solidFill>
            </a:endParaRPr>
          </a:p>
        </p:txBody>
      </p:sp>
      <p:sp>
        <p:nvSpPr>
          <p:cNvPr id="6190" name="AutoShape 27"/>
          <p:cNvSpPr>
            <a:spLocks noChangeArrowheads="1"/>
          </p:cNvSpPr>
          <p:nvPr/>
        </p:nvSpPr>
        <p:spPr bwMode="auto">
          <a:xfrm>
            <a:off x="1114425" y="4414838"/>
            <a:ext cx="1006475" cy="442912"/>
          </a:xfrm>
          <a:prstGeom prst="roundRect">
            <a:avLst>
              <a:gd name="adj" fmla="val 16667"/>
            </a:avLst>
          </a:prstGeom>
          <a:solidFill>
            <a:srgbClr val="99CCFF"/>
          </a:solidFill>
          <a:ln w="9525">
            <a:solidFill>
              <a:schemeClr val="tx1"/>
            </a:solidFill>
            <a:round/>
            <a:headEnd/>
            <a:tailEnd/>
          </a:ln>
        </p:spPr>
        <p:txBody>
          <a:bodyPr wrap="none" anchor="ctr"/>
          <a:lstStyle/>
          <a:p>
            <a:pPr algn="ctr">
              <a:lnSpc>
                <a:spcPts val="1675"/>
              </a:lnSpc>
            </a:pPr>
            <a:r>
              <a:rPr lang="en-US" sz="1400">
                <a:solidFill>
                  <a:srgbClr val="000099"/>
                </a:solidFill>
                <a:latin typeface="Palatino Linotype" pitchFamily="18" charset="0"/>
              </a:rPr>
              <a:t>QPCO</a:t>
            </a:r>
          </a:p>
          <a:p>
            <a:pPr algn="ctr">
              <a:lnSpc>
                <a:spcPts val="1675"/>
              </a:lnSpc>
            </a:pPr>
            <a:r>
              <a:rPr lang="en-US" sz="1400">
                <a:solidFill>
                  <a:srgbClr val="000099"/>
                </a:solidFill>
                <a:latin typeface="Palatino Linotype" pitchFamily="18" charset="0"/>
              </a:rPr>
              <a:t>PE Plant</a:t>
            </a:r>
            <a:endParaRPr lang="en-US" sz="1400">
              <a:solidFill>
                <a:srgbClr val="000099"/>
              </a:solidFill>
            </a:endParaRPr>
          </a:p>
        </p:txBody>
      </p:sp>
      <p:graphicFrame>
        <p:nvGraphicFramePr>
          <p:cNvPr id="6147" name="Object 3">
            <a:hlinkClick r:id="" action="ppaction://ole?verb=0"/>
          </p:cNvPr>
          <p:cNvGraphicFramePr>
            <a:graphicFrameLocks/>
          </p:cNvGraphicFramePr>
          <p:nvPr/>
        </p:nvGraphicFramePr>
        <p:xfrm>
          <a:off x="1143000" y="2286000"/>
          <a:ext cx="7075488" cy="3482975"/>
        </p:xfrm>
        <a:graphic>
          <a:graphicData uri="http://schemas.openxmlformats.org/presentationml/2006/ole">
            <p:oleObj spid="_x0000_s6147" name="Chart" r:id="rId5" imgW="7181951" imgH="3267143" progId="MSGraph.Chart.8">
              <p:embed followColorScheme="textAndBackground"/>
            </p:oleObj>
          </a:graphicData>
        </a:graphic>
      </p:graphicFrame>
      <p:cxnSp>
        <p:nvCxnSpPr>
          <p:cNvPr id="85" name="Straight Connector 84"/>
          <p:cNvCxnSpPr/>
          <p:nvPr/>
        </p:nvCxnSpPr>
        <p:spPr>
          <a:xfrm rot="5400000">
            <a:off x="2679700" y="4964113"/>
            <a:ext cx="357187" cy="1588"/>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192" name="AutoShape 27"/>
          <p:cNvSpPr>
            <a:spLocks noChangeArrowheads="1"/>
          </p:cNvSpPr>
          <p:nvPr/>
        </p:nvSpPr>
        <p:spPr bwMode="auto">
          <a:xfrm>
            <a:off x="2328863" y="4414838"/>
            <a:ext cx="1100137" cy="442912"/>
          </a:xfrm>
          <a:prstGeom prst="roundRect">
            <a:avLst>
              <a:gd name="adj" fmla="val 16667"/>
            </a:avLst>
          </a:prstGeom>
          <a:solidFill>
            <a:srgbClr val="99CCFF"/>
          </a:solidFill>
          <a:ln w="9525">
            <a:solidFill>
              <a:schemeClr val="tx1"/>
            </a:solidFill>
            <a:round/>
            <a:headEnd/>
            <a:tailEnd/>
          </a:ln>
        </p:spPr>
        <p:txBody>
          <a:bodyPr wrap="none" anchor="ctr"/>
          <a:lstStyle/>
          <a:p>
            <a:pPr algn="ctr">
              <a:lnSpc>
                <a:spcPts val="1675"/>
              </a:lnSpc>
            </a:pPr>
            <a:r>
              <a:rPr lang="en-US" sz="1400">
                <a:solidFill>
                  <a:srgbClr val="000099"/>
                </a:solidFill>
                <a:latin typeface="Palatino Linotype" pitchFamily="18" charset="0"/>
              </a:rPr>
              <a:t>GPIC </a:t>
            </a:r>
          </a:p>
          <a:p>
            <a:pPr algn="ctr">
              <a:lnSpc>
                <a:spcPts val="1675"/>
              </a:lnSpc>
            </a:pPr>
            <a:r>
              <a:rPr lang="en-US" sz="1400">
                <a:solidFill>
                  <a:srgbClr val="000099"/>
                </a:solidFill>
                <a:latin typeface="Palatino Linotype" pitchFamily="18" charset="0"/>
              </a:rPr>
              <a:t>MeOH Plant</a:t>
            </a:r>
            <a:endParaRPr lang="en-US" sz="1400">
              <a:solidFill>
                <a:srgbClr val="000099"/>
              </a:solidFill>
            </a:endParaRPr>
          </a:p>
        </p:txBody>
      </p:sp>
      <p:cxnSp>
        <p:nvCxnSpPr>
          <p:cNvPr id="87" name="Straight Connector 86"/>
          <p:cNvCxnSpPr/>
          <p:nvPr/>
        </p:nvCxnSpPr>
        <p:spPr>
          <a:xfrm rot="5400000">
            <a:off x="4964113" y="4964113"/>
            <a:ext cx="357187" cy="1587"/>
          </a:xfrm>
          <a:prstGeom prst="line">
            <a:avLst/>
          </a:prstGeom>
          <a:ln w="28575">
            <a:solidFill>
              <a:srgbClr val="000000"/>
            </a:solidFill>
          </a:ln>
        </p:spPr>
        <p:style>
          <a:lnRef idx="1">
            <a:schemeClr val="accent1"/>
          </a:lnRef>
          <a:fillRef idx="0">
            <a:schemeClr val="accent1"/>
          </a:fillRef>
          <a:effectRef idx="0">
            <a:schemeClr val="accent1"/>
          </a:effectRef>
          <a:fontRef idx="minor">
            <a:schemeClr val="tx1"/>
          </a:fontRef>
        </p:style>
      </p:cxnSp>
      <p:sp>
        <p:nvSpPr>
          <p:cNvPr id="6194" name="AutoShape 27"/>
          <p:cNvSpPr>
            <a:spLocks noChangeArrowheads="1"/>
          </p:cNvSpPr>
          <p:nvPr/>
        </p:nvSpPr>
        <p:spPr bwMode="auto">
          <a:xfrm>
            <a:off x="5857875" y="4414838"/>
            <a:ext cx="1123950" cy="442912"/>
          </a:xfrm>
          <a:prstGeom prst="roundRect">
            <a:avLst>
              <a:gd name="adj" fmla="val 16667"/>
            </a:avLst>
          </a:prstGeom>
          <a:solidFill>
            <a:srgbClr val="99CCFF"/>
          </a:solidFill>
          <a:ln w="9525">
            <a:solidFill>
              <a:schemeClr val="tx1"/>
            </a:solidFill>
            <a:round/>
            <a:headEnd/>
            <a:tailEnd/>
          </a:ln>
        </p:spPr>
        <p:txBody>
          <a:bodyPr wrap="none" anchor="ctr"/>
          <a:lstStyle/>
          <a:p>
            <a:pPr algn="ctr">
              <a:lnSpc>
                <a:spcPts val="1675"/>
              </a:lnSpc>
            </a:pPr>
            <a:r>
              <a:rPr lang="en-US" sz="1400">
                <a:solidFill>
                  <a:srgbClr val="000099"/>
                </a:solidFill>
                <a:latin typeface="Palatino Linotype" pitchFamily="18" charset="0"/>
              </a:rPr>
              <a:t>Oman</a:t>
            </a:r>
          </a:p>
          <a:p>
            <a:pPr algn="ctr">
              <a:lnSpc>
                <a:spcPts val="1675"/>
              </a:lnSpc>
            </a:pPr>
            <a:r>
              <a:rPr lang="en-US" sz="1400">
                <a:solidFill>
                  <a:srgbClr val="000099"/>
                </a:solidFill>
                <a:latin typeface="Palatino Linotype" pitchFamily="18" charset="0"/>
              </a:rPr>
              <a:t>MeOH Plant</a:t>
            </a:r>
            <a:endParaRPr lang="en-US" sz="1400">
              <a:solidFill>
                <a:srgbClr val="000099"/>
              </a:solidFill>
            </a:endParaRPr>
          </a:p>
        </p:txBody>
      </p:sp>
      <p:sp>
        <p:nvSpPr>
          <p:cNvPr id="6195" name="AutoShape 27"/>
          <p:cNvSpPr>
            <a:spLocks noChangeArrowheads="1"/>
          </p:cNvSpPr>
          <p:nvPr/>
        </p:nvSpPr>
        <p:spPr bwMode="auto">
          <a:xfrm>
            <a:off x="4643438" y="4414838"/>
            <a:ext cx="1006475" cy="442912"/>
          </a:xfrm>
          <a:prstGeom prst="roundRect">
            <a:avLst>
              <a:gd name="adj" fmla="val 16667"/>
            </a:avLst>
          </a:prstGeom>
          <a:solidFill>
            <a:srgbClr val="99CCFF"/>
          </a:solidFill>
          <a:ln w="9525">
            <a:solidFill>
              <a:schemeClr val="tx1"/>
            </a:solidFill>
            <a:round/>
            <a:headEnd/>
            <a:tailEnd/>
          </a:ln>
        </p:spPr>
        <p:txBody>
          <a:bodyPr wrap="none" anchor="ctr"/>
          <a:lstStyle/>
          <a:p>
            <a:pPr algn="ctr">
              <a:lnSpc>
                <a:spcPts val="1675"/>
              </a:lnSpc>
            </a:pPr>
            <a:r>
              <a:rPr lang="en-US" sz="1400">
                <a:solidFill>
                  <a:srgbClr val="000099"/>
                </a:solidFill>
                <a:latin typeface="Palatino Linotype" pitchFamily="18" charset="0"/>
              </a:rPr>
              <a:t>Equate</a:t>
            </a:r>
          </a:p>
          <a:p>
            <a:pPr algn="ctr">
              <a:lnSpc>
                <a:spcPts val="1675"/>
              </a:lnSpc>
            </a:pPr>
            <a:r>
              <a:rPr lang="en-US" sz="1400">
                <a:solidFill>
                  <a:srgbClr val="000099"/>
                </a:solidFill>
                <a:latin typeface="Palatino Linotype" pitchFamily="18" charset="0"/>
              </a:rPr>
              <a:t>PE/EG Plant</a:t>
            </a:r>
            <a:endParaRPr lang="en-US" sz="1400">
              <a:solidFill>
                <a:srgbClr val="000099"/>
              </a:solidFill>
            </a:endParaRPr>
          </a:p>
        </p:txBody>
      </p:sp>
      <p:sp>
        <p:nvSpPr>
          <p:cNvPr id="6196" name="Rectangle 50"/>
          <p:cNvSpPr>
            <a:spLocks noChangeArrowheads="1"/>
          </p:cNvSpPr>
          <p:nvPr/>
        </p:nvSpPr>
        <p:spPr bwMode="auto">
          <a:xfrm rot="-5400000">
            <a:off x="-607218" y="2464594"/>
            <a:ext cx="2071687" cy="428625"/>
          </a:xfrm>
          <a:prstGeom prst="rect">
            <a:avLst/>
          </a:prstGeom>
          <a:solidFill>
            <a:srgbClr val="FFFF99"/>
          </a:solidFill>
          <a:ln w="9525" algn="ctr">
            <a:solidFill>
              <a:schemeClr val="tx1"/>
            </a:solidFill>
            <a:round/>
            <a:headEnd/>
            <a:tailEnd/>
          </a:ln>
        </p:spPr>
        <p:txBody>
          <a:bodyPr/>
          <a:lstStyle/>
          <a:p>
            <a:pPr algn="ctr"/>
            <a:r>
              <a:rPr lang="en-US" sz="1400" b="1">
                <a:latin typeface="Palatino Linotype" pitchFamily="18" charset="0"/>
              </a:rPr>
              <a:t>Fertilizer Industry</a:t>
            </a:r>
          </a:p>
        </p:txBody>
      </p:sp>
      <p:sp>
        <p:nvSpPr>
          <p:cNvPr id="6197" name="Rectangle 50"/>
          <p:cNvSpPr>
            <a:spLocks noChangeArrowheads="1"/>
          </p:cNvSpPr>
          <p:nvPr/>
        </p:nvSpPr>
        <p:spPr bwMode="auto">
          <a:xfrm rot="-5400000">
            <a:off x="-678655" y="4822031"/>
            <a:ext cx="2214562" cy="428625"/>
          </a:xfrm>
          <a:prstGeom prst="rect">
            <a:avLst/>
          </a:prstGeom>
          <a:solidFill>
            <a:srgbClr val="FFFF99"/>
          </a:solidFill>
          <a:ln w="9525" algn="ctr">
            <a:solidFill>
              <a:schemeClr val="tx1"/>
            </a:solidFill>
            <a:round/>
            <a:headEnd/>
            <a:tailEnd/>
          </a:ln>
        </p:spPr>
        <p:txBody>
          <a:bodyPr/>
          <a:lstStyle/>
          <a:p>
            <a:pPr algn="ctr"/>
            <a:r>
              <a:rPr lang="en-US" sz="1400" b="1">
                <a:latin typeface="Palatino Linotype" pitchFamily="18" charset="0"/>
              </a:rPr>
              <a:t>Petrochemicals Industry</a:t>
            </a:r>
          </a:p>
        </p:txBody>
      </p:sp>
      <p:sp>
        <p:nvSpPr>
          <p:cNvPr id="92" name="Rectangle 6"/>
          <p:cNvSpPr>
            <a:spLocks noChangeArrowheads="1"/>
          </p:cNvSpPr>
          <p:nvPr/>
        </p:nvSpPr>
        <p:spPr bwMode="auto">
          <a:xfrm>
            <a:off x="666750" y="714375"/>
            <a:ext cx="8108950" cy="930275"/>
          </a:xfrm>
          <a:prstGeom prst="rect">
            <a:avLst/>
          </a:prstGeom>
          <a:noFill/>
          <a:ln w="9525" algn="ctr">
            <a:noFill/>
            <a:miter lim="800000"/>
            <a:headEnd/>
            <a:tailEnd/>
          </a:ln>
        </p:spPr>
        <p:txBody>
          <a:bodyPr lIns="97749" tIns="48875" rIns="97749" bIns="48875">
            <a:spAutoFit/>
          </a:bodyPr>
          <a:lstStyle/>
          <a:p>
            <a:pPr defTabSz="977900">
              <a:defRPr/>
            </a:pPr>
            <a:r>
              <a:rPr lang="en-US" b="1" dirty="0">
                <a:latin typeface="Palatino Linotype" pitchFamily="18" charset="0"/>
                <a:cs typeface="+mn-cs"/>
              </a:rPr>
              <a:t>Key milestones in the Development of the Petrochemical &amp; Fertilizers Industries in the Six Gulf States include:</a:t>
            </a:r>
            <a:endParaRPr lang="en-US" dirty="0">
              <a:latin typeface="Palatino Linotype" pitchFamily="18" charset="0"/>
              <a:cs typeface="+mn-cs"/>
            </a:endParaRPr>
          </a:p>
          <a:p>
            <a:pPr defTabSz="977900">
              <a:defRPr/>
            </a:pPr>
            <a:r>
              <a:rPr lang="en-US" i="1" dirty="0">
                <a:latin typeface="Arial" pitchFamily="34" charset="0"/>
                <a:cs typeface="Arial" pitchFamily="34" charset="0"/>
              </a:rPr>
              <a: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lide Number Placeholder 4"/>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56A4C20F-340B-4033-926A-14DA1C26F04F}" type="slidenum">
              <a:rPr lang="ar-SA" sz="1400"/>
              <a:pPr algn="r"/>
              <a:t>16</a:t>
            </a:fld>
            <a:r>
              <a:rPr lang="en-AU" sz="1400"/>
              <a:t>  </a:t>
            </a:r>
          </a:p>
        </p:txBody>
      </p:sp>
      <p:sp>
        <p:nvSpPr>
          <p:cNvPr id="7172" name="Rectangle 2"/>
          <p:cNvSpPr>
            <a:spLocks noChangeArrowheads="1"/>
          </p:cNvSpPr>
          <p:nvPr/>
        </p:nvSpPr>
        <p:spPr bwMode="auto">
          <a:xfrm>
            <a:off x="900113" y="1079500"/>
            <a:ext cx="263525" cy="312738"/>
          </a:xfrm>
          <a:prstGeom prst="rect">
            <a:avLst/>
          </a:prstGeom>
          <a:noFill/>
          <a:ln w="9525" algn="ctr">
            <a:noFill/>
            <a:miter lim="800000"/>
            <a:headEnd/>
            <a:tailEnd/>
          </a:ln>
        </p:spPr>
        <p:txBody>
          <a:bodyPr wrap="none">
            <a:spAutoFit/>
          </a:bodyPr>
          <a:lstStyle/>
          <a:p>
            <a:pPr algn="ctr" eaLnBrk="0" hangingPunct="0">
              <a:lnSpc>
                <a:spcPct val="90000"/>
              </a:lnSpc>
              <a:spcBef>
                <a:spcPct val="35000"/>
              </a:spcBef>
              <a:buSzPct val="110000"/>
              <a:buFontTx/>
              <a:buChar char="•"/>
            </a:pPr>
            <a:endParaRPr lang="en-US" sz="1600">
              <a:solidFill>
                <a:schemeClr val="hlink"/>
              </a:solidFill>
            </a:endParaRPr>
          </a:p>
        </p:txBody>
      </p:sp>
      <p:graphicFrame>
        <p:nvGraphicFramePr>
          <p:cNvPr id="7170" name="Object 3">
            <a:hlinkClick r:id="" action="ppaction://ole?verb=0"/>
          </p:cNvPr>
          <p:cNvGraphicFramePr>
            <a:graphicFrameLocks/>
          </p:cNvGraphicFramePr>
          <p:nvPr/>
        </p:nvGraphicFramePr>
        <p:xfrm>
          <a:off x="928688" y="2287588"/>
          <a:ext cx="7075487" cy="3482975"/>
        </p:xfrm>
        <a:graphic>
          <a:graphicData uri="http://schemas.openxmlformats.org/presentationml/2006/ole">
            <p:oleObj spid="_x0000_s7170" name="Chart" r:id="rId4" imgW="7181951" imgH="3267143" progId="MSGraph.Chart.8">
              <p:embed followColorScheme="textAndBackground"/>
            </p:oleObj>
          </a:graphicData>
        </a:graphic>
      </p:graphicFrame>
      <p:sp>
        <p:nvSpPr>
          <p:cNvPr id="7173" name="Rectangle 4"/>
          <p:cNvSpPr>
            <a:spLocks noChangeArrowheads="1"/>
          </p:cNvSpPr>
          <p:nvPr/>
        </p:nvSpPr>
        <p:spPr bwMode="auto">
          <a:xfrm>
            <a:off x="1804988" y="2071688"/>
            <a:ext cx="5765800" cy="377825"/>
          </a:xfrm>
          <a:prstGeom prst="rect">
            <a:avLst/>
          </a:prstGeom>
          <a:solidFill>
            <a:srgbClr val="005AA0"/>
          </a:solidFill>
          <a:ln w="9525">
            <a:noFill/>
            <a:miter lim="800000"/>
            <a:headEnd/>
            <a:tailEnd/>
          </a:ln>
        </p:spPr>
        <p:txBody>
          <a:bodyPr wrap="none" anchor="ctr"/>
          <a:lstStyle/>
          <a:p>
            <a:pPr algn="ctr" eaLnBrk="0" hangingPunct="0">
              <a:lnSpc>
                <a:spcPct val="90000"/>
              </a:lnSpc>
            </a:pPr>
            <a:r>
              <a:rPr lang="en-US" sz="1600" b="1">
                <a:solidFill>
                  <a:schemeClr val="bg1"/>
                </a:solidFill>
                <a:latin typeface="Palatino Linotype" pitchFamily="18" charset="0"/>
              </a:rPr>
              <a:t>GCC Petrochemical  &amp; Chemicals Capacities (1985-2015)</a:t>
            </a:r>
          </a:p>
        </p:txBody>
      </p:sp>
      <p:sp>
        <p:nvSpPr>
          <p:cNvPr id="7174" name="Rectangle 6"/>
          <p:cNvSpPr>
            <a:spLocks noChangeArrowheads="1"/>
          </p:cNvSpPr>
          <p:nvPr/>
        </p:nvSpPr>
        <p:spPr bwMode="auto">
          <a:xfrm>
            <a:off x="666750" y="857250"/>
            <a:ext cx="8108950" cy="930275"/>
          </a:xfrm>
          <a:prstGeom prst="rect">
            <a:avLst/>
          </a:prstGeom>
          <a:noFill/>
          <a:ln w="9525" algn="ctr">
            <a:noFill/>
            <a:miter lim="800000"/>
            <a:headEnd/>
            <a:tailEnd/>
          </a:ln>
        </p:spPr>
        <p:txBody>
          <a:bodyPr lIns="97749" tIns="48875" rIns="97749" bIns="48875">
            <a:spAutoFit/>
          </a:bodyPr>
          <a:lstStyle/>
          <a:p>
            <a:pPr defTabSz="977900"/>
            <a:r>
              <a:rPr lang="en-US">
                <a:latin typeface="Palatino Linotype" pitchFamily="18" charset="0"/>
              </a:rPr>
              <a:t>Since the early production in the early 1980s, the petrochemical &amp; chemicals industry in the GCC States maintained a consistent &amp; exponential growth pattern</a:t>
            </a:r>
          </a:p>
        </p:txBody>
      </p:sp>
      <p:sp>
        <p:nvSpPr>
          <p:cNvPr id="7175" name="Rectangle 7"/>
          <p:cNvSpPr>
            <a:spLocks noChangeArrowheads="1"/>
          </p:cNvSpPr>
          <p:nvPr/>
        </p:nvSpPr>
        <p:spPr bwMode="invGray">
          <a:xfrm>
            <a:off x="1809750" y="2447925"/>
            <a:ext cx="4119563" cy="349250"/>
          </a:xfrm>
          <a:prstGeom prst="rect">
            <a:avLst/>
          </a:prstGeom>
          <a:noFill/>
          <a:ln w="12700">
            <a:solidFill>
              <a:schemeClr val="bg2"/>
            </a:solidFill>
            <a:miter lim="800000"/>
            <a:headEnd/>
            <a:tailEnd/>
          </a:ln>
        </p:spPr>
        <p:txBody>
          <a:bodyPr anchor="ctr">
            <a:spAutoFit/>
          </a:bodyPr>
          <a:lstStyle/>
          <a:p>
            <a:pPr algn="ctr"/>
            <a:r>
              <a:rPr lang="en-US" sz="1600" b="1">
                <a:latin typeface="Palatino Linotype" pitchFamily="18" charset="0"/>
              </a:rPr>
              <a:t>Actual </a:t>
            </a:r>
          </a:p>
        </p:txBody>
      </p:sp>
      <p:sp>
        <p:nvSpPr>
          <p:cNvPr id="7176" name="Rectangle 8"/>
          <p:cNvSpPr>
            <a:spLocks noChangeArrowheads="1"/>
          </p:cNvSpPr>
          <p:nvPr/>
        </p:nvSpPr>
        <p:spPr bwMode="invGray">
          <a:xfrm>
            <a:off x="5929313" y="2451100"/>
            <a:ext cx="1643062" cy="349250"/>
          </a:xfrm>
          <a:prstGeom prst="rect">
            <a:avLst/>
          </a:prstGeom>
          <a:noFill/>
          <a:ln w="12700">
            <a:solidFill>
              <a:schemeClr val="bg2"/>
            </a:solidFill>
            <a:miter lim="800000"/>
            <a:headEnd/>
            <a:tailEnd/>
          </a:ln>
        </p:spPr>
        <p:txBody>
          <a:bodyPr anchor="ctr">
            <a:spAutoFit/>
          </a:bodyPr>
          <a:lstStyle/>
          <a:p>
            <a:pPr algn="ctr"/>
            <a:r>
              <a:rPr lang="en-US" sz="1600" b="1">
                <a:latin typeface="Palatino Linotype" pitchFamily="18" charset="0"/>
              </a:rPr>
              <a:t>Projected</a:t>
            </a:r>
          </a:p>
        </p:txBody>
      </p:sp>
      <p:sp>
        <p:nvSpPr>
          <p:cNvPr id="7177" name="Line 9"/>
          <p:cNvSpPr>
            <a:spLocks noChangeShapeType="1"/>
          </p:cNvSpPr>
          <p:nvPr/>
        </p:nvSpPr>
        <p:spPr bwMode="invGray">
          <a:xfrm>
            <a:off x="5929313" y="2667000"/>
            <a:ext cx="0" cy="2482850"/>
          </a:xfrm>
          <a:prstGeom prst="line">
            <a:avLst/>
          </a:prstGeom>
          <a:noFill/>
          <a:ln w="12700">
            <a:solidFill>
              <a:schemeClr val="bg2"/>
            </a:solidFill>
            <a:prstDash val="dash"/>
            <a:round/>
            <a:headEnd/>
            <a:tailEnd/>
          </a:ln>
        </p:spPr>
        <p:txBody>
          <a:bodyPr wrap="none">
            <a:spAutoFit/>
          </a:bodyPr>
          <a:lstStyle/>
          <a:p>
            <a:endParaRPr lang="en-US"/>
          </a:p>
        </p:txBody>
      </p:sp>
      <p:sp>
        <p:nvSpPr>
          <p:cNvPr id="7178" name="Rectangle 10"/>
          <p:cNvSpPr>
            <a:spLocks noChangeArrowheads="1"/>
          </p:cNvSpPr>
          <p:nvPr/>
        </p:nvSpPr>
        <p:spPr bwMode="invGray">
          <a:xfrm>
            <a:off x="2601913" y="3627438"/>
            <a:ext cx="1616075" cy="349250"/>
          </a:xfrm>
          <a:prstGeom prst="rect">
            <a:avLst/>
          </a:prstGeom>
          <a:solidFill>
            <a:srgbClr val="000099"/>
          </a:solidFill>
          <a:ln w="12700">
            <a:solidFill>
              <a:schemeClr val="bg2"/>
            </a:solidFill>
            <a:miter lim="800000"/>
            <a:headEnd/>
            <a:tailEnd/>
          </a:ln>
        </p:spPr>
        <p:txBody>
          <a:bodyPr anchor="ctr">
            <a:spAutoFit/>
          </a:bodyPr>
          <a:lstStyle/>
          <a:p>
            <a:pPr algn="ctr"/>
            <a:r>
              <a:rPr lang="en-US" sz="1600" b="1">
                <a:solidFill>
                  <a:schemeClr val="bg1"/>
                </a:solidFill>
                <a:latin typeface="Palatino Linotype" pitchFamily="18" charset="0"/>
              </a:rPr>
              <a:t>CAGR = 12.0%</a:t>
            </a:r>
          </a:p>
        </p:txBody>
      </p:sp>
      <p:sp>
        <p:nvSpPr>
          <p:cNvPr id="7179" name="Rectangle 11"/>
          <p:cNvSpPr>
            <a:spLocks noGrp="1" noChangeArrowheads="1"/>
          </p:cNvSpPr>
          <p:nvPr>
            <p:ph type="title" idx="4294967295"/>
          </p:nvPr>
        </p:nvSpPr>
        <p:spPr>
          <a:xfrm>
            <a:off x="476250" y="-53975"/>
            <a:ext cx="7591425" cy="1054100"/>
          </a:xfrm>
        </p:spPr>
        <p:txBody>
          <a:bodyPr/>
          <a:lstStyle/>
          <a:p>
            <a:pPr algn="l"/>
            <a:r>
              <a:rPr lang="en-AU" sz="1400" b="1" smtClean="0">
                <a:latin typeface="Palatino Linotype" pitchFamily="18" charset="0"/>
              </a:rPr>
              <a:t>The Industry’s Growth Dimension</a:t>
            </a:r>
            <a:endParaRPr lang="en-US" sz="1400" b="1" smtClean="0">
              <a:latin typeface="Palatino Linotype" pitchFamily="18" charset="0"/>
            </a:endParaRPr>
          </a:p>
        </p:txBody>
      </p:sp>
      <p:sp>
        <p:nvSpPr>
          <p:cNvPr id="12" name="Rectangle 11"/>
          <p:cNvSpPr/>
          <p:nvPr/>
        </p:nvSpPr>
        <p:spPr>
          <a:xfrm>
            <a:off x="606425" y="679450"/>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Slide Number Placeholder 4"/>
          <p:cNvSpPr>
            <a:spLocks noGrp="1"/>
          </p:cNvSpPr>
          <p:nvPr>
            <p:ph type="sldNum" sz="quarter" idx="10"/>
          </p:nvPr>
        </p:nvSpPr>
        <p:spPr>
          <a:noFill/>
        </p:spPr>
        <p:txBody>
          <a:bodyPr/>
          <a:lstStyle/>
          <a:p>
            <a:fld id="{780B40D0-DD65-4CB9-96EF-DCFA990BD0C1}" type="slidenum">
              <a:rPr lang="ar-SA" smtClean="0"/>
              <a:pPr/>
              <a:t>17</a:t>
            </a:fld>
            <a:r>
              <a:rPr lang="en-AU" smtClean="0"/>
              <a:t>  </a:t>
            </a:r>
          </a:p>
        </p:txBody>
      </p:sp>
      <p:sp>
        <p:nvSpPr>
          <p:cNvPr id="8198" name="Rectangle 2"/>
          <p:cNvSpPr>
            <a:spLocks noChangeArrowheads="1"/>
          </p:cNvSpPr>
          <p:nvPr/>
        </p:nvSpPr>
        <p:spPr bwMode="auto">
          <a:xfrm>
            <a:off x="900113" y="1079500"/>
            <a:ext cx="263525" cy="312738"/>
          </a:xfrm>
          <a:prstGeom prst="rect">
            <a:avLst/>
          </a:prstGeom>
          <a:noFill/>
          <a:ln w="9525" algn="ctr">
            <a:noFill/>
            <a:miter lim="800000"/>
            <a:headEnd/>
            <a:tailEnd/>
          </a:ln>
        </p:spPr>
        <p:txBody>
          <a:bodyPr wrap="none">
            <a:spAutoFit/>
          </a:bodyPr>
          <a:lstStyle/>
          <a:p>
            <a:pPr algn="ctr" eaLnBrk="0" hangingPunct="0">
              <a:lnSpc>
                <a:spcPct val="90000"/>
              </a:lnSpc>
              <a:spcBef>
                <a:spcPct val="35000"/>
              </a:spcBef>
              <a:buSzPct val="110000"/>
              <a:buFontTx/>
              <a:buChar char="•"/>
            </a:pPr>
            <a:endParaRPr lang="en-US" sz="1600">
              <a:solidFill>
                <a:schemeClr val="hlink"/>
              </a:solidFill>
            </a:endParaRPr>
          </a:p>
        </p:txBody>
      </p:sp>
      <p:graphicFrame>
        <p:nvGraphicFramePr>
          <p:cNvPr id="8194" name="Object 3">
            <a:hlinkClick r:id="" action="ppaction://ole?verb=0"/>
          </p:cNvPr>
          <p:cNvGraphicFramePr>
            <a:graphicFrameLocks/>
          </p:cNvGraphicFramePr>
          <p:nvPr/>
        </p:nvGraphicFramePr>
        <p:xfrm>
          <a:off x="285750" y="1928813"/>
          <a:ext cx="3859213" cy="3211512"/>
        </p:xfrm>
        <a:graphic>
          <a:graphicData uri="http://schemas.openxmlformats.org/presentationml/2006/ole">
            <p:oleObj spid="_x0000_s8194" name="Chart" r:id="rId4" imgW="3933808" imgH="3276600" progId="MSGraph.Chart.8">
              <p:embed followColorScheme="textAndBackground"/>
            </p:oleObj>
          </a:graphicData>
        </a:graphic>
      </p:graphicFrame>
      <p:graphicFrame>
        <p:nvGraphicFramePr>
          <p:cNvPr id="8195" name="Object 3">
            <a:hlinkClick r:id="" action="ppaction://ole?verb=0"/>
          </p:cNvPr>
          <p:cNvGraphicFramePr>
            <a:graphicFrameLocks/>
          </p:cNvGraphicFramePr>
          <p:nvPr/>
        </p:nvGraphicFramePr>
        <p:xfrm>
          <a:off x="3924300" y="2093913"/>
          <a:ext cx="2576513" cy="3211512"/>
        </p:xfrm>
        <a:graphic>
          <a:graphicData uri="http://schemas.openxmlformats.org/presentationml/2006/ole">
            <p:oleObj spid="_x0000_s8195" name="Chart" r:id="rId5" imgW="2628833" imgH="3267143" progId="MSGraph.Chart.8">
              <p:embed followColorScheme="textAndBackground"/>
            </p:oleObj>
          </a:graphicData>
        </a:graphic>
      </p:graphicFrame>
      <p:graphicFrame>
        <p:nvGraphicFramePr>
          <p:cNvPr id="8196" name="Object 3">
            <a:hlinkClick r:id="" action="ppaction://ole?verb=0"/>
          </p:cNvPr>
          <p:cNvGraphicFramePr>
            <a:graphicFrameLocks/>
          </p:cNvGraphicFramePr>
          <p:nvPr/>
        </p:nvGraphicFramePr>
        <p:xfrm>
          <a:off x="6348413" y="2000250"/>
          <a:ext cx="2687637" cy="3211513"/>
        </p:xfrm>
        <a:graphic>
          <a:graphicData uri="http://schemas.openxmlformats.org/presentationml/2006/ole">
            <p:oleObj spid="_x0000_s8196" name="Chart" r:id="rId6" imgW="2733759" imgH="3276600" progId="MSGraph.Chart.8">
              <p:embed followColorScheme="textAndBackground"/>
            </p:oleObj>
          </a:graphicData>
        </a:graphic>
      </p:graphicFrame>
      <p:sp>
        <p:nvSpPr>
          <p:cNvPr id="8199" name="Rectangle 4"/>
          <p:cNvSpPr>
            <a:spLocks noChangeArrowheads="1"/>
          </p:cNvSpPr>
          <p:nvPr/>
        </p:nvSpPr>
        <p:spPr bwMode="auto">
          <a:xfrm>
            <a:off x="1785938" y="2263775"/>
            <a:ext cx="2000250" cy="449263"/>
          </a:xfrm>
          <a:prstGeom prst="rect">
            <a:avLst/>
          </a:prstGeom>
          <a:solidFill>
            <a:srgbClr val="336699"/>
          </a:solidFill>
          <a:ln w="9525">
            <a:noFill/>
            <a:miter lim="800000"/>
            <a:headEnd/>
            <a:tailEnd/>
          </a:ln>
        </p:spPr>
        <p:txBody>
          <a:bodyPr wrap="none" anchor="ctr"/>
          <a:lstStyle/>
          <a:p>
            <a:pPr algn="ctr" eaLnBrk="0" hangingPunct="0">
              <a:lnSpc>
                <a:spcPct val="90000"/>
              </a:lnSpc>
            </a:pPr>
            <a:r>
              <a:rPr lang="en-US" sz="1600" b="1">
                <a:solidFill>
                  <a:schemeClr val="bg1"/>
                </a:solidFill>
                <a:latin typeface="Palatino Linotype" pitchFamily="18" charset="0"/>
              </a:rPr>
              <a:t>Current Capacities</a:t>
            </a:r>
          </a:p>
          <a:p>
            <a:pPr algn="ctr" eaLnBrk="0" hangingPunct="0">
              <a:lnSpc>
                <a:spcPct val="90000"/>
              </a:lnSpc>
            </a:pPr>
            <a:r>
              <a:rPr lang="en-US" sz="1600" b="1">
                <a:solidFill>
                  <a:schemeClr val="bg1"/>
                </a:solidFill>
                <a:latin typeface="Palatino Linotype" pitchFamily="18" charset="0"/>
              </a:rPr>
              <a:t> (end 2008)</a:t>
            </a:r>
          </a:p>
        </p:txBody>
      </p:sp>
      <p:sp>
        <p:nvSpPr>
          <p:cNvPr id="8200" name="Rectangle 4"/>
          <p:cNvSpPr>
            <a:spLocks noChangeArrowheads="1"/>
          </p:cNvSpPr>
          <p:nvPr/>
        </p:nvSpPr>
        <p:spPr bwMode="auto">
          <a:xfrm>
            <a:off x="4140200" y="2263775"/>
            <a:ext cx="2087563" cy="449263"/>
          </a:xfrm>
          <a:prstGeom prst="rect">
            <a:avLst/>
          </a:prstGeom>
          <a:solidFill>
            <a:srgbClr val="336699"/>
          </a:solidFill>
          <a:ln w="9525">
            <a:noFill/>
            <a:miter lim="800000"/>
            <a:headEnd/>
            <a:tailEnd/>
          </a:ln>
        </p:spPr>
        <p:txBody>
          <a:bodyPr wrap="none" anchor="ctr"/>
          <a:lstStyle/>
          <a:p>
            <a:pPr algn="ctr" eaLnBrk="0" hangingPunct="0">
              <a:lnSpc>
                <a:spcPct val="90000"/>
              </a:lnSpc>
            </a:pPr>
            <a:r>
              <a:rPr lang="en-US" sz="1600" b="1">
                <a:solidFill>
                  <a:schemeClr val="bg1"/>
                </a:solidFill>
                <a:latin typeface="Palatino Linotype" pitchFamily="18" charset="0"/>
              </a:rPr>
              <a:t>Capacities </a:t>
            </a:r>
          </a:p>
          <a:p>
            <a:pPr algn="ctr" eaLnBrk="0" hangingPunct="0">
              <a:lnSpc>
                <a:spcPct val="90000"/>
              </a:lnSpc>
            </a:pPr>
            <a:r>
              <a:rPr lang="en-US" sz="1600" b="1">
                <a:solidFill>
                  <a:schemeClr val="bg1"/>
                </a:solidFill>
                <a:latin typeface="Palatino Linotype" pitchFamily="18" charset="0"/>
              </a:rPr>
              <a:t>under construction </a:t>
            </a:r>
          </a:p>
        </p:txBody>
      </p:sp>
      <p:sp>
        <p:nvSpPr>
          <p:cNvPr id="8201" name="Rectangle 4"/>
          <p:cNvSpPr>
            <a:spLocks noChangeArrowheads="1"/>
          </p:cNvSpPr>
          <p:nvPr/>
        </p:nvSpPr>
        <p:spPr bwMode="auto">
          <a:xfrm>
            <a:off x="6588125" y="2265363"/>
            <a:ext cx="2232025" cy="449262"/>
          </a:xfrm>
          <a:prstGeom prst="rect">
            <a:avLst/>
          </a:prstGeom>
          <a:solidFill>
            <a:srgbClr val="336699"/>
          </a:solidFill>
          <a:ln w="9525">
            <a:noFill/>
            <a:miter lim="800000"/>
            <a:headEnd/>
            <a:tailEnd/>
          </a:ln>
        </p:spPr>
        <p:txBody>
          <a:bodyPr wrap="none" anchor="ctr"/>
          <a:lstStyle/>
          <a:p>
            <a:pPr algn="ctr" eaLnBrk="0" hangingPunct="0">
              <a:lnSpc>
                <a:spcPct val="90000"/>
              </a:lnSpc>
            </a:pPr>
            <a:r>
              <a:rPr lang="en-US" sz="1600" b="1">
                <a:solidFill>
                  <a:schemeClr val="bg1"/>
                </a:solidFill>
                <a:latin typeface="Palatino Linotype" pitchFamily="18" charset="0"/>
              </a:rPr>
              <a:t>Future Capacities </a:t>
            </a:r>
          </a:p>
          <a:p>
            <a:pPr algn="ctr" eaLnBrk="0" hangingPunct="0">
              <a:lnSpc>
                <a:spcPct val="90000"/>
              </a:lnSpc>
            </a:pPr>
            <a:r>
              <a:rPr lang="en-US" sz="1600" b="1">
                <a:solidFill>
                  <a:schemeClr val="bg1"/>
                </a:solidFill>
                <a:latin typeface="Palatino Linotype" pitchFamily="18" charset="0"/>
              </a:rPr>
              <a:t>(2015) </a:t>
            </a:r>
          </a:p>
        </p:txBody>
      </p:sp>
      <p:graphicFrame>
        <p:nvGraphicFramePr>
          <p:cNvPr id="13" name="Table 12"/>
          <p:cNvGraphicFramePr>
            <a:graphicFrameLocks noGrp="1"/>
          </p:cNvGraphicFramePr>
          <p:nvPr/>
        </p:nvGraphicFramePr>
        <p:xfrm>
          <a:off x="571500" y="5143500"/>
          <a:ext cx="8215370" cy="370840"/>
        </p:xfrm>
        <a:graphic>
          <a:graphicData uri="http://schemas.openxmlformats.org/drawingml/2006/table">
            <a:tbl>
              <a:tblPr firstRow="1" bandRow="1">
                <a:tableStyleId>{5C22544A-7EE6-4342-B048-85BDC9FD1C3A}</a:tableStyleId>
              </a:tblPr>
              <a:tblGrid>
                <a:gridCol w="1214446"/>
                <a:gridCol w="2214578"/>
                <a:gridCol w="2408213"/>
                <a:gridCol w="2378133"/>
              </a:tblGrid>
              <a:tr h="370840">
                <a:tc>
                  <a:txBody>
                    <a:bodyPr/>
                    <a:lstStyle/>
                    <a:p>
                      <a:pPr algn="ctr"/>
                      <a:r>
                        <a:rPr lang="en-US" sz="1600" dirty="0" smtClean="0">
                          <a:latin typeface="Palatino Linotype" pitchFamily="18" charset="0"/>
                        </a:rPr>
                        <a:t>Total GCC</a:t>
                      </a:r>
                      <a:endParaRPr lang="en-US" sz="1600" dirty="0">
                        <a:latin typeface="Palatino Linotype" pitchFamily="18" charset="0"/>
                      </a:endParaRPr>
                    </a:p>
                  </a:txBody>
                  <a:tcPr>
                    <a:solidFill>
                      <a:srgbClr val="336699"/>
                    </a:solidFill>
                  </a:tcPr>
                </a:tc>
                <a:tc>
                  <a:txBody>
                    <a:bodyPr/>
                    <a:lstStyle/>
                    <a:p>
                      <a:pPr algn="ctr"/>
                      <a:r>
                        <a:rPr lang="en-US" sz="1600" dirty="0" smtClean="0">
                          <a:latin typeface="Palatino Linotype" pitchFamily="18" charset="0"/>
                        </a:rPr>
                        <a:t>62.75</a:t>
                      </a:r>
                      <a:endParaRPr lang="en-US" sz="1600" dirty="0">
                        <a:latin typeface="Palatino Linotype" pitchFamily="18" charset="0"/>
                      </a:endParaRPr>
                    </a:p>
                  </a:txBody>
                  <a:tcPr>
                    <a:solidFill>
                      <a:srgbClr val="336699"/>
                    </a:solidFill>
                  </a:tcPr>
                </a:tc>
                <a:tc>
                  <a:txBody>
                    <a:bodyPr/>
                    <a:lstStyle/>
                    <a:p>
                      <a:pPr algn="ctr"/>
                      <a:r>
                        <a:rPr lang="en-US" sz="1600" dirty="0" smtClean="0">
                          <a:latin typeface="Palatino Linotype" pitchFamily="18" charset="0"/>
                        </a:rPr>
                        <a:t>53.4</a:t>
                      </a:r>
                      <a:endParaRPr lang="en-US" sz="1600" dirty="0">
                        <a:latin typeface="Palatino Linotype" pitchFamily="18" charset="0"/>
                      </a:endParaRPr>
                    </a:p>
                  </a:txBody>
                  <a:tcPr>
                    <a:solidFill>
                      <a:srgbClr val="336699"/>
                    </a:solidFill>
                  </a:tcPr>
                </a:tc>
                <a:tc>
                  <a:txBody>
                    <a:bodyPr/>
                    <a:lstStyle/>
                    <a:p>
                      <a:pPr algn="ctr"/>
                      <a:r>
                        <a:rPr lang="en-US" sz="1600" dirty="0" smtClean="0">
                          <a:latin typeface="Palatino Linotype" pitchFamily="18" charset="0"/>
                        </a:rPr>
                        <a:t>116.15</a:t>
                      </a:r>
                      <a:endParaRPr lang="en-US" sz="1600" dirty="0">
                        <a:latin typeface="Palatino Linotype" pitchFamily="18" charset="0"/>
                      </a:endParaRPr>
                    </a:p>
                  </a:txBody>
                  <a:tcPr>
                    <a:solidFill>
                      <a:srgbClr val="336699"/>
                    </a:solidFill>
                  </a:tcPr>
                </a:tc>
              </a:tr>
            </a:tbl>
          </a:graphicData>
        </a:graphic>
      </p:graphicFrame>
      <p:sp>
        <p:nvSpPr>
          <p:cNvPr id="8214" name="Rectangle 6"/>
          <p:cNvSpPr>
            <a:spLocks noChangeArrowheads="1"/>
          </p:cNvSpPr>
          <p:nvPr/>
        </p:nvSpPr>
        <p:spPr bwMode="auto">
          <a:xfrm>
            <a:off x="214313" y="2298700"/>
            <a:ext cx="1714500" cy="344488"/>
          </a:xfrm>
          <a:prstGeom prst="rect">
            <a:avLst/>
          </a:prstGeom>
          <a:noFill/>
          <a:ln w="9525" algn="ctr">
            <a:noFill/>
            <a:miter lim="800000"/>
            <a:headEnd/>
            <a:tailEnd/>
          </a:ln>
        </p:spPr>
        <p:txBody>
          <a:bodyPr lIns="97749" tIns="48875" rIns="97749" bIns="48875">
            <a:spAutoFit/>
          </a:bodyPr>
          <a:lstStyle/>
          <a:p>
            <a:pPr defTabSz="977900"/>
            <a:r>
              <a:rPr lang="en-US" sz="1600" b="1">
                <a:latin typeface="Palatino Linotype" pitchFamily="18" charset="0"/>
              </a:rPr>
              <a:t>Million Tons/yr</a:t>
            </a:r>
          </a:p>
        </p:txBody>
      </p:sp>
      <p:sp>
        <p:nvSpPr>
          <p:cNvPr id="14" name="Rectangle 10"/>
          <p:cNvSpPr>
            <a:spLocks noChangeArrowheads="1"/>
          </p:cNvSpPr>
          <p:nvPr/>
        </p:nvSpPr>
        <p:spPr bwMode="auto">
          <a:xfrm>
            <a:off x="614363" y="1017588"/>
            <a:ext cx="8126412" cy="768350"/>
          </a:xfrm>
          <a:prstGeom prst="rect">
            <a:avLst/>
          </a:prstGeom>
          <a:noFill/>
          <a:ln w="9525">
            <a:noFill/>
            <a:miter lim="800000"/>
            <a:headEnd/>
            <a:tailEnd/>
          </a:ln>
          <a:effectLst>
            <a:outerShdw dist="35921" dir="2700000" algn="ctr" rotWithShape="0">
              <a:schemeClr val="bg1"/>
            </a:outerShdw>
          </a:effectLst>
        </p:spPr>
        <p:txBody>
          <a:bodyPr anchor="b"/>
          <a:lstStyle/>
          <a:p>
            <a:pPr eaLnBrk="0" hangingPunct="0">
              <a:buFont typeface="Wingdings" pitchFamily="2" charset="2"/>
              <a:buNone/>
              <a:defRPr/>
            </a:pPr>
            <a:r>
              <a:rPr kumimoji="1" lang="en-US" dirty="0">
                <a:latin typeface="Palatino Linotype" pitchFamily="18" charset="0"/>
              </a:rPr>
              <a:t>The industry is sustaining its aggressive growth pattern in the short to mid-term future as demonstrated by the massive petrochemicals &amp; chemicals capacity build-up is in the pipeline across the GCC region .. </a:t>
            </a:r>
            <a:endParaRPr kumimoji="1" lang="en-GB" dirty="0">
              <a:latin typeface="Palatino Linotype" pitchFamily="18" charset="0"/>
            </a:endParaRPr>
          </a:p>
        </p:txBody>
      </p:sp>
      <p:sp>
        <p:nvSpPr>
          <p:cNvPr id="15" name="Rectangle 14"/>
          <p:cNvSpPr/>
          <p:nvPr/>
        </p:nvSpPr>
        <p:spPr>
          <a:xfrm>
            <a:off x="606425" y="785813"/>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Rectangle 11"/>
          <p:cNvSpPr txBox="1">
            <a:spLocks noChangeArrowheads="1"/>
          </p:cNvSpPr>
          <p:nvPr/>
        </p:nvSpPr>
        <p:spPr bwMode="auto">
          <a:xfrm>
            <a:off x="476250" y="-53975"/>
            <a:ext cx="7591425" cy="1054100"/>
          </a:xfrm>
          <a:prstGeom prst="rect">
            <a:avLst/>
          </a:prstGeom>
          <a:noFill/>
          <a:ln w="9525">
            <a:noFill/>
            <a:miter lim="800000"/>
            <a:headEnd/>
            <a:tailEnd/>
          </a:ln>
        </p:spPr>
        <p:txBody>
          <a:bodyPr anchor="ctr"/>
          <a:lstStyle/>
          <a:p>
            <a:pPr eaLnBrk="0" hangingPunct="0">
              <a:defRPr/>
            </a:pPr>
            <a:r>
              <a:rPr lang="en-AU" sz="1400" b="1" kern="0">
                <a:solidFill>
                  <a:schemeClr val="tx2"/>
                </a:solidFill>
                <a:latin typeface="Palatino Linotype" pitchFamily="18" charset="0"/>
                <a:ea typeface="+mj-ea"/>
                <a:cs typeface="+mj-cs"/>
              </a:rPr>
              <a:t>The Industry’s Growth Dimension</a:t>
            </a:r>
            <a:endParaRPr lang="en-US" sz="1400" b="1" kern="0" dirty="0">
              <a:solidFill>
                <a:schemeClr val="tx2"/>
              </a:solidFill>
              <a:latin typeface="Palatino Linotype" pitchFamily="18" charset="0"/>
              <a:ea typeface="+mj-ea"/>
              <a:cs typeface="+mj-cs"/>
            </a:endParaRPr>
          </a:p>
        </p:txBody>
      </p:sp>
      <p:sp>
        <p:nvSpPr>
          <p:cNvPr id="8218" name="Slide Number Placeholder 4"/>
          <p:cNvSpPr txBox="1">
            <a:spLocks/>
          </p:cNvSpPr>
          <p:nvPr/>
        </p:nvSpPr>
        <p:spPr bwMode="auto">
          <a:xfrm>
            <a:off x="3714750" y="3738563"/>
            <a:ext cx="490538" cy="476250"/>
          </a:xfrm>
          <a:prstGeom prst="rect">
            <a:avLst/>
          </a:prstGeom>
          <a:noFill/>
          <a:ln w="9525">
            <a:noFill/>
            <a:miter lim="800000"/>
            <a:headEnd/>
            <a:tailEnd/>
          </a:ln>
        </p:spPr>
        <p:txBody>
          <a:bodyPr/>
          <a:lstStyle/>
          <a:p>
            <a:pPr algn="r"/>
            <a:r>
              <a:rPr lang="en-AU" sz="2800" b="1"/>
              <a:t>+  </a:t>
            </a:r>
          </a:p>
        </p:txBody>
      </p:sp>
      <p:sp>
        <p:nvSpPr>
          <p:cNvPr id="8219" name="Slide Number Placeholder 4"/>
          <p:cNvSpPr txBox="1">
            <a:spLocks/>
          </p:cNvSpPr>
          <p:nvPr/>
        </p:nvSpPr>
        <p:spPr bwMode="auto">
          <a:xfrm>
            <a:off x="6153150" y="3714750"/>
            <a:ext cx="490538" cy="476250"/>
          </a:xfrm>
          <a:prstGeom prst="rect">
            <a:avLst/>
          </a:prstGeom>
          <a:noFill/>
          <a:ln w="9525">
            <a:noFill/>
            <a:miter lim="800000"/>
            <a:headEnd/>
            <a:tailEnd/>
          </a:ln>
        </p:spPr>
        <p:txBody>
          <a:bodyPr/>
          <a:lstStyle/>
          <a:p>
            <a:pPr algn="r"/>
            <a:r>
              <a:rPr lang="en-AU" sz="2800" b="1"/>
              <a:t>=  </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Slide Number Placeholder 4"/>
          <p:cNvSpPr>
            <a:spLocks noGrp="1"/>
          </p:cNvSpPr>
          <p:nvPr>
            <p:ph type="sldNum" sz="quarter" idx="12"/>
          </p:nvPr>
        </p:nvSpPr>
        <p:spPr>
          <a:xfrm>
            <a:off x="457200" y="6245225"/>
            <a:ext cx="2133600" cy="476250"/>
          </a:xfrm>
          <a:noFill/>
        </p:spPr>
        <p:txBody>
          <a:bodyPr/>
          <a:lstStyle/>
          <a:p>
            <a:pPr algn="l"/>
            <a:fld id="{75B3B7D7-5AC6-451B-AE53-03DEE1CC11F8}" type="slidenum">
              <a:rPr lang="ar-SA" smtClean="0"/>
              <a:pPr algn="l"/>
              <a:t>18</a:t>
            </a:fld>
            <a:r>
              <a:rPr lang="en-AU" smtClean="0"/>
              <a:t>  </a:t>
            </a:r>
          </a:p>
        </p:txBody>
      </p:sp>
      <p:graphicFrame>
        <p:nvGraphicFramePr>
          <p:cNvPr id="9218" name="Object 2"/>
          <p:cNvGraphicFramePr>
            <a:graphicFrameLocks/>
          </p:cNvGraphicFramePr>
          <p:nvPr>
            <p:ph sz="half" idx="1"/>
          </p:nvPr>
        </p:nvGraphicFramePr>
        <p:xfrm>
          <a:off x="857250" y="2413000"/>
          <a:ext cx="3416300" cy="2965450"/>
        </p:xfrm>
        <a:graphic>
          <a:graphicData uri="http://schemas.openxmlformats.org/presentationml/2006/ole">
            <p:oleObj spid="_x0000_s9218" name="Chart" r:id="rId4" imgW="3676751" imgH="3190943" progId="MSGraph.Chart.8">
              <p:embed followColorScheme="full"/>
            </p:oleObj>
          </a:graphicData>
        </a:graphic>
      </p:graphicFrame>
      <p:graphicFrame>
        <p:nvGraphicFramePr>
          <p:cNvPr id="9219" name="Object 3"/>
          <p:cNvGraphicFramePr>
            <a:graphicFrameLocks/>
          </p:cNvGraphicFramePr>
          <p:nvPr>
            <p:ph sz="half" idx="2"/>
          </p:nvPr>
        </p:nvGraphicFramePr>
        <p:xfrm>
          <a:off x="4903788" y="2370138"/>
          <a:ext cx="3454400" cy="3130550"/>
        </p:xfrm>
        <a:graphic>
          <a:graphicData uri="http://schemas.openxmlformats.org/presentationml/2006/ole">
            <p:oleObj spid="_x0000_s9219" name="Chart" r:id="rId5" imgW="3609857" imgH="3305243" progId="MSGraph.Chart.8">
              <p:embed followColorScheme="full"/>
            </p:oleObj>
          </a:graphicData>
        </a:graphic>
      </p:graphicFrame>
      <p:sp>
        <p:nvSpPr>
          <p:cNvPr id="9221" name="AutoShape 4"/>
          <p:cNvSpPr>
            <a:spLocks noChangeArrowheads="1"/>
          </p:cNvSpPr>
          <p:nvPr/>
        </p:nvSpPr>
        <p:spPr bwMode="invGray">
          <a:xfrm rot="-5400000">
            <a:off x="3510757" y="3636169"/>
            <a:ext cx="2141537" cy="733425"/>
          </a:xfrm>
          <a:prstGeom prst="flowChartMerge">
            <a:avLst/>
          </a:prstGeom>
          <a:solidFill>
            <a:srgbClr val="CC0000"/>
          </a:solidFill>
          <a:ln w="12700">
            <a:solidFill>
              <a:schemeClr val="bg2"/>
            </a:solidFill>
            <a:miter lim="800000"/>
            <a:headEnd/>
            <a:tailEnd/>
          </a:ln>
        </p:spPr>
        <p:txBody>
          <a:bodyPr anchor="ctr">
            <a:spAutoFit/>
          </a:bodyPr>
          <a:lstStyle/>
          <a:p>
            <a:endParaRPr lang="en-US"/>
          </a:p>
        </p:txBody>
      </p:sp>
      <p:sp>
        <p:nvSpPr>
          <p:cNvPr id="9222" name="Rectangle 5"/>
          <p:cNvSpPr>
            <a:spLocks noChangeArrowheads="1"/>
          </p:cNvSpPr>
          <p:nvPr/>
        </p:nvSpPr>
        <p:spPr bwMode="auto">
          <a:xfrm>
            <a:off x="892175" y="2203450"/>
            <a:ext cx="3324225" cy="363538"/>
          </a:xfrm>
          <a:prstGeom prst="rect">
            <a:avLst/>
          </a:prstGeom>
          <a:solidFill>
            <a:srgbClr val="006666"/>
          </a:solidFill>
          <a:ln w="9525">
            <a:noFill/>
            <a:miter lim="800000"/>
            <a:headEnd/>
            <a:tailEnd/>
          </a:ln>
        </p:spPr>
        <p:txBody>
          <a:bodyPr wrap="none" anchor="ctr"/>
          <a:lstStyle/>
          <a:p>
            <a:pPr algn="ctr" eaLnBrk="0" hangingPunct="0">
              <a:lnSpc>
                <a:spcPct val="90000"/>
              </a:lnSpc>
            </a:pPr>
            <a:r>
              <a:rPr lang="en-GB">
                <a:solidFill>
                  <a:schemeClr val="bg1"/>
                </a:solidFill>
              </a:rPr>
              <a:t>2008</a:t>
            </a:r>
          </a:p>
        </p:txBody>
      </p:sp>
      <p:sp>
        <p:nvSpPr>
          <p:cNvPr id="9223" name="Rectangle 6"/>
          <p:cNvSpPr>
            <a:spLocks noChangeArrowheads="1"/>
          </p:cNvSpPr>
          <p:nvPr/>
        </p:nvSpPr>
        <p:spPr bwMode="auto">
          <a:xfrm>
            <a:off x="4940300" y="2244725"/>
            <a:ext cx="3346450" cy="363538"/>
          </a:xfrm>
          <a:prstGeom prst="rect">
            <a:avLst/>
          </a:prstGeom>
          <a:solidFill>
            <a:srgbClr val="006666"/>
          </a:solidFill>
          <a:ln w="9525">
            <a:noFill/>
            <a:miter lim="800000"/>
            <a:headEnd/>
            <a:tailEnd/>
          </a:ln>
        </p:spPr>
        <p:txBody>
          <a:bodyPr wrap="none" anchor="ctr"/>
          <a:lstStyle/>
          <a:p>
            <a:pPr algn="ctr" eaLnBrk="0" hangingPunct="0">
              <a:lnSpc>
                <a:spcPct val="90000"/>
              </a:lnSpc>
            </a:pPr>
            <a:r>
              <a:rPr lang="en-GB">
                <a:solidFill>
                  <a:schemeClr val="bg1"/>
                </a:solidFill>
              </a:rPr>
              <a:t>2015</a:t>
            </a:r>
          </a:p>
        </p:txBody>
      </p:sp>
      <p:sp>
        <p:nvSpPr>
          <p:cNvPr id="902151" name="Rectangle 7"/>
          <p:cNvSpPr>
            <a:spLocks noChangeArrowheads="1"/>
          </p:cNvSpPr>
          <p:nvPr/>
        </p:nvSpPr>
        <p:spPr bwMode="auto">
          <a:xfrm>
            <a:off x="587375" y="-71438"/>
            <a:ext cx="6842125" cy="1054101"/>
          </a:xfrm>
          <a:prstGeom prst="rect">
            <a:avLst/>
          </a:prstGeom>
          <a:noFill/>
          <a:ln w="9525">
            <a:noFill/>
            <a:miter lim="800000"/>
            <a:headEnd/>
            <a:tailEnd/>
          </a:ln>
          <a:effectLst>
            <a:outerShdw dist="35921" dir="2700000" algn="ctr" rotWithShape="0">
              <a:schemeClr val="bg1"/>
            </a:outerShdw>
          </a:effectLst>
        </p:spPr>
        <p:txBody>
          <a:bodyPr anchor="b"/>
          <a:lstStyle/>
          <a:p>
            <a:pPr eaLnBrk="0" hangingPunct="0">
              <a:defRPr/>
            </a:pPr>
            <a:r>
              <a:rPr kumimoji="1" lang="en-AU" sz="1400" b="1" dirty="0">
                <a:solidFill>
                  <a:srgbClr val="336699"/>
                </a:solidFill>
                <a:latin typeface="Palatino Linotype" pitchFamily="18" charset="0"/>
              </a:rPr>
              <a:t>Future GCC Global Position</a:t>
            </a:r>
            <a:endParaRPr kumimoji="1" lang="en-US" sz="1400" b="1" dirty="0">
              <a:solidFill>
                <a:srgbClr val="336699"/>
              </a:solidFill>
              <a:latin typeface="Palatino Linotype" pitchFamily="18" charset="0"/>
            </a:endParaRPr>
          </a:p>
        </p:txBody>
      </p:sp>
      <p:sp>
        <p:nvSpPr>
          <p:cNvPr id="9225" name="Rectangle 8"/>
          <p:cNvSpPr>
            <a:spLocks noChangeArrowheads="1"/>
          </p:cNvSpPr>
          <p:nvPr/>
        </p:nvSpPr>
        <p:spPr bwMode="auto">
          <a:xfrm>
            <a:off x="685800" y="1150938"/>
            <a:ext cx="8140700" cy="663575"/>
          </a:xfrm>
          <a:prstGeom prst="rect">
            <a:avLst/>
          </a:prstGeom>
          <a:noFill/>
          <a:ln w="61976">
            <a:noFill/>
            <a:miter lim="800000"/>
            <a:headEnd/>
            <a:tailEnd/>
          </a:ln>
        </p:spPr>
        <p:txBody>
          <a:bodyPr lIns="0" tIns="46800" rIns="0" bIns="46800">
            <a:spAutoFit/>
          </a:bodyPr>
          <a:lstStyle/>
          <a:p>
            <a:pPr algn="ctr" eaLnBrk="0" hangingPunct="0">
              <a:lnSpc>
                <a:spcPct val="105000"/>
              </a:lnSpc>
            </a:pPr>
            <a:r>
              <a:rPr kumimoji="1" lang="en-GB" b="1">
                <a:solidFill>
                  <a:srgbClr val="000099"/>
                </a:solidFill>
                <a:latin typeface="Palatino Linotype" pitchFamily="18" charset="0"/>
              </a:rPr>
              <a:t>The GCC’s position in the global commodity petrochemical and chemicals industry is </a:t>
            </a:r>
            <a:r>
              <a:rPr kumimoji="1" lang="en-GB" b="1">
                <a:solidFill>
                  <a:srgbClr val="CC0000"/>
                </a:solidFill>
                <a:latin typeface="Palatino Linotype" pitchFamily="18" charset="0"/>
              </a:rPr>
              <a:t>large and will be growing rapidly</a:t>
            </a:r>
            <a:r>
              <a:rPr kumimoji="1" lang="en-GB" b="1">
                <a:solidFill>
                  <a:srgbClr val="CC3300"/>
                </a:solidFill>
                <a:latin typeface="Palatino Linotype" pitchFamily="18" charset="0"/>
              </a:rPr>
              <a:t> </a:t>
            </a:r>
            <a:r>
              <a:rPr kumimoji="1" lang="en-GB" b="1">
                <a:solidFill>
                  <a:srgbClr val="333399"/>
                </a:solidFill>
                <a:latin typeface="Palatino Linotype" pitchFamily="18" charset="0"/>
              </a:rPr>
              <a:t>over the next decade</a:t>
            </a:r>
            <a:endParaRPr lang="en-US" b="1">
              <a:solidFill>
                <a:srgbClr val="000099"/>
              </a:solidFill>
            </a:endParaRPr>
          </a:p>
        </p:txBody>
      </p:sp>
      <p:sp>
        <p:nvSpPr>
          <p:cNvPr id="9226" name="Rectangle 9"/>
          <p:cNvSpPr>
            <a:spLocks noChangeArrowheads="1"/>
          </p:cNvSpPr>
          <p:nvPr/>
        </p:nvSpPr>
        <p:spPr bwMode="auto">
          <a:xfrm>
            <a:off x="633413" y="5546725"/>
            <a:ext cx="4002087" cy="587375"/>
          </a:xfrm>
          <a:prstGeom prst="rect">
            <a:avLst/>
          </a:prstGeom>
          <a:noFill/>
          <a:ln w="61976">
            <a:noFill/>
            <a:miter lim="800000"/>
            <a:headEnd/>
            <a:tailEnd/>
          </a:ln>
        </p:spPr>
        <p:txBody>
          <a:bodyPr lIns="0" tIns="46800" rIns="0" bIns="46800" anchor="ctr">
            <a:spAutoFit/>
          </a:bodyPr>
          <a:lstStyle/>
          <a:p>
            <a:pPr algn="ctr" eaLnBrk="0" hangingPunct="0"/>
            <a:r>
              <a:rPr lang="en-US" sz="1600" b="1">
                <a:solidFill>
                  <a:srgbClr val="CC0000"/>
                </a:solidFill>
                <a:latin typeface="Palatino Linotype" pitchFamily="18" charset="0"/>
              </a:rPr>
              <a:t>GCC Output = 62.7 MM Tons</a:t>
            </a:r>
          </a:p>
          <a:p>
            <a:pPr algn="ctr" eaLnBrk="0" hangingPunct="0"/>
            <a:r>
              <a:rPr lang="en-US" sz="1600" b="1">
                <a:solidFill>
                  <a:srgbClr val="CC0000"/>
                </a:solidFill>
                <a:latin typeface="Palatino Linotype" pitchFamily="18" charset="0"/>
              </a:rPr>
              <a:t>Global Output = 550 MM Tons</a:t>
            </a:r>
          </a:p>
        </p:txBody>
      </p:sp>
      <p:sp>
        <p:nvSpPr>
          <p:cNvPr id="9227" name="Rectangle 10"/>
          <p:cNvSpPr>
            <a:spLocks noChangeArrowheads="1"/>
          </p:cNvSpPr>
          <p:nvPr/>
        </p:nvSpPr>
        <p:spPr bwMode="auto">
          <a:xfrm>
            <a:off x="4710113" y="5548313"/>
            <a:ext cx="4002087" cy="587375"/>
          </a:xfrm>
          <a:prstGeom prst="rect">
            <a:avLst/>
          </a:prstGeom>
          <a:noFill/>
          <a:ln w="61976">
            <a:noFill/>
            <a:miter lim="800000"/>
            <a:headEnd/>
            <a:tailEnd/>
          </a:ln>
        </p:spPr>
        <p:txBody>
          <a:bodyPr lIns="0" tIns="46800" rIns="0" bIns="46800" anchor="ctr">
            <a:spAutoFit/>
          </a:bodyPr>
          <a:lstStyle/>
          <a:p>
            <a:pPr algn="ctr" eaLnBrk="0" hangingPunct="0"/>
            <a:r>
              <a:rPr lang="en-US" sz="1600" b="1">
                <a:solidFill>
                  <a:srgbClr val="CC0000"/>
                </a:solidFill>
                <a:latin typeface="Palatino Linotype" pitchFamily="18" charset="0"/>
              </a:rPr>
              <a:t>GCC Output = 116.1 MM Tons</a:t>
            </a:r>
          </a:p>
          <a:p>
            <a:pPr algn="ctr" eaLnBrk="0" hangingPunct="0"/>
            <a:r>
              <a:rPr lang="en-US" sz="1600" b="1">
                <a:solidFill>
                  <a:srgbClr val="CC0000"/>
                </a:solidFill>
                <a:latin typeface="Palatino Linotype" pitchFamily="18" charset="0"/>
              </a:rPr>
              <a:t>Global Output = 720 MM Tons</a:t>
            </a:r>
          </a:p>
        </p:txBody>
      </p:sp>
      <p:sp>
        <p:nvSpPr>
          <p:cNvPr id="9228" name="Rectangle 11"/>
          <p:cNvSpPr>
            <a:spLocks noChangeArrowheads="1"/>
          </p:cNvSpPr>
          <p:nvPr/>
        </p:nvSpPr>
        <p:spPr bwMode="gray">
          <a:xfrm>
            <a:off x="7215188" y="6357938"/>
            <a:ext cx="1928812" cy="257175"/>
          </a:xfrm>
          <a:prstGeom prst="rect">
            <a:avLst/>
          </a:prstGeom>
          <a:solidFill>
            <a:srgbClr val="CCFFFF"/>
          </a:solidFill>
          <a:ln w="28575">
            <a:noFill/>
            <a:prstDash val="dash"/>
            <a:miter lim="800000"/>
            <a:headEnd/>
            <a:tailEnd/>
          </a:ln>
        </p:spPr>
        <p:txBody>
          <a:bodyPr lIns="0" tIns="45715" rIns="0" bIns="45715" anchor="ctr"/>
          <a:lstStyle/>
          <a:p>
            <a:pPr eaLnBrk="0" hangingPunct="0">
              <a:lnSpc>
                <a:spcPct val="95000"/>
              </a:lnSpc>
            </a:pPr>
            <a:r>
              <a:rPr lang="en-US" sz="1200"/>
              <a:t>Source : MEED, SRI, 2009</a:t>
            </a:r>
          </a:p>
        </p:txBody>
      </p:sp>
      <p:sp>
        <p:nvSpPr>
          <p:cNvPr id="13" name="Rectangle 12"/>
          <p:cNvSpPr/>
          <p:nvPr/>
        </p:nvSpPr>
        <p:spPr>
          <a:xfrm>
            <a:off x="606425" y="100012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2"/>
          </p:nvPr>
        </p:nvSpPr>
        <p:spPr>
          <a:xfrm>
            <a:off x="457200" y="6245225"/>
            <a:ext cx="2133600" cy="476250"/>
          </a:xfrm>
          <a:noFill/>
        </p:spPr>
        <p:txBody>
          <a:bodyPr/>
          <a:lstStyle/>
          <a:p>
            <a:pPr algn="l"/>
            <a:fld id="{CD16D6CB-2D42-4AD9-BF7C-8D309728A0B0}" type="slidenum">
              <a:rPr lang="ar-SA" smtClean="0"/>
              <a:pPr algn="l"/>
              <a:t>19</a:t>
            </a:fld>
            <a:endParaRPr lang="en-US" smtClean="0"/>
          </a:p>
        </p:txBody>
      </p:sp>
      <p:sp>
        <p:nvSpPr>
          <p:cNvPr id="13317" name="Rectangle 4"/>
          <p:cNvSpPr>
            <a:spLocks noChangeArrowheads="1"/>
          </p:cNvSpPr>
          <p:nvPr/>
        </p:nvSpPr>
        <p:spPr bwMode="auto">
          <a:xfrm>
            <a:off x="756561" y="2309800"/>
            <a:ext cx="3950378" cy="3190901"/>
          </a:xfrm>
          <a:prstGeom prst="rect">
            <a:avLst/>
          </a:prstGeom>
          <a:solidFill>
            <a:srgbClr val="336699"/>
          </a:solidFill>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defRPr/>
            </a:pPr>
            <a:endParaRPr lang="en-US" b="1" dirty="0">
              <a:latin typeface="Palatino Linotype" pitchFamily="18" charset="0"/>
            </a:endParaRPr>
          </a:p>
        </p:txBody>
      </p:sp>
      <p:sp>
        <p:nvSpPr>
          <p:cNvPr id="21510" name="Text Box 5"/>
          <p:cNvSpPr txBox="1">
            <a:spLocks noChangeArrowheads="1"/>
          </p:cNvSpPr>
          <p:nvPr/>
        </p:nvSpPr>
        <p:spPr bwMode="auto">
          <a:xfrm>
            <a:off x="1000125" y="2387600"/>
            <a:ext cx="2925763" cy="314325"/>
          </a:xfrm>
          <a:prstGeom prst="rect">
            <a:avLst/>
          </a:prstGeom>
          <a:noFill/>
          <a:ln w="12700">
            <a:noFill/>
            <a:miter lim="800000"/>
            <a:headEnd/>
            <a:tailEnd/>
          </a:ln>
        </p:spPr>
        <p:txBody>
          <a:bodyPr>
            <a:spAutoFit/>
          </a:bodyPr>
          <a:lstStyle/>
          <a:p>
            <a:pPr algn="ctr" eaLnBrk="0" hangingPunct="0">
              <a:lnSpc>
                <a:spcPct val="90000"/>
              </a:lnSpc>
            </a:pPr>
            <a:r>
              <a:rPr lang="en-GB" sz="1600" b="1">
                <a:solidFill>
                  <a:schemeClr val="bg1"/>
                </a:solidFill>
                <a:latin typeface="Palatino Linotype" pitchFamily="18" charset="0"/>
              </a:rPr>
              <a:t>Current GCC Portfolio</a:t>
            </a:r>
            <a:endParaRPr lang="en-US" sz="1600" b="1">
              <a:solidFill>
                <a:schemeClr val="bg1"/>
              </a:solidFill>
              <a:latin typeface="Palatino Linotype" pitchFamily="18" charset="0"/>
            </a:endParaRPr>
          </a:p>
        </p:txBody>
      </p:sp>
      <p:sp>
        <p:nvSpPr>
          <p:cNvPr id="13319" name="AutoShape 6"/>
          <p:cNvSpPr>
            <a:spLocks noChangeArrowheads="1"/>
          </p:cNvSpPr>
          <p:nvPr/>
        </p:nvSpPr>
        <p:spPr bwMode="auto">
          <a:xfrm>
            <a:off x="992188" y="3492494"/>
            <a:ext cx="1752600" cy="547687"/>
          </a:xfrm>
          <a:prstGeom prst="homePlate">
            <a:avLst>
              <a:gd name="adj" fmla="val 80000"/>
            </a:avLst>
          </a:prstGeom>
          <a:solidFill>
            <a:srgbClr val="003399"/>
          </a:solidFill>
          <a:ln w="6350" algn="ctr">
            <a:noFill/>
            <a:miter lim="800000"/>
            <a:headEnd/>
            <a:tailEnd/>
          </a:ln>
          <a:effectLst/>
          <a:scene3d>
            <a:camera prst="orthographicFront">
              <a:rot lat="0" lon="0" rev="0"/>
            </a:camera>
            <a:lightRig rig="contrasting" dir="t">
              <a:rot lat="0" lon="0" rev="7800000"/>
            </a:lightRig>
          </a:scene3d>
          <a:sp3d>
            <a:bevelT w="139700" h="139700"/>
          </a:sp3d>
        </p:spPr>
        <p:txBody>
          <a:bodyPr wrap="none" anchor="ctr"/>
          <a:lstStyle/>
          <a:p>
            <a:pPr defTabSz="900113" eaLnBrk="0" hangingPunct="0">
              <a:lnSpc>
                <a:spcPct val="90000"/>
              </a:lnSpc>
              <a:defRPr/>
            </a:pPr>
            <a:r>
              <a:rPr lang="en-GB" sz="1400" b="1" dirty="0">
                <a:solidFill>
                  <a:schemeClr val="bg1"/>
                </a:solidFill>
                <a:latin typeface="Palatino Linotype" pitchFamily="18" charset="0"/>
              </a:rPr>
              <a:t>Basic chemicals</a:t>
            </a:r>
          </a:p>
        </p:txBody>
      </p:sp>
      <p:sp>
        <p:nvSpPr>
          <p:cNvPr id="13320" name="AutoShape 7"/>
          <p:cNvSpPr>
            <a:spLocks noChangeArrowheads="1"/>
          </p:cNvSpPr>
          <p:nvPr/>
        </p:nvSpPr>
        <p:spPr bwMode="auto">
          <a:xfrm>
            <a:off x="2903538" y="2700331"/>
            <a:ext cx="1754187" cy="547688"/>
          </a:xfrm>
          <a:prstGeom prst="homePlate">
            <a:avLst>
              <a:gd name="adj" fmla="val 80072"/>
            </a:avLst>
          </a:prstGeom>
          <a:solidFill>
            <a:srgbClr val="003399"/>
          </a:solidFill>
          <a:ln w="6350">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defTabSz="900113" eaLnBrk="0" hangingPunct="0">
              <a:lnSpc>
                <a:spcPct val="90000"/>
              </a:lnSpc>
              <a:defRPr/>
            </a:pPr>
            <a:r>
              <a:rPr lang="en-GB" sz="1400" b="1" dirty="0">
                <a:solidFill>
                  <a:schemeClr val="bg1"/>
                </a:solidFill>
                <a:latin typeface="Palatino Linotype" pitchFamily="18" charset="0"/>
              </a:rPr>
              <a:t>Differentiated</a:t>
            </a:r>
          </a:p>
          <a:p>
            <a:pPr defTabSz="900113" eaLnBrk="0" hangingPunct="0">
              <a:lnSpc>
                <a:spcPct val="90000"/>
              </a:lnSpc>
              <a:defRPr/>
            </a:pPr>
            <a:r>
              <a:rPr lang="en-GB" sz="1400" b="1" dirty="0">
                <a:solidFill>
                  <a:schemeClr val="bg1"/>
                </a:solidFill>
                <a:latin typeface="Palatino Linotype" pitchFamily="18" charset="0"/>
              </a:rPr>
              <a:t>commodities</a:t>
            </a:r>
          </a:p>
        </p:txBody>
      </p:sp>
      <p:sp>
        <p:nvSpPr>
          <p:cNvPr id="13321" name="AutoShape 8"/>
          <p:cNvSpPr>
            <a:spLocks noChangeArrowheads="1"/>
          </p:cNvSpPr>
          <p:nvPr/>
        </p:nvSpPr>
        <p:spPr bwMode="auto">
          <a:xfrm>
            <a:off x="2903538" y="4083044"/>
            <a:ext cx="1754187" cy="547687"/>
          </a:xfrm>
          <a:prstGeom prst="homePlate">
            <a:avLst>
              <a:gd name="adj" fmla="val 80073"/>
            </a:avLst>
          </a:prstGeom>
          <a:solidFill>
            <a:srgbClr val="003399"/>
          </a:solidFill>
          <a:ln w="6350"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defTabSz="900113" eaLnBrk="0" hangingPunct="0">
              <a:lnSpc>
                <a:spcPct val="90000"/>
              </a:lnSpc>
              <a:defRPr/>
            </a:pPr>
            <a:r>
              <a:rPr lang="en-GB" sz="1400" b="1">
                <a:solidFill>
                  <a:schemeClr val="bg1"/>
                </a:solidFill>
                <a:latin typeface="Palatino Linotype" pitchFamily="18" charset="0"/>
              </a:rPr>
              <a:t>Forward</a:t>
            </a:r>
            <a:br>
              <a:rPr lang="en-GB" sz="1400" b="1">
                <a:solidFill>
                  <a:schemeClr val="bg1"/>
                </a:solidFill>
                <a:latin typeface="Palatino Linotype" pitchFamily="18" charset="0"/>
              </a:rPr>
            </a:br>
            <a:r>
              <a:rPr lang="en-GB" sz="1400" b="1">
                <a:solidFill>
                  <a:schemeClr val="bg1"/>
                </a:solidFill>
                <a:latin typeface="Palatino Linotype" pitchFamily="18" charset="0"/>
              </a:rPr>
              <a:t>commodities</a:t>
            </a:r>
          </a:p>
        </p:txBody>
      </p:sp>
      <p:sp>
        <p:nvSpPr>
          <p:cNvPr id="21520" name="Text Box 9"/>
          <p:cNvSpPr txBox="1">
            <a:spLocks noChangeArrowheads="1"/>
          </p:cNvSpPr>
          <p:nvPr/>
        </p:nvSpPr>
        <p:spPr bwMode="auto">
          <a:xfrm>
            <a:off x="909638" y="4113213"/>
            <a:ext cx="1328737" cy="860425"/>
          </a:xfrm>
          <a:prstGeom prst="rect">
            <a:avLst/>
          </a:prstGeom>
          <a:noFill/>
          <a:ln w="6350">
            <a:noFill/>
            <a:miter lim="800000"/>
            <a:headEnd/>
            <a:tailEnd/>
          </a:ln>
        </p:spPr>
        <p:txBody>
          <a:bodyPr>
            <a:spAutoFit/>
          </a:bodyPr>
          <a:lstStyle/>
          <a:p>
            <a:pPr marL="173038" indent="-173038" defTabSz="900113" eaLnBrk="0" hangingPunct="0">
              <a:lnSpc>
                <a:spcPct val="90000"/>
              </a:lnSpc>
              <a:buFontTx/>
              <a:buChar char="•"/>
            </a:pPr>
            <a:r>
              <a:rPr lang="en-GB" sz="1400" b="1">
                <a:solidFill>
                  <a:schemeClr val="bg1"/>
                </a:solidFill>
                <a:latin typeface="Palatino Linotype" pitchFamily="18" charset="0"/>
              </a:rPr>
              <a:t>Olefins</a:t>
            </a:r>
          </a:p>
          <a:p>
            <a:pPr marL="173038" indent="-173038" defTabSz="900113" eaLnBrk="0" hangingPunct="0">
              <a:lnSpc>
                <a:spcPct val="90000"/>
              </a:lnSpc>
              <a:buFontTx/>
              <a:buChar char="•"/>
            </a:pPr>
            <a:r>
              <a:rPr lang="en-GB" sz="1400" b="1">
                <a:solidFill>
                  <a:schemeClr val="bg1"/>
                </a:solidFill>
                <a:latin typeface="Palatino Linotype" pitchFamily="18" charset="0"/>
              </a:rPr>
              <a:t>Aromatics</a:t>
            </a:r>
          </a:p>
          <a:p>
            <a:pPr marL="173038" indent="-173038" defTabSz="900113" eaLnBrk="0" hangingPunct="0">
              <a:lnSpc>
                <a:spcPct val="90000"/>
              </a:lnSpc>
              <a:buFontTx/>
              <a:buChar char="•"/>
            </a:pPr>
            <a:r>
              <a:rPr lang="en-GB" sz="1400" b="1">
                <a:solidFill>
                  <a:schemeClr val="bg1"/>
                </a:solidFill>
                <a:latin typeface="Palatino Linotype" pitchFamily="18" charset="0"/>
              </a:rPr>
              <a:t>Ammonia</a:t>
            </a:r>
          </a:p>
          <a:p>
            <a:pPr marL="173038" indent="-173038" defTabSz="900113" eaLnBrk="0" hangingPunct="0">
              <a:lnSpc>
                <a:spcPct val="90000"/>
              </a:lnSpc>
              <a:buFontTx/>
              <a:buChar char="•"/>
            </a:pPr>
            <a:r>
              <a:rPr lang="en-GB" sz="1400" b="1">
                <a:solidFill>
                  <a:schemeClr val="bg1"/>
                </a:solidFill>
                <a:latin typeface="Palatino Linotype" pitchFamily="18" charset="0"/>
              </a:rPr>
              <a:t>Methanol</a:t>
            </a:r>
          </a:p>
        </p:txBody>
      </p:sp>
      <p:sp>
        <p:nvSpPr>
          <p:cNvPr id="21521" name="Text Box 10"/>
          <p:cNvSpPr txBox="1">
            <a:spLocks noChangeArrowheads="1"/>
          </p:cNvSpPr>
          <p:nvPr/>
        </p:nvSpPr>
        <p:spPr bwMode="auto">
          <a:xfrm>
            <a:off x="2833688" y="3322638"/>
            <a:ext cx="1857375" cy="668337"/>
          </a:xfrm>
          <a:prstGeom prst="rect">
            <a:avLst/>
          </a:prstGeom>
          <a:noFill/>
          <a:ln w="6350">
            <a:noFill/>
            <a:miter lim="800000"/>
            <a:headEnd/>
            <a:tailEnd/>
          </a:ln>
        </p:spPr>
        <p:txBody>
          <a:bodyPr>
            <a:spAutoFit/>
          </a:bodyPr>
          <a:lstStyle/>
          <a:p>
            <a:pPr marL="173038" indent="-173038" defTabSz="900113" eaLnBrk="0" hangingPunct="0">
              <a:lnSpc>
                <a:spcPct val="90000"/>
              </a:lnSpc>
              <a:buFontTx/>
              <a:buChar char="•"/>
            </a:pPr>
            <a:r>
              <a:rPr lang="en-GB" sz="1400" b="1">
                <a:solidFill>
                  <a:schemeClr val="bg1"/>
                </a:solidFill>
                <a:latin typeface="Palatino Linotype" pitchFamily="18" charset="0"/>
              </a:rPr>
              <a:t>Polyethylene</a:t>
            </a:r>
          </a:p>
          <a:p>
            <a:pPr marL="173038" indent="-173038" defTabSz="900113" eaLnBrk="0" hangingPunct="0">
              <a:lnSpc>
                <a:spcPct val="90000"/>
              </a:lnSpc>
              <a:buFontTx/>
              <a:buChar char="•"/>
            </a:pPr>
            <a:r>
              <a:rPr lang="en-GB" sz="1400" b="1">
                <a:solidFill>
                  <a:schemeClr val="bg1"/>
                </a:solidFill>
                <a:latin typeface="Palatino Linotype" pitchFamily="18" charset="0"/>
              </a:rPr>
              <a:t>Polypropylene</a:t>
            </a:r>
          </a:p>
          <a:p>
            <a:pPr marL="173038" indent="-173038" defTabSz="900113" eaLnBrk="0" hangingPunct="0">
              <a:lnSpc>
                <a:spcPct val="90000"/>
              </a:lnSpc>
              <a:buFontTx/>
              <a:buChar char="•"/>
            </a:pPr>
            <a:r>
              <a:rPr lang="en-GB" sz="1400" b="1">
                <a:solidFill>
                  <a:schemeClr val="bg1"/>
                </a:solidFill>
                <a:latin typeface="Palatino Linotype" pitchFamily="18" charset="0"/>
              </a:rPr>
              <a:t>Polystyrene</a:t>
            </a:r>
          </a:p>
        </p:txBody>
      </p:sp>
      <p:sp>
        <p:nvSpPr>
          <p:cNvPr id="21522" name="Text Box 11"/>
          <p:cNvSpPr txBox="1">
            <a:spLocks noChangeArrowheads="1"/>
          </p:cNvSpPr>
          <p:nvPr/>
        </p:nvSpPr>
        <p:spPr bwMode="auto">
          <a:xfrm>
            <a:off x="2833688" y="4643438"/>
            <a:ext cx="1857375" cy="868362"/>
          </a:xfrm>
          <a:prstGeom prst="rect">
            <a:avLst/>
          </a:prstGeom>
          <a:noFill/>
          <a:ln w="6350">
            <a:noFill/>
            <a:miter lim="800000"/>
            <a:headEnd/>
            <a:tailEnd/>
          </a:ln>
        </p:spPr>
        <p:txBody>
          <a:bodyPr>
            <a:spAutoFit/>
          </a:bodyPr>
          <a:lstStyle/>
          <a:p>
            <a:pPr marL="173038" indent="-173038" defTabSz="900113" eaLnBrk="0" hangingPunct="0">
              <a:lnSpc>
                <a:spcPct val="90000"/>
              </a:lnSpc>
              <a:buFontTx/>
              <a:buChar char="•"/>
            </a:pPr>
            <a:r>
              <a:rPr lang="en-GB" sz="1400" b="1">
                <a:solidFill>
                  <a:schemeClr val="bg1"/>
                </a:solidFill>
                <a:latin typeface="Palatino Linotype" pitchFamily="18" charset="0"/>
              </a:rPr>
              <a:t>Ethylene glycol</a:t>
            </a:r>
          </a:p>
          <a:p>
            <a:pPr marL="173038" indent="-173038" defTabSz="900113" eaLnBrk="0" hangingPunct="0">
              <a:lnSpc>
                <a:spcPct val="90000"/>
              </a:lnSpc>
              <a:buFontTx/>
              <a:buChar char="•"/>
            </a:pPr>
            <a:r>
              <a:rPr lang="en-GB" sz="1400" b="1">
                <a:solidFill>
                  <a:schemeClr val="bg1"/>
                </a:solidFill>
                <a:latin typeface="Palatino Linotype" pitchFamily="18" charset="0"/>
              </a:rPr>
              <a:t>Styrene</a:t>
            </a:r>
          </a:p>
          <a:p>
            <a:pPr marL="173038" indent="-173038" defTabSz="900113" eaLnBrk="0" hangingPunct="0">
              <a:lnSpc>
                <a:spcPct val="90000"/>
              </a:lnSpc>
              <a:buFontTx/>
              <a:buChar char="•"/>
            </a:pPr>
            <a:r>
              <a:rPr lang="en-GB" sz="1400" b="1">
                <a:solidFill>
                  <a:schemeClr val="bg1"/>
                </a:solidFill>
                <a:latin typeface="Palatino Linotype" pitchFamily="18" charset="0"/>
              </a:rPr>
              <a:t> PTA</a:t>
            </a:r>
          </a:p>
          <a:p>
            <a:pPr marL="173038" indent="-173038" defTabSz="900113" eaLnBrk="0" hangingPunct="0">
              <a:lnSpc>
                <a:spcPct val="90000"/>
              </a:lnSpc>
              <a:buFontTx/>
              <a:buChar char="•"/>
            </a:pPr>
            <a:r>
              <a:rPr lang="en-GB" sz="1400" b="1">
                <a:solidFill>
                  <a:schemeClr val="bg1"/>
                </a:solidFill>
                <a:latin typeface="Palatino Linotype" pitchFamily="18" charset="0"/>
              </a:rPr>
              <a:t>MTBE</a:t>
            </a:r>
          </a:p>
        </p:txBody>
      </p:sp>
      <p:sp>
        <p:nvSpPr>
          <p:cNvPr id="2" name="Rectangle 12"/>
          <p:cNvSpPr>
            <a:spLocks noChangeArrowheads="1"/>
          </p:cNvSpPr>
          <p:nvPr/>
        </p:nvSpPr>
        <p:spPr bwMode="auto">
          <a:xfrm>
            <a:off x="4710113" y="2309800"/>
            <a:ext cx="4005289" cy="3190901"/>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headEnd/>
            <a:tailEnd/>
          </a:ln>
        </p:spPr>
        <p:style>
          <a:lnRef idx="0">
            <a:schemeClr val="accent3"/>
          </a:lnRef>
          <a:fillRef idx="3">
            <a:schemeClr val="accent3"/>
          </a:fillRef>
          <a:effectRef idx="3">
            <a:schemeClr val="accent3"/>
          </a:effectRef>
          <a:fontRef idx="minor">
            <a:schemeClr val="lt1"/>
          </a:fontRef>
        </p:style>
        <p:txBody>
          <a:bodyPr wrap="none" anchor="ctr"/>
          <a:lstStyle/>
          <a:p>
            <a:pPr>
              <a:defRPr/>
            </a:pPr>
            <a:endParaRPr lang="en-US" dirty="0">
              <a:latin typeface="Palatino Linotype" pitchFamily="18" charset="0"/>
            </a:endParaRPr>
          </a:p>
        </p:txBody>
      </p:sp>
      <p:sp>
        <p:nvSpPr>
          <p:cNvPr id="13326" name="AutoShape 13"/>
          <p:cNvSpPr>
            <a:spLocks noChangeArrowheads="1"/>
          </p:cNvSpPr>
          <p:nvPr/>
        </p:nvSpPr>
        <p:spPr bwMode="auto">
          <a:xfrm>
            <a:off x="6916738" y="2965444"/>
            <a:ext cx="1655789" cy="547687"/>
          </a:xfrm>
          <a:prstGeom prst="homePlate">
            <a:avLst>
              <a:gd name="adj" fmla="val 80073"/>
            </a:avLst>
          </a:prstGeom>
          <a:solidFill>
            <a:srgbClr val="003399"/>
          </a:solidFill>
          <a:ln w="6350"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defTabSz="900113" eaLnBrk="0" hangingPunct="0">
              <a:lnSpc>
                <a:spcPct val="90000"/>
              </a:lnSpc>
              <a:defRPr/>
            </a:pPr>
            <a:r>
              <a:rPr lang="en-GB" sz="1400" b="1" dirty="0">
                <a:solidFill>
                  <a:schemeClr val="bg1"/>
                </a:solidFill>
                <a:latin typeface="Palatino Linotype" pitchFamily="18" charset="0"/>
              </a:rPr>
              <a:t>Technical </a:t>
            </a:r>
          </a:p>
          <a:p>
            <a:pPr defTabSz="900113" eaLnBrk="0" hangingPunct="0">
              <a:lnSpc>
                <a:spcPct val="90000"/>
              </a:lnSpc>
              <a:defRPr/>
            </a:pPr>
            <a:r>
              <a:rPr lang="en-GB" sz="1400" b="1" dirty="0">
                <a:solidFill>
                  <a:schemeClr val="bg1"/>
                </a:solidFill>
                <a:latin typeface="Palatino Linotype" pitchFamily="18" charset="0"/>
              </a:rPr>
              <a:t>chemicals</a:t>
            </a:r>
          </a:p>
        </p:txBody>
      </p:sp>
      <p:sp>
        <p:nvSpPr>
          <p:cNvPr id="13327" name="AutoShape 14"/>
          <p:cNvSpPr>
            <a:spLocks noChangeArrowheads="1"/>
          </p:cNvSpPr>
          <p:nvPr/>
        </p:nvSpPr>
        <p:spPr bwMode="auto">
          <a:xfrm>
            <a:off x="4932363" y="2962269"/>
            <a:ext cx="1639900" cy="547687"/>
          </a:xfrm>
          <a:prstGeom prst="homePlate">
            <a:avLst>
              <a:gd name="adj" fmla="val 80000"/>
            </a:avLst>
          </a:prstGeom>
          <a:solidFill>
            <a:srgbClr val="003399"/>
          </a:solidFill>
          <a:ln w="6350"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defTabSz="900113" eaLnBrk="0" hangingPunct="0">
              <a:lnSpc>
                <a:spcPct val="90000"/>
              </a:lnSpc>
              <a:defRPr/>
            </a:pPr>
            <a:r>
              <a:rPr lang="en-GB" sz="1400" b="1" dirty="0">
                <a:solidFill>
                  <a:schemeClr val="bg1"/>
                </a:solidFill>
                <a:latin typeface="Palatino Linotype" pitchFamily="18" charset="0"/>
              </a:rPr>
              <a:t>Performance</a:t>
            </a:r>
          </a:p>
          <a:p>
            <a:pPr defTabSz="900113" eaLnBrk="0" hangingPunct="0">
              <a:lnSpc>
                <a:spcPct val="90000"/>
              </a:lnSpc>
              <a:defRPr/>
            </a:pPr>
            <a:r>
              <a:rPr lang="en-GB" sz="1400" b="1" dirty="0">
                <a:solidFill>
                  <a:schemeClr val="bg1"/>
                </a:solidFill>
                <a:latin typeface="Palatino Linotype" pitchFamily="18" charset="0"/>
              </a:rPr>
              <a:t>Polymers</a:t>
            </a:r>
          </a:p>
        </p:txBody>
      </p:sp>
      <p:sp>
        <p:nvSpPr>
          <p:cNvPr id="21532" name="Text Box 15"/>
          <p:cNvSpPr txBox="1">
            <a:spLocks noChangeArrowheads="1"/>
          </p:cNvSpPr>
          <p:nvPr/>
        </p:nvSpPr>
        <p:spPr bwMode="auto">
          <a:xfrm>
            <a:off x="6846888" y="3619500"/>
            <a:ext cx="1773237" cy="1643063"/>
          </a:xfrm>
          <a:prstGeom prst="rect">
            <a:avLst/>
          </a:prstGeom>
          <a:noFill/>
          <a:ln w="6350">
            <a:noFill/>
            <a:miter lim="800000"/>
            <a:headEnd/>
            <a:tailEnd/>
          </a:ln>
        </p:spPr>
        <p:txBody>
          <a:bodyPr>
            <a:spAutoFit/>
          </a:bodyPr>
          <a:lstStyle/>
          <a:p>
            <a:pPr marL="173038" indent="-173038" defTabSz="900113" eaLnBrk="0" hangingPunct="0">
              <a:lnSpc>
                <a:spcPct val="90000"/>
              </a:lnSpc>
              <a:buFont typeface="Arial" charset="0"/>
              <a:buChar char="•"/>
            </a:pPr>
            <a:r>
              <a:rPr lang="en-GB" sz="1400" b="1">
                <a:solidFill>
                  <a:srgbClr val="003399"/>
                </a:solidFill>
                <a:latin typeface="Palatino Linotype" pitchFamily="18" charset="0"/>
              </a:rPr>
              <a:t>MDI</a:t>
            </a:r>
          </a:p>
          <a:p>
            <a:pPr marL="173038" indent="-173038" defTabSz="900113" eaLnBrk="0" hangingPunct="0">
              <a:lnSpc>
                <a:spcPct val="90000"/>
              </a:lnSpc>
              <a:buFontTx/>
              <a:buChar char="•"/>
            </a:pPr>
            <a:r>
              <a:rPr lang="en-GB" sz="1400" b="1">
                <a:solidFill>
                  <a:srgbClr val="003399"/>
                </a:solidFill>
                <a:latin typeface="Palatino Linotype" pitchFamily="18" charset="0"/>
              </a:rPr>
              <a:t>Polyols</a:t>
            </a:r>
          </a:p>
          <a:p>
            <a:pPr marL="173038" indent="-173038" defTabSz="900113" eaLnBrk="0" hangingPunct="0">
              <a:lnSpc>
                <a:spcPct val="90000"/>
              </a:lnSpc>
              <a:buFontTx/>
              <a:buChar char="•"/>
            </a:pPr>
            <a:r>
              <a:rPr lang="en-GB" sz="1400" b="1">
                <a:solidFill>
                  <a:srgbClr val="003399"/>
                </a:solidFill>
                <a:latin typeface="Palatino Linotype" pitchFamily="18" charset="0"/>
              </a:rPr>
              <a:t>Carbon Fibre</a:t>
            </a:r>
          </a:p>
          <a:p>
            <a:pPr marL="173038" indent="-173038" defTabSz="900113" eaLnBrk="0" hangingPunct="0">
              <a:lnSpc>
                <a:spcPct val="90000"/>
              </a:lnSpc>
              <a:buFontTx/>
              <a:buChar char="•"/>
            </a:pPr>
            <a:r>
              <a:rPr lang="en-GB" sz="1400" b="1">
                <a:solidFill>
                  <a:srgbClr val="003399"/>
                </a:solidFill>
                <a:latin typeface="Palatino Linotype" pitchFamily="18" charset="0"/>
              </a:rPr>
              <a:t>Carbon Black</a:t>
            </a:r>
          </a:p>
          <a:p>
            <a:pPr marL="173038" indent="-173038" defTabSz="900113" eaLnBrk="0" hangingPunct="0">
              <a:lnSpc>
                <a:spcPct val="90000"/>
              </a:lnSpc>
              <a:buFontTx/>
              <a:buChar char="•"/>
            </a:pPr>
            <a:r>
              <a:rPr lang="en-GB" sz="1400" b="1">
                <a:solidFill>
                  <a:srgbClr val="003399"/>
                </a:solidFill>
                <a:latin typeface="Palatino Linotype" pitchFamily="18" charset="0"/>
              </a:rPr>
              <a:t>Catalysts</a:t>
            </a:r>
          </a:p>
          <a:p>
            <a:pPr marL="173038" indent="-173038" defTabSz="900113" eaLnBrk="0" hangingPunct="0">
              <a:lnSpc>
                <a:spcPct val="90000"/>
              </a:lnSpc>
              <a:buFontTx/>
              <a:buChar char="•"/>
            </a:pPr>
            <a:endParaRPr lang="en-GB" sz="1400" b="1">
              <a:solidFill>
                <a:srgbClr val="003399"/>
              </a:solidFill>
              <a:latin typeface="Palatino Linotype" pitchFamily="18" charset="0"/>
            </a:endParaRPr>
          </a:p>
          <a:p>
            <a:pPr marL="173038" indent="-173038" defTabSz="900113" eaLnBrk="0" hangingPunct="0">
              <a:lnSpc>
                <a:spcPct val="90000"/>
              </a:lnSpc>
              <a:buFontTx/>
              <a:buChar char="•"/>
            </a:pPr>
            <a:endParaRPr lang="en-GB" sz="1400" b="1">
              <a:solidFill>
                <a:srgbClr val="003399"/>
              </a:solidFill>
              <a:latin typeface="Palatino Linotype" pitchFamily="18" charset="0"/>
            </a:endParaRPr>
          </a:p>
          <a:p>
            <a:pPr marL="173038" indent="-173038" defTabSz="900113" eaLnBrk="0" hangingPunct="0">
              <a:lnSpc>
                <a:spcPct val="90000"/>
              </a:lnSpc>
              <a:buFontTx/>
              <a:buChar char="•"/>
            </a:pPr>
            <a:endParaRPr lang="en-GB" sz="1400" b="1">
              <a:solidFill>
                <a:srgbClr val="003399"/>
              </a:solidFill>
              <a:latin typeface="Palatino Linotype" pitchFamily="18" charset="0"/>
            </a:endParaRPr>
          </a:p>
        </p:txBody>
      </p:sp>
      <p:sp>
        <p:nvSpPr>
          <p:cNvPr id="21533" name="Text Box 16"/>
          <p:cNvSpPr txBox="1">
            <a:spLocks noChangeArrowheads="1"/>
          </p:cNvSpPr>
          <p:nvPr/>
        </p:nvSpPr>
        <p:spPr bwMode="auto">
          <a:xfrm>
            <a:off x="4886325" y="3597275"/>
            <a:ext cx="1858963" cy="1809750"/>
          </a:xfrm>
          <a:prstGeom prst="rect">
            <a:avLst/>
          </a:prstGeom>
          <a:noFill/>
          <a:ln w="6350">
            <a:noFill/>
            <a:miter lim="800000"/>
            <a:headEnd/>
            <a:tailEnd/>
          </a:ln>
        </p:spPr>
        <p:txBody>
          <a:bodyPr>
            <a:spAutoFit/>
          </a:bodyPr>
          <a:lstStyle/>
          <a:p>
            <a:pPr marL="173038" indent="-173038" defTabSz="900113" eaLnBrk="0" hangingPunct="0">
              <a:lnSpc>
                <a:spcPct val="90000"/>
              </a:lnSpc>
              <a:buFont typeface="Arial" charset="0"/>
              <a:buChar char="•"/>
            </a:pPr>
            <a:r>
              <a:rPr lang="en-GB" sz="1400" b="1">
                <a:solidFill>
                  <a:srgbClr val="003399"/>
                </a:solidFill>
                <a:latin typeface="Palatino Linotype" pitchFamily="18" charset="0"/>
              </a:rPr>
              <a:t>Polycarbonate</a:t>
            </a:r>
          </a:p>
          <a:p>
            <a:pPr marL="173038" indent="-173038" defTabSz="900113" eaLnBrk="0" hangingPunct="0">
              <a:lnSpc>
                <a:spcPct val="90000"/>
              </a:lnSpc>
              <a:buFontTx/>
              <a:buChar char="•"/>
            </a:pPr>
            <a:r>
              <a:rPr lang="en-GB" sz="1400" b="1">
                <a:solidFill>
                  <a:srgbClr val="003399"/>
                </a:solidFill>
                <a:latin typeface="Palatino Linotype" pitchFamily="18" charset="0"/>
              </a:rPr>
              <a:t>Synthetic Rubber</a:t>
            </a:r>
          </a:p>
          <a:p>
            <a:pPr marL="173038" indent="-173038" defTabSz="900113" eaLnBrk="0" hangingPunct="0">
              <a:lnSpc>
                <a:spcPct val="90000"/>
              </a:lnSpc>
              <a:buFontTx/>
              <a:buChar char="•"/>
            </a:pPr>
            <a:r>
              <a:rPr lang="en-GB" sz="1400" b="1">
                <a:solidFill>
                  <a:srgbClr val="003399"/>
                </a:solidFill>
                <a:latin typeface="Palatino Linotype" pitchFamily="18" charset="0"/>
              </a:rPr>
              <a:t>Polyacetal resins</a:t>
            </a:r>
          </a:p>
          <a:p>
            <a:pPr marL="173038" indent="-173038" defTabSz="900113" eaLnBrk="0" hangingPunct="0">
              <a:lnSpc>
                <a:spcPct val="90000"/>
              </a:lnSpc>
              <a:buFontTx/>
              <a:buChar char="•"/>
            </a:pPr>
            <a:r>
              <a:rPr lang="en-GB" sz="1400" b="1">
                <a:solidFill>
                  <a:srgbClr val="003399"/>
                </a:solidFill>
                <a:latin typeface="Palatino Linotype" pitchFamily="18" charset="0"/>
              </a:rPr>
              <a:t>Nylon</a:t>
            </a:r>
          </a:p>
          <a:p>
            <a:pPr marL="173038" indent="-173038" defTabSz="900113" eaLnBrk="0" hangingPunct="0">
              <a:lnSpc>
                <a:spcPct val="90000"/>
              </a:lnSpc>
              <a:buFontTx/>
              <a:buChar char="•"/>
            </a:pPr>
            <a:r>
              <a:rPr lang="en-GB" sz="1400" b="1">
                <a:solidFill>
                  <a:srgbClr val="003399"/>
                </a:solidFill>
                <a:latin typeface="Palatino Linotype" pitchFamily="18" charset="0"/>
              </a:rPr>
              <a:t>ABS</a:t>
            </a:r>
          </a:p>
          <a:p>
            <a:pPr marL="173038" indent="-173038" defTabSz="900113" eaLnBrk="0" hangingPunct="0">
              <a:lnSpc>
                <a:spcPct val="90000"/>
              </a:lnSpc>
              <a:buFontTx/>
              <a:buChar char="•"/>
            </a:pPr>
            <a:r>
              <a:rPr lang="en-GB" sz="1400" b="1">
                <a:solidFill>
                  <a:srgbClr val="003399"/>
                </a:solidFill>
                <a:latin typeface="Palatino Linotype" pitchFamily="18" charset="0"/>
              </a:rPr>
              <a:t>Acrylics</a:t>
            </a:r>
          </a:p>
          <a:p>
            <a:pPr marL="173038" indent="-173038" defTabSz="900113" eaLnBrk="0" hangingPunct="0">
              <a:lnSpc>
                <a:spcPct val="90000"/>
              </a:lnSpc>
              <a:buFontTx/>
              <a:buChar char="•"/>
            </a:pPr>
            <a:r>
              <a:rPr lang="en-GB" sz="1400" b="1">
                <a:solidFill>
                  <a:srgbClr val="003399"/>
                </a:solidFill>
                <a:latin typeface="Palatino Linotype" pitchFamily="18" charset="0"/>
              </a:rPr>
              <a:t>MMA/PMMA</a:t>
            </a:r>
          </a:p>
          <a:p>
            <a:pPr marL="173038" indent="-173038" defTabSz="900113" eaLnBrk="0" hangingPunct="0">
              <a:lnSpc>
                <a:spcPct val="90000"/>
              </a:lnSpc>
              <a:buFontTx/>
              <a:buChar char="•"/>
            </a:pPr>
            <a:endParaRPr lang="en-GB" sz="1400" b="1">
              <a:solidFill>
                <a:srgbClr val="003399"/>
              </a:solidFill>
              <a:latin typeface="Palatino Linotype" pitchFamily="18" charset="0"/>
            </a:endParaRPr>
          </a:p>
          <a:p>
            <a:pPr marL="173038" indent="-173038" defTabSz="900113" eaLnBrk="0" hangingPunct="0">
              <a:lnSpc>
                <a:spcPct val="90000"/>
              </a:lnSpc>
              <a:buFontTx/>
              <a:buChar char="•"/>
            </a:pPr>
            <a:endParaRPr lang="en-GB" sz="1200" b="1">
              <a:solidFill>
                <a:srgbClr val="003399"/>
              </a:solidFill>
              <a:latin typeface="Palatino Linotype" pitchFamily="18" charset="0"/>
            </a:endParaRPr>
          </a:p>
        </p:txBody>
      </p:sp>
      <p:sp>
        <p:nvSpPr>
          <p:cNvPr id="21534" name="Text Box 17"/>
          <p:cNvSpPr txBox="1">
            <a:spLocks noChangeArrowheads="1"/>
          </p:cNvSpPr>
          <p:nvPr/>
        </p:nvSpPr>
        <p:spPr bwMode="auto">
          <a:xfrm>
            <a:off x="4751388" y="2400300"/>
            <a:ext cx="3873500" cy="312738"/>
          </a:xfrm>
          <a:prstGeom prst="rect">
            <a:avLst/>
          </a:prstGeom>
          <a:noFill/>
          <a:ln w="12700">
            <a:noFill/>
            <a:miter lim="800000"/>
            <a:headEnd/>
            <a:tailEnd/>
          </a:ln>
        </p:spPr>
        <p:txBody>
          <a:bodyPr>
            <a:spAutoFit/>
          </a:bodyPr>
          <a:lstStyle/>
          <a:p>
            <a:pPr algn="ctr" eaLnBrk="0" hangingPunct="0">
              <a:lnSpc>
                <a:spcPct val="90000"/>
              </a:lnSpc>
            </a:pPr>
            <a:r>
              <a:rPr lang="en-GB" sz="1600" b="1">
                <a:solidFill>
                  <a:srgbClr val="003399"/>
                </a:solidFill>
                <a:latin typeface="Palatino Linotype" pitchFamily="18" charset="0"/>
              </a:rPr>
              <a:t>New GCC Portfolio</a:t>
            </a:r>
            <a:endParaRPr lang="en-US" sz="1600" b="1">
              <a:solidFill>
                <a:srgbClr val="003399"/>
              </a:solidFill>
              <a:latin typeface="Palatino Linotype" pitchFamily="18" charset="0"/>
            </a:endParaRPr>
          </a:p>
        </p:txBody>
      </p:sp>
      <p:sp>
        <p:nvSpPr>
          <p:cNvPr id="13331" name="Rectangle 4"/>
          <p:cNvSpPr>
            <a:spLocks noChangeArrowheads="1"/>
          </p:cNvSpPr>
          <p:nvPr/>
        </p:nvSpPr>
        <p:spPr bwMode="auto">
          <a:xfrm>
            <a:off x="714347" y="1857364"/>
            <a:ext cx="8001057" cy="388937"/>
          </a:xfrm>
          <a:prstGeom prst="rect">
            <a:avLst/>
          </a:prstGeom>
          <a:solidFill>
            <a:srgbClr val="000099"/>
          </a:solidFill>
          <a:ln w="9525" algn="ctr">
            <a:no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none" anchor="ctr"/>
          <a:lstStyle/>
          <a:p>
            <a:pPr algn="ctr" eaLnBrk="0" hangingPunct="0">
              <a:defRPr/>
            </a:pPr>
            <a:r>
              <a:rPr lang="en-US" sz="1600" b="1" dirty="0">
                <a:solidFill>
                  <a:schemeClr val="bg1"/>
                </a:solidFill>
                <a:latin typeface="Palatino Linotype" pitchFamily="18" charset="0"/>
              </a:rPr>
              <a:t>Diversification Drive in the GCC Petrochemicals Industry</a:t>
            </a:r>
          </a:p>
        </p:txBody>
      </p:sp>
      <p:sp>
        <p:nvSpPr>
          <p:cNvPr id="21538" name="TextBox 20"/>
          <p:cNvSpPr txBox="1">
            <a:spLocks noChangeArrowheads="1"/>
          </p:cNvSpPr>
          <p:nvPr/>
        </p:nvSpPr>
        <p:spPr bwMode="auto">
          <a:xfrm>
            <a:off x="785813" y="785813"/>
            <a:ext cx="7286625" cy="923925"/>
          </a:xfrm>
          <a:prstGeom prst="rect">
            <a:avLst/>
          </a:prstGeom>
          <a:noFill/>
          <a:ln w="9525">
            <a:noFill/>
            <a:miter lim="800000"/>
            <a:headEnd/>
            <a:tailEnd/>
          </a:ln>
        </p:spPr>
        <p:txBody>
          <a:bodyPr>
            <a:spAutoFit/>
          </a:bodyPr>
          <a:lstStyle/>
          <a:p>
            <a:pPr>
              <a:spcBef>
                <a:spcPts val="600"/>
              </a:spcBef>
            </a:pPr>
            <a:r>
              <a:rPr lang="en-US" b="1">
                <a:latin typeface="Palatino Linotype" pitchFamily="18" charset="0"/>
              </a:rPr>
              <a:t>In addition to the massive capacity addition, the Industry is moving towards a more diversified product portfolio, stimulating ample opportunities for developing downstream industries</a:t>
            </a:r>
          </a:p>
        </p:txBody>
      </p:sp>
      <p:sp>
        <p:nvSpPr>
          <p:cNvPr id="23" name="Rectangle 22"/>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1540"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The Industry‘s Growth Dimesnsion</a:t>
            </a:r>
            <a:endParaRPr lang="en-US" sz="1400">
              <a:solidFill>
                <a:schemeClr val="accent2"/>
              </a:solidFill>
              <a:latin typeface="Palatino Linotype" pitchFamily="18" charset="0"/>
            </a:endParaRPr>
          </a:p>
        </p:txBody>
      </p:sp>
      <p:sp>
        <p:nvSpPr>
          <p:cNvPr id="21541" name="AutoShape 22"/>
          <p:cNvSpPr>
            <a:spLocks noChangeArrowheads="1"/>
          </p:cNvSpPr>
          <p:nvPr/>
        </p:nvSpPr>
        <p:spPr bwMode="auto">
          <a:xfrm flipH="1">
            <a:off x="785813" y="5500688"/>
            <a:ext cx="7978775" cy="657225"/>
          </a:xfrm>
          <a:prstGeom prst="leftArrow">
            <a:avLst>
              <a:gd name="adj1" fmla="val 66676"/>
              <a:gd name="adj2" fmla="val 53001"/>
            </a:avLst>
          </a:prstGeom>
          <a:gradFill rotWithShape="1">
            <a:gsLst>
              <a:gs pos="0">
                <a:srgbClr val="15385C"/>
              </a:gs>
              <a:gs pos="50000">
                <a:srgbClr val="235486"/>
              </a:gs>
              <a:gs pos="100000">
                <a:srgbClr val="2B66A1"/>
              </a:gs>
            </a:gsLst>
            <a:lin ang="2700000" scaled="1"/>
          </a:gradFill>
          <a:ln w="12700">
            <a:noFill/>
            <a:miter lim="800000"/>
            <a:headEnd/>
            <a:tailEnd/>
          </a:ln>
        </p:spPr>
        <p:txBody>
          <a:bodyPr wrap="none" anchor="ctr"/>
          <a:lstStyle/>
          <a:p>
            <a:pPr algn="ctr" eaLnBrk="0" hangingPunct="0">
              <a:lnSpc>
                <a:spcPct val="90000"/>
              </a:lnSpc>
            </a:pPr>
            <a:r>
              <a:rPr lang="en-US" b="1" i="1">
                <a:solidFill>
                  <a:schemeClr val="bg1"/>
                </a:solidFill>
                <a:latin typeface="Palatino Linotype" pitchFamily="18" charset="0"/>
              </a:rPr>
              <a:t>Increasing Value and Differentiation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04838" y="1412875"/>
            <a:ext cx="7920037" cy="357188"/>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315" name="Rectangle 3"/>
          <p:cNvSpPr txBox="1">
            <a:spLocks noChangeArrowheads="1"/>
          </p:cNvSpPr>
          <p:nvPr/>
        </p:nvSpPr>
        <p:spPr bwMode="auto">
          <a:xfrm>
            <a:off x="601663" y="1412875"/>
            <a:ext cx="7623175" cy="4087813"/>
          </a:xfrm>
          <a:prstGeom prst="rect">
            <a:avLst/>
          </a:prstGeom>
          <a:noFill/>
          <a:ln w="9525">
            <a:noFill/>
            <a:miter lim="800000"/>
            <a:headEnd/>
            <a:tailEnd/>
          </a:ln>
        </p:spPr>
        <p:txBody>
          <a:bodyPr/>
          <a:lstStyle/>
          <a:p>
            <a:pPr marL="381000" indent="-381000" algn="just" eaLnBrk="0" hangingPunct="0">
              <a:spcBef>
                <a:spcPct val="35000"/>
              </a:spcBef>
              <a:spcAft>
                <a:spcPct val="35000"/>
              </a:spcAft>
              <a:buClr>
                <a:srgbClr val="990000"/>
              </a:buClr>
              <a:buSzPct val="110000"/>
            </a:pPr>
            <a:r>
              <a:rPr lang="en-AU" b="1">
                <a:solidFill>
                  <a:schemeClr val="bg1"/>
                </a:solidFill>
                <a:latin typeface="Palatino Linotype" pitchFamily="18" charset="0"/>
              </a:rPr>
              <a:t>Who are we?</a:t>
            </a:r>
          </a:p>
          <a:p>
            <a:pPr marL="381000" indent="-381000" algn="just" eaLnBrk="0" hangingPunct="0">
              <a:spcBef>
                <a:spcPct val="35000"/>
              </a:spcBef>
              <a:spcAft>
                <a:spcPct val="35000"/>
              </a:spcAft>
              <a:buClr>
                <a:srgbClr val="990000"/>
              </a:buClr>
              <a:buSzPct val="110000"/>
            </a:pPr>
            <a:r>
              <a:rPr lang="en-AU" b="1">
                <a:latin typeface="Palatino Linotype" pitchFamily="18" charset="0"/>
              </a:rPr>
              <a:t>GPCA’s Fourth Annual Forum</a:t>
            </a:r>
          </a:p>
          <a:p>
            <a:pPr marL="381000" indent="-381000" algn="just" eaLnBrk="0" hangingPunct="0">
              <a:spcBef>
                <a:spcPct val="35000"/>
              </a:spcBef>
              <a:spcAft>
                <a:spcPct val="35000"/>
              </a:spcAft>
              <a:buClr>
                <a:srgbClr val="990000"/>
              </a:buClr>
              <a:buSzPct val="110000"/>
            </a:pPr>
            <a:r>
              <a:rPr lang="en-AU" b="1">
                <a:latin typeface="Palatino Linotype" pitchFamily="18" charset="0"/>
              </a:rPr>
              <a:t>The GCC Petrochemicals &amp; Chemicals Industry Landscape</a:t>
            </a:r>
          </a:p>
          <a:p>
            <a:pPr marL="381000" indent="-381000" algn="just" eaLnBrk="0" hangingPunct="0">
              <a:spcBef>
                <a:spcPct val="35000"/>
              </a:spcBef>
              <a:spcAft>
                <a:spcPct val="35000"/>
              </a:spcAft>
              <a:buClr>
                <a:srgbClr val="990000"/>
              </a:buClr>
              <a:buSzPct val="110000"/>
            </a:pPr>
            <a:r>
              <a:rPr lang="en-AU" b="1">
                <a:latin typeface="Palatino Linotype" pitchFamily="18" charset="0"/>
              </a:rPr>
              <a:t>Growth Dimensions &amp; Global Position</a:t>
            </a:r>
          </a:p>
          <a:p>
            <a:pPr marL="381000" indent="-381000" algn="just" eaLnBrk="0" hangingPunct="0">
              <a:spcBef>
                <a:spcPct val="35000"/>
              </a:spcBef>
              <a:spcAft>
                <a:spcPct val="35000"/>
              </a:spcAft>
              <a:buClr>
                <a:srgbClr val="990000"/>
              </a:buClr>
              <a:buSzPct val="110000"/>
            </a:pPr>
            <a:endParaRPr lang="en-AU" b="1">
              <a:latin typeface="Palatino Linotype" pitchFamily="18" charset="0"/>
            </a:endParaRPr>
          </a:p>
        </p:txBody>
      </p:sp>
      <p:sp>
        <p:nvSpPr>
          <p:cNvPr id="13316" name="TextBox 14"/>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Agenda</a:t>
            </a:r>
            <a:endParaRPr lang="en-US" sz="1400">
              <a:solidFill>
                <a:schemeClr val="accent2"/>
              </a:solidFill>
              <a:latin typeface="Palatino Linotype" pitchFamily="18" charset="0"/>
            </a:endParaRPr>
          </a:p>
        </p:txBody>
      </p:sp>
      <p:sp>
        <p:nvSpPr>
          <p:cNvPr id="16" name="Rectangle 15"/>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3318" name="Slide Number Placeholder 4"/>
          <p:cNvSpPr>
            <a:spLocks noGrp="1"/>
          </p:cNvSpPr>
          <p:nvPr>
            <p:ph type="sldNum" sz="quarter" idx="12"/>
          </p:nvPr>
        </p:nvSpPr>
        <p:spPr>
          <a:xfrm>
            <a:off x="6867525" y="6429375"/>
            <a:ext cx="2133600" cy="476250"/>
          </a:xfrm>
          <a:noFill/>
        </p:spPr>
        <p:txBody>
          <a:bodyPr/>
          <a:lstStyle/>
          <a:p>
            <a:fld id="{070FE3B1-9653-4590-BAED-A6B46C5AE619}" type="slidenum">
              <a:rPr lang="ar-AE" smtClean="0">
                <a:latin typeface="Palatino Linotype" pitchFamily="18" charset="0"/>
              </a:rPr>
              <a:pPr/>
              <a:t>2</a:t>
            </a:fld>
            <a:r>
              <a:rPr lang="en-AU" smtClean="0">
                <a:latin typeface="Palatino Linotype"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Geese-watermark"/>
          <p:cNvPicPr>
            <a:picLocks noChangeAspect="1" noChangeArrowheads="1"/>
          </p:cNvPicPr>
          <p:nvPr/>
        </p:nvPicPr>
        <p:blipFill>
          <a:blip r:embed="rId3"/>
          <a:srcRect/>
          <a:stretch>
            <a:fillRect/>
          </a:stretch>
        </p:blipFill>
        <p:spPr bwMode="auto">
          <a:xfrm>
            <a:off x="0" y="357188"/>
            <a:ext cx="9144000" cy="4541837"/>
          </a:xfrm>
          <a:prstGeom prst="rect">
            <a:avLst/>
          </a:prstGeom>
          <a:noFill/>
          <a:ln w="9525">
            <a:noFill/>
            <a:miter lim="800000"/>
            <a:headEnd/>
            <a:tailEnd/>
          </a:ln>
        </p:spPr>
      </p:pic>
      <p:sp>
        <p:nvSpPr>
          <p:cNvPr id="22531" name="Text Box 6"/>
          <p:cNvSpPr txBox="1">
            <a:spLocks noChangeArrowheads="1"/>
          </p:cNvSpPr>
          <p:nvPr/>
        </p:nvSpPr>
        <p:spPr bwMode="auto">
          <a:xfrm>
            <a:off x="3143250" y="2857500"/>
            <a:ext cx="2654300" cy="1200150"/>
          </a:xfrm>
          <a:prstGeom prst="rect">
            <a:avLst/>
          </a:prstGeom>
          <a:noFill/>
          <a:ln w="9525">
            <a:noFill/>
            <a:miter lim="800000"/>
            <a:headEnd/>
            <a:tailEnd/>
          </a:ln>
        </p:spPr>
        <p:txBody>
          <a:bodyPr wrap="none">
            <a:spAutoFit/>
          </a:bodyPr>
          <a:lstStyle/>
          <a:p>
            <a:pPr algn="ctr"/>
            <a:r>
              <a:rPr lang="en-US" sz="2400" b="1">
                <a:solidFill>
                  <a:schemeClr val="accent2"/>
                </a:solidFill>
                <a:latin typeface="Palatino Linotype" pitchFamily="18" charset="0"/>
              </a:rPr>
              <a:t>Thank You !</a:t>
            </a:r>
          </a:p>
          <a:p>
            <a:pPr algn="ctr"/>
            <a:endParaRPr lang="en-US" sz="2400" b="1">
              <a:solidFill>
                <a:schemeClr val="accent2"/>
              </a:solidFill>
              <a:latin typeface="Palatino Linotype" pitchFamily="18" charset="0"/>
            </a:endParaRPr>
          </a:p>
          <a:p>
            <a:pPr algn="ctr"/>
            <a:r>
              <a:rPr lang="en-US" sz="2400" b="1">
                <a:solidFill>
                  <a:schemeClr val="accent2"/>
                </a:solidFill>
                <a:latin typeface="Palatino Linotype" pitchFamily="18" charset="0"/>
                <a:hlinkClick r:id="rId4"/>
              </a:rPr>
              <a:t>www.gpca.org.ae</a:t>
            </a:r>
            <a:r>
              <a:rPr lang="en-US" sz="2400" b="1">
                <a:solidFill>
                  <a:schemeClr val="accent2"/>
                </a:solidFill>
                <a:latin typeface="Palatino Linotype" pitchFamily="18" charset="0"/>
              </a:rPr>
              <a:t> </a:t>
            </a:r>
          </a:p>
        </p:txBody>
      </p:sp>
      <p:sp>
        <p:nvSpPr>
          <p:cNvPr id="4" name="Rectangle 3"/>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2533"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Thank you !</a:t>
            </a:r>
            <a:endParaRPr lang="en-US" sz="1400">
              <a:solidFill>
                <a:schemeClr val="accent2"/>
              </a:solidFill>
              <a:latin typeface="Palatino Linotype" pitchFamily="18" charset="0"/>
            </a:endParaRPr>
          </a:p>
        </p:txBody>
      </p:sp>
      <p:sp>
        <p:nvSpPr>
          <p:cNvPr id="22534" name="Slide Number Placeholder 4"/>
          <p:cNvSpPr>
            <a:spLocks noGrp="1"/>
          </p:cNvSpPr>
          <p:nvPr>
            <p:ph type="sldNum" sz="quarter" idx="12"/>
          </p:nvPr>
        </p:nvSpPr>
        <p:spPr>
          <a:xfrm>
            <a:off x="6724650" y="6457950"/>
            <a:ext cx="2133600" cy="476250"/>
          </a:xfrm>
          <a:noFill/>
        </p:spPr>
        <p:txBody>
          <a:bodyPr/>
          <a:lstStyle/>
          <a:p>
            <a:fld id="{949D47DB-2C45-4F1E-BDFA-346EE1C45FF2}" type="slidenum">
              <a:rPr lang="ar-AE" smtClean="0"/>
              <a:pPr/>
              <a:t>20</a:t>
            </a:fld>
            <a:r>
              <a:rPr lang="en-AU"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Title 7"/>
          <p:cNvSpPr txBox="1">
            <a:spLocks/>
          </p:cNvSpPr>
          <p:nvPr/>
        </p:nvSpPr>
        <p:spPr bwMode="auto">
          <a:xfrm>
            <a:off x="608013" y="714375"/>
            <a:ext cx="8178800" cy="792163"/>
          </a:xfrm>
          <a:prstGeom prst="rect">
            <a:avLst/>
          </a:prstGeom>
          <a:noFill/>
          <a:ln w="9525">
            <a:noFill/>
            <a:miter lim="800000"/>
            <a:headEnd/>
            <a:tailEnd/>
          </a:ln>
        </p:spPr>
        <p:txBody>
          <a:bodyPr lIns="0" tIns="0" rIns="0" bIns="0"/>
          <a:lstStyle/>
          <a:p>
            <a:pPr>
              <a:defRPr/>
            </a:pPr>
            <a:r>
              <a:rPr lang="de-DE" sz="2000" b="1" kern="0" dirty="0">
                <a:solidFill>
                  <a:schemeClr val="accent2"/>
                </a:solidFill>
                <a:latin typeface="Palatino Linotype" pitchFamily="18" charset="0"/>
                <a:ea typeface="+mj-ea"/>
                <a:cs typeface="+mj-cs"/>
              </a:rPr>
              <a:t>GPCA  is a non-profit </a:t>
            </a:r>
            <a:r>
              <a:rPr lang="de-DE" sz="2000" b="1" kern="0" dirty="0">
                <a:solidFill>
                  <a:schemeClr val="accent2"/>
                </a:solidFill>
                <a:latin typeface="Palatino Linotype" pitchFamily="18" charset="0"/>
                <a:ea typeface="+mj-ea"/>
                <a:cs typeface="+mj-cs"/>
              </a:rPr>
              <a:t>regional </a:t>
            </a:r>
            <a:r>
              <a:rPr lang="de-DE" sz="2000" b="1" kern="0" dirty="0">
                <a:solidFill>
                  <a:schemeClr val="accent2"/>
                </a:solidFill>
                <a:latin typeface="Palatino Linotype" pitchFamily="18" charset="0"/>
                <a:ea typeface="+mj-ea"/>
                <a:cs typeface="+mj-cs"/>
              </a:rPr>
              <a:t>assocation launced in 2006 to represt the common interests of the Petrochemicals &amp; Chemicals producers in the Gulf Region. </a:t>
            </a:r>
            <a:endParaRPr lang="en-US" sz="2000" b="1" kern="0" dirty="0">
              <a:solidFill>
                <a:schemeClr val="accent2"/>
              </a:solidFill>
              <a:latin typeface="Palatino Linotype" pitchFamily="18" charset="0"/>
              <a:ea typeface="+mj-ea"/>
              <a:cs typeface="+mj-cs"/>
            </a:endParaRPr>
          </a:p>
        </p:txBody>
      </p:sp>
      <p:sp>
        <p:nvSpPr>
          <p:cNvPr id="14340" name="Slide Number Placeholder 4"/>
          <p:cNvSpPr>
            <a:spLocks noGrp="1"/>
          </p:cNvSpPr>
          <p:nvPr>
            <p:ph type="sldNum" sz="quarter" idx="12"/>
          </p:nvPr>
        </p:nvSpPr>
        <p:spPr>
          <a:xfrm>
            <a:off x="6796088" y="6381750"/>
            <a:ext cx="2133600" cy="476250"/>
          </a:xfrm>
          <a:noFill/>
        </p:spPr>
        <p:txBody>
          <a:bodyPr/>
          <a:lstStyle/>
          <a:p>
            <a:fld id="{3EE779E1-D3B3-4E81-8651-075C194C50FC}" type="slidenum">
              <a:rPr lang="ar-AE" smtClean="0">
                <a:latin typeface="Palatino Linotype" pitchFamily="18" charset="0"/>
              </a:rPr>
              <a:pPr/>
              <a:t>3</a:t>
            </a:fld>
            <a:r>
              <a:rPr lang="en-AU" smtClean="0">
                <a:latin typeface="Palatino Linotype" pitchFamily="18" charset="0"/>
              </a:rPr>
              <a:t>  </a:t>
            </a:r>
          </a:p>
        </p:txBody>
      </p:sp>
      <p:sp>
        <p:nvSpPr>
          <p:cNvPr id="14341" name="Rectangle 3"/>
          <p:cNvSpPr>
            <a:spLocks noChangeArrowheads="1"/>
          </p:cNvSpPr>
          <p:nvPr/>
        </p:nvSpPr>
        <p:spPr bwMode="auto">
          <a:xfrm>
            <a:off x="571500" y="1824038"/>
            <a:ext cx="8208963" cy="4319587"/>
          </a:xfrm>
          <a:prstGeom prst="rect">
            <a:avLst/>
          </a:prstGeom>
          <a:solidFill>
            <a:schemeClr val="bg1"/>
          </a:solidFill>
          <a:ln w="9525">
            <a:noFill/>
            <a:miter lim="800000"/>
            <a:headEnd/>
            <a:tailEnd/>
          </a:ln>
        </p:spPr>
        <p:txBody>
          <a:bodyPr lIns="0" tIns="0" rIns="0" bIns="0"/>
          <a:lstStyle/>
          <a:p>
            <a:pPr marL="176213" lvl="1" indent="-176213" defTabSz="684213" eaLnBrk="0" hangingPunct="0">
              <a:spcBef>
                <a:spcPts val="3000"/>
              </a:spcBef>
              <a:spcAft>
                <a:spcPts val="1800"/>
              </a:spcAft>
              <a:buClr>
                <a:srgbClr val="990000"/>
              </a:buClr>
              <a:buSzPct val="80000"/>
              <a:buFont typeface="Wingdings" pitchFamily="2" charset="2"/>
              <a:buChar char="§"/>
            </a:pPr>
            <a:r>
              <a:rPr lang="de-DE" sz="1600" b="1">
                <a:solidFill>
                  <a:srgbClr val="005AA0"/>
                </a:solidFill>
                <a:latin typeface="Palatino Linotype" pitchFamily="18" charset="0"/>
              </a:rPr>
              <a:t>GPCA‘s Mission:</a:t>
            </a:r>
            <a:r>
              <a:rPr lang="de-DE" sz="1600">
                <a:solidFill>
                  <a:srgbClr val="005AA0"/>
                </a:solidFill>
                <a:latin typeface="Palatino Linotype" pitchFamily="18" charset="0"/>
              </a:rPr>
              <a:t>  To advance  the Petrochemical and Chemical industry in the Gulf through fostering open exchange among members and with stakholders, developing relvant knowledge base, and supporting the industry in meeting its sustainable development objectives.</a:t>
            </a:r>
            <a:endParaRPr lang="de-DE" sz="1600">
              <a:solidFill>
                <a:schemeClr val="accent2"/>
              </a:solidFill>
              <a:latin typeface="Palatino Linotype" pitchFamily="18" charset="0"/>
            </a:endParaRPr>
          </a:p>
          <a:p>
            <a:pPr marL="176213" lvl="1" indent="-176213" defTabSz="684213" eaLnBrk="0" hangingPunct="0">
              <a:spcBef>
                <a:spcPts val="600"/>
              </a:spcBef>
              <a:buClr>
                <a:srgbClr val="990000"/>
              </a:buClr>
              <a:buSzPct val="80000"/>
              <a:buFont typeface="Wingdings" pitchFamily="2" charset="2"/>
              <a:buChar char="§"/>
            </a:pPr>
            <a:r>
              <a:rPr lang="de-DE" sz="1600" b="1">
                <a:solidFill>
                  <a:srgbClr val="005AA0"/>
                </a:solidFill>
                <a:latin typeface="Palatino Linotype" pitchFamily="18" charset="0"/>
              </a:rPr>
              <a:t>GPCA‘s Objectives</a:t>
            </a:r>
            <a:r>
              <a:rPr lang="de-DE" sz="1600">
                <a:solidFill>
                  <a:srgbClr val="005AA0"/>
                </a:solidFill>
                <a:latin typeface="Palatino Linotype" pitchFamily="18" charset="0"/>
              </a:rPr>
              <a:t>:</a:t>
            </a:r>
          </a:p>
          <a:p>
            <a:pPr marL="1143000" lvl="2" indent="-228600" defTabSz="684213" eaLnBrk="0" hangingPunct="0">
              <a:spcBef>
                <a:spcPts val="600"/>
              </a:spcBef>
              <a:buClr>
                <a:srgbClr val="990000"/>
              </a:buClr>
              <a:buSzPct val="80000"/>
              <a:buFont typeface="Wingdings" pitchFamily="2" charset="2"/>
              <a:buChar char="§"/>
            </a:pPr>
            <a:r>
              <a:rPr lang="de-DE" sz="1600">
                <a:solidFill>
                  <a:srgbClr val="005AA0"/>
                </a:solidFill>
                <a:latin typeface="Palatino Linotype" pitchFamily="18" charset="0"/>
              </a:rPr>
              <a:t>Facilitating </a:t>
            </a:r>
            <a:r>
              <a:rPr lang="en-US" sz="1600" b="1">
                <a:solidFill>
                  <a:srgbClr val="005AA0"/>
                </a:solidFill>
                <a:latin typeface="Palatino Linotype" pitchFamily="18" charset="0"/>
              </a:rPr>
              <a:t>communication</a:t>
            </a:r>
            <a:r>
              <a:rPr lang="en-US" sz="1600">
                <a:solidFill>
                  <a:srgbClr val="005AA0"/>
                </a:solidFill>
                <a:latin typeface="Palatino Linotype" pitchFamily="18" charset="0"/>
              </a:rPr>
              <a:t> and  </a:t>
            </a:r>
            <a:r>
              <a:rPr lang="en-US" sz="1600" b="1">
                <a:solidFill>
                  <a:srgbClr val="005AA0"/>
                </a:solidFill>
                <a:latin typeface="Palatino Linotype" pitchFamily="18" charset="0"/>
              </a:rPr>
              <a:t>knowledge sharing </a:t>
            </a:r>
            <a:r>
              <a:rPr lang="de-DE" sz="1600">
                <a:solidFill>
                  <a:srgbClr val="005AA0"/>
                </a:solidFill>
                <a:latin typeface="Palatino Linotype" pitchFamily="18" charset="0"/>
              </a:rPr>
              <a:t>among members and between members and industry stakeholders</a:t>
            </a:r>
            <a:endParaRPr lang="en-US" sz="1600">
              <a:solidFill>
                <a:srgbClr val="005AA0"/>
              </a:solidFill>
              <a:latin typeface="Palatino Linotype" pitchFamily="18" charset="0"/>
            </a:endParaRPr>
          </a:p>
          <a:p>
            <a:pPr marL="1143000" lvl="2" indent="-228600" defTabSz="684213" eaLnBrk="0" hangingPunct="0">
              <a:spcBef>
                <a:spcPts val="600"/>
              </a:spcBef>
              <a:buClr>
                <a:srgbClr val="990000"/>
              </a:buClr>
              <a:buSzPct val="80000"/>
              <a:buFont typeface="Wingdings" pitchFamily="2" charset="2"/>
              <a:buChar char="§"/>
            </a:pPr>
            <a:r>
              <a:rPr lang="en-US" sz="1600">
                <a:solidFill>
                  <a:srgbClr val="005AA0"/>
                </a:solidFill>
                <a:latin typeface="Palatino Linotype" pitchFamily="18" charset="0"/>
              </a:rPr>
              <a:t>Serving as the </a:t>
            </a:r>
            <a:r>
              <a:rPr lang="en-US" sz="1600" b="1">
                <a:solidFill>
                  <a:srgbClr val="005AA0"/>
                </a:solidFill>
                <a:latin typeface="Palatino Linotype" pitchFamily="18" charset="0"/>
              </a:rPr>
              <a:t>voice of </a:t>
            </a:r>
            <a:r>
              <a:rPr lang="en-US" sz="1600">
                <a:solidFill>
                  <a:srgbClr val="005AA0"/>
                </a:solidFill>
                <a:latin typeface="Palatino Linotype" pitchFamily="18" charset="0"/>
              </a:rPr>
              <a:t>the industry and advocating the </a:t>
            </a:r>
            <a:r>
              <a:rPr lang="en-US" sz="1600" b="1">
                <a:solidFill>
                  <a:srgbClr val="005AA0"/>
                </a:solidFill>
                <a:latin typeface="Palatino Linotype" pitchFamily="18" charset="0"/>
              </a:rPr>
              <a:t>common industry positions</a:t>
            </a:r>
          </a:p>
          <a:p>
            <a:pPr marL="1143000" lvl="2" indent="-228600" defTabSz="684213" eaLnBrk="0" hangingPunct="0">
              <a:spcBef>
                <a:spcPts val="600"/>
              </a:spcBef>
              <a:buClr>
                <a:srgbClr val="990000"/>
              </a:buClr>
              <a:buSzPct val="80000"/>
              <a:buFont typeface="Wingdings" pitchFamily="2" charset="2"/>
              <a:buChar char="§"/>
            </a:pPr>
            <a:r>
              <a:rPr lang="en-US" sz="1600">
                <a:solidFill>
                  <a:srgbClr val="005AA0"/>
                </a:solidFill>
                <a:latin typeface="Palatino Linotype" pitchFamily="18" charset="0"/>
              </a:rPr>
              <a:t>Promoting </a:t>
            </a:r>
            <a:r>
              <a:rPr lang="en-US" sz="1600" b="1">
                <a:solidFill>
                  <a:srgbClr val="005AA0"/>
                </a:solidFill>
                <a:latin typeface="Palatino Linotype" pitchFamily="18" charset="0"/>
              </a:rPr>
              <a:t>excellence</a:t>
            </a:r>
            <a:r>
              <a:rPr lang="en-US" sz="1600">
                <a:solidFill>
                  <a:srgbClr val="005AA0"/>
                </a:solidFill>
                <a:latin typeface="Palatino Linotype" pitchFamily="18" charset="0"/>
              </a:rPr>
              <a:t> </a:t>
            </a:r>
            <a:r>
              <a:rPr lang="en-GB" sz="1600">
                <a:solidFill>
                  <a:srgbClr val="005AA0"/>
                </a:solidFill>
                <a:latin typeface="Palatino Linotype" pitchFamily="18" charset="0"/>
              </a:rPr>
              <a:t>in industry operations and meeting sustainable development objectives through the use of initiatives such as Responsible Care </a:t>
            </a:r>
          </a:p>
          <a:p>
            <a:pPr marL="1143000" lvl="2" indent="-228600" defTabSz="684213" eaLnBrk="0" hangingPunct="0">
              <a:spcBef>
                <a:spcPts val="600"/>
              </a:spcBef>
              <a:buClr>
                <a:srgbClr val="990000"/>
              </a:buClr>
              <a:buSzPct val="80000"/>
              <a:buFont typeface="Wingdings" pitchFamily="2" charset="2"/>
              <a:buChar char="§"/>
            </a:pPr>
            <a:r>
              <a:rPr lang="de-DE" sz="1600">
                <a:solidFill>
                  <a:srgbClr val="005AA0"/>
                </a:solidFill>
                <a:latin typeface="Palatino Linotype" pitchFamily="18" charset="0"/>
              </a:rPr>
              <a:t>Establishing GPCA as the main </a:t>
            </a:r>
            <a:r>
              <a:rPr lang="de-DE" sz="1600" b="1">
                <a:solidFill>
                  <a:srgbClr val="005AA0"/>
                </a:solidFill>
                <a:latin typeface="Palatino Linotype" pitchFamily="18" charset="0"/>
              </a:rPr>
              <a:t>source for </a:t>
            </a:r>
            <a:r>
              <a:rPr lang="de-DE" sz="1600">
                <a:solidFill>
                  <a:srgbClr val="005AA0"/>
                </a:solidFill>
                <a:latin typeface="Palatino Linotype" pitchFamily="18" charset="0"/>
              </a:rPr>
              <a:t>highly relevant </a:t>
            </a:r>
            <a:r>
              <a:rPr lang="de-DE" sz="1600" b="1">
                <a:solidFill>
                  <a:srgbClr val="005AA0"/>
                </a:solidFill>
                <a:latin typeface="Palatino Linotype" pitchFamily="18" charset="0"/>
              </a:rPr>
              <a:t>industry data and perspectives</a:t>
            </a:r>
          </a:p>
          <a:p>
            <a:pPr marL="1143000" lvl="2" indent="-228600" defTabSz="684213" eaLnBrk="0" hangingPunct="0">
              <a:spcBef>
                <a:spcPts val="600"/>
              </a:spcBef>
              <a:buClr>
                <a:srgbClr val="990000"/>
              </a:buClr>
              <a:buSzPct val="80000"/>
              <a:buFont typeface="Wingdings" pitchFamily="2" charset="2"/>
              <a:buChar char="§"/>
            </a:pPr>
            <a:r>
              <a:rPr lang="en-US" sz="1600">
                <a:solidFill>
                  <a:srgbClr val="005AA0"/>
                </a:solidFill>
                <a:latin typeface="Palatino Linotype" pitchFamily="18" charset="0"/>
              </a:rPr>
              <a:t>Fostering excellent </a:t>
            </a:r>
            <a:r>
              <a:rPr lang="en-US" sz="1600" b="1">
                <a:solidFill>
                  <a:srgbClr val="005AA0"/>
                </a:solidFill>
                <a:latin typeface="Palatino Linotype" pitchFamily="18" charset="0"/>
              </a:rPr>
              <a:t>relationships with regional communities</a:t>
            </a:r>
            <a:r>
              <a:rPr lang="en-US" sz="1600">
                <a:solidFill>
                  <a:srgbClr val="005AA0"/>
                </a:solidFill>
                <a:latin typeface="Palatino Linotype" pitchFamily="18" charset="0"/>
              </a:rPr>
              <a:t> </a:t>
            </a:r>
            <a:r>
              <a:rPr lang="en-US" sz="1600" b="1">
                <a:solidFill>
                  <a:srgbClr val="005AA0"/>
                </a:solidFill>
                <a:latin typeface="Palatino Linotype" pitchFamily="18" charset="0"/>
              </a:rPr>
              <a:t>and with fellow global industry associations</a:t>
            </a:r>
            <a:endParaRPr lang="de-DE" sz="1600" b="1">
              <a:solidFill>
                <a:srgbClr val="005AA0"/>
              </a:solidFill>
              <a:latin typeface="Palatino Linotype" pitchFamily="18" charset="0"/>
            </a:endParaRPr>
          </a:p>
        </p:txBody>
      </p:sp>
      <p:sp>
        <p:nvSpPr>
          <p:cNvPr id="14342"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Who are we?</a:t>
            </a:r>
            <a:endParaRPr lang="en-US" sz="1400">
              <a:solidFill>
                <a:schemeClr val="accent2"/>
              </a:solidFill>
              <a:latin typeface="Palatino Linotype"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5363" name="Title 7"/>
          <p:cNvSpPr txBox="1">
            <a:spLocks/>
          </p:cNvSpPr>
          <p:nvPr/>
        </p:nvSpPr>
        <p:spPr bwMode="auto">
          <a:xfrm>
            <a:off x="608013" y="4565650"/>
            <a:ext cx="7921625" cy="792163"/>
          </a:xfrm>
          <a:prstGeom prst="rect">
            <a:avLst/>
          </a:prstGeom>
          <a:noFill/>
          <a:ln w="9525">
            <a:noFill/>
            <a:miter lim="800000"/>
            <a:headEnd/>
            <a:tailEnd/>
          </a:ln>
        </p:spPr>
        <p:txBody>
          <a:bodyPr lIns="0" tIns="0" rIns="0" bIns="0"/>
          <a:lstStyle/>
          <a:p>
            <a:pPr eaLnBrk="0" hangingPunct="0"/>
            <a:endParaRPr lang="en-US" b="1">
              <a:latin typeface="Palatino Linotype" pitchFamily="18" charset="0"/>
            </a:endParaRPr>
          </a:p>
        </p:txBody>
      </p:sp>
      <p:sp>
        <p:nvSpPr>
          <p:cNvPr id="9220" name="Rectangle 15"/>
          <p:cNvSpPr>
            <a:spLocks noChangeArrowheads="1"/>
          </p:cNvSpPr>
          <p:nvPr/>
        </p:nvSpPr>
        <p:spPr bwMode="gray">
          <a:xfrm>
            <a:off x="2857500" y="4143380"/>
            <a:ext cx="5138824" cy="1143008"/>
          </a:xfrm>
          <a:prstGeom prst="rect">
            <a:avLst/>
          </a:prstGeom>
          <a:noFill/>
          <a:ln w="9525">
            <a:solidFill>
              <a:schemeClr val="bg2"/>
            </a:solidFill>
            <a:miter lim="800000"/>
            <a:headEnd/>
            <a:tailEnd/>
          </a:ln>
          <a:effectLst>
            <a:glow rad="101600">
              <a:schemeClr val="accent4">
                <a:satMod val="175000"/>
                <a:alpha val="40000"/>
              </a:schemeClr>
            </a:glow>
          </a:effectLst>
        </p:spPr>
        <p:txBody>
          <a:bodyPr lIns="72000" tIns="36000" rIns="72000" bIns="36000"/>
          <a:lstStyle/>
          <a:p>
            <a:pPr marL="342900" indent="-342900" eaLnBrk="0" hangingPunct="0">
              <a:buClr>
                <a:srgbClr val="B80000"/>
              </a:buClr>
              <a:buFont typeface="Wingdings" pitchFamily="2" charset="2"/>
              <a:buChar char="§"/>
              <a:defRPr/>
            </a:pPr>
            <a:r>
              <a:rPr lang="en-US" sz="1600" kern="0" dirty="0">
                <a:solidFill>
                  <a:schemeClr val="accent2"/>
                </a:solidFill>
                <a:latin typeface="Palatino Linotype" pitchFamily="18" charset="0"/>
              </a:rPr>
              <a:t>P</a:t>
            </a:r>
            <a:r>
              <a:rPr lang="de-DE" sz="1600" kern="0" dirty="0">
                <a:solidFill>
                  <a:schemeClr val="accent2"/>
                </a:solidFill>
                <a:latin typeface="Palatino Linotype" pitchFamily="18" charset="0"/>
              </a:rPr>
              <a:t>roviding relevant data, </a:t>
            </a:r>
            <a:r>
              <a:rPr lang="en-US" sz="1600" kern="0" dirty="0">
                <a:solidFill>
                  <a:schemeClr val="accent2"/>
                </a:solidFill>
                <a:latin typeface="Palatino Linotype" pitchFamily="18" charset="0"/>
              </a:rPr>
              <a:t>insights and perspectives on the chemical industry in the Gulf</a:t>
            </a:r>
          </a:p>
          <a:p>
            <a:pPr marL="342900" indent="-342900" eaLnBrk="0" hangingPunct="0">
              <a:spcBef>
                <a:spcPts val="600"/>
              </a:spcBef>
              <a:buClr>
                <a:srgbClr val="B80000"/>
              </a:buClr>
              <a:buFont typeface="Wingdings" pitchFamily="2" charset="2"/>
              <a:buChar char="§"/>
              <a:defRPr/>
            </a:pPr>
            <a:r>
              <a:rPr lang="en-US" sz="1600" dirty="0">
                <a:solidFill>
                  <a:srgbClr val="000099"/>
                </a:solidFill>
                <a:latin typeface="Palatino Linotype" pitchFamily="18" charset="0"/>
              </a:rPr>
              <a:t>Regularly identifying and publishing future trends / themes</a:t>
            </a:r>
            <a:endParaRPr lang="en-US" sz="1600" kern="0" dirty="0">
              <a:solidFill>
                <a:schemeClr val="accent2"/>
              </a:solidFill>
              <a:latin typeface="Palatino Linotype" pitchFamily="18" charset="0"/>
            </a:endParaRPr>
          </a:p>
        </p:txBody>
      </p:sp>
      <p:sp>
        <p:nvSpPr>
          <p:cNvPr id="16389" name="Rectangle 15"/>
          <p:cNvSpPr>
            <a:spLocks noChangeArrowheads="1"/>
          </p:cNvSpPr>
          <p:nvPr/>
        </p:nvSpPr>
        <p:spPr bwMode="gray">
          <a:xfrm>
            <a:off x="2857488" y="1785926"/>
            <a:ext cx="5143536" cy="928694"/>
          </a:xfrm>
          <a:prstGeom prst="rect">
            <a:avLst/>
          </a:prstGeom>
          <a:noFill/>
          <a:ln w="9525">
            <a:solidFill>
              <a:schemeClr val="bg2"/>
            </a:solidFill>
            <a:miter lim="800000"/>
            <a:headEnd/>
            <a:tailEnd/>
          </a:ln>
          <a:effectLst>
            <a:glow rad="101600">
              <a:schemeClr val="accent4">
                <a:satMod val="175000"/>
                <a:alpha val="40000"/>
              </a:schemeClr>
            </a:glow>
          </a:effectLst>
        </p:spPr>
        <p:txBody>
          <a:bodyPr lIns="72000" tIns="36000" rIns="72000" bIns="36000"/>
          <a:lstStyle/>
          <a:p>
            <a:pPr marL="342900" indent="-342900" eaLnBrk="0" hangingPunct="0">
              <a:spcBef>
                <a:spcPts val="600"/>
              </a:spcBef>
              <a:buClr>
                <a:srgbClr val="B80000"/>
              </a:buClr>
              <a:buFont typeface="Wingdings" pitchFamily="2" charset="2"/>
              <a:buChar char="§"/>
              <a:defRPr/>
            </a:pPr>
            <a:r>
              <a:rPr lang="en-US" sz="1600" dirty="0">
                <a:solidFill>
                  <a:schemeClr val="accent2"/>
                </a:solidFill>
                <a:latin typeface="Palatino Linotype" pitchFamily="18" charset="0"/>
              </a:rPr>
              <a:t>Annual GPCA Forum </a:t>
            </a:r>
          </a:p>
          <a:p>
            <a:pPr marL="342900" indent="-342900" eaLnBrk="0" hangingPunct="0">
              <a:spcBef>
                <a:spcPts val="600"/>
              </a:spcBef>
              <a:buClr>
                <a:srgbClr val="B80000"/>
              </a:buClr>
              <a:buFont typeface="Wingdings" pitchFamily="2" charset="2"/>
              <a:buChar char="§"/>
              <a:defRPr/>
            </a:pPr>
            <a:r>
              <a:rPr lang="en-US" sz="1600" dirty="0">
                <a:solidFill>
                  <a:schemeClr val="accent2"/>
                </a:solidFill>
                <a:latin typeface="Palatino Linotype" pitchFamily="18" charset="0"/>
              </a:rPr>
              <a:t>Annual Mini-Forums for various working committees</a:t>
            </a:r>
          </a:p>
        </p:txBody>
      </p:sp>
      <p:sp>
        <p:nvSpPr>
          <p:cNvPr id="15370" name="Slide Number Placeholder 4"/>
          <p:cNvSpPr>
            <a:spLocks noGrp="1"/>
          </p:cNvSpPr>
          <p:nvPr>
            <p:ph type="sldNum" sz="quarter" idx="12"/>
          </p:nvPr>
        </p:nvSpPr>
        <p:spPr>
          <a:xfrm>
            <a:off x="6867525" y="6457950"/>
            <a:ext cx="2133600" cy="476250"/>
          </a:xfrm>
          <a:noFill/>
        </p:spPr>
        <p:txBody>
          <a:bodyPr/>
          <a:lstStyle/>
          <a:p>
            <a:fld id="{6DDDA36E-B522-4ED4-BB78-2BF8308FB139}" type="slidenum">
              <a:rPr lang="ar-AE" smtClean="0">
                <a:latin typeface="Palatino Linotype" pitchFamily="18" charset="0"/>
              </a:rPr>
              <a:pPr/>
              <a:t>4</a:t>
            </a:fld>
            <a:r>
              <a:rPr lang="en-AU" smtClean="0">
                <a:latin typeface="Palatino Linotype" pitchFamily="18" charset="0"/>
              </a:rPr>
              <a:t>  </a:t>
            </a:r>
          </a:p>
        </p:txBody>
      </p:sp>
      <p:sp>
        <p:nvSpPr>
          <p:cNvPr id="13" name="Pentagon 12"/>
          <p:cNvSpPr/>
          <p:nvPr/>
        </p:nvSpPr>
        <p:spPr>
          <a:xfrm>
            <a:off x="785813" y="1785938"/>
            <a:ext cx="1928812" cy="857250"/>
          </a:xfrm>
          <a:prstGeom prst="homePlate">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0" scaled="1"/>
            <a:tileRect/>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bg1"/>
                </a:solidFill>
                <a:latin typeface="Palatino Linotype" pitchFamily="18" charset="0"/>
              </a:rPr>
              <a:t>Networking</a:t>
            </a:r>
            <a:endParaRPr lang="en-US" dirty="0">
              <a:solidFill>
                <a:schemeClr val="bg1"/>
              </a:solidFill>
            </a:endParaRPr>
          </a:p>
        </p:txBody>
      </p:sp>
      <p:sp>
        <p:nvSpPr>
          <p:cNvPr id="15" name="Pentagon 14"/>
          <p:cNvSpPr/>
          <p:nvPr/>
        </p:nvSpPr>
        <p:spPr>
          <a:xfrm>
            <a:off x="785813" y="3000375"/>
            <a:ext cx="1928812" cy="857250"/>
          </a:xfrm>
          <a:prstGeom prst="homePlate">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bg1"/>
                </a:solidFill>
                <a:latin typeface="Palatino Linotype" pitchFamily="18" charset="0"/>
              </a:rPr>
              <a:t>Advocacy</a:t>
            </a:r>
            <a:endParaRPr lang="en-US" dirty="0">
              <a:solidFill>
                <a:schemeClr val="bg1"/>
              </a:solidFill>
            </a:endParaRPr>
          </a:p>
        </p:txBody>
      </p:sp>
      <p:sp>
        <p:nvSpPr>
          <p:cNvPr id="16" name="Pentagon 15"/>
          <p:cNvSpPr/>
          <p:nvPr/>
        </p:nvSpPr>
        <p:spPr>
          <a:xfrm>
            <a:off x="785813" y="4214813"/>
            <a:ext cx="1928812" cy="857250"/>
          </a:xfrm>
          <a:prstGeom prst="homePlate">
            <a:avLst/>
          </a:prstGeom>
          <a:gradFill flip="none" rotWithShape="1">
            <a:gsLst>
              <a:gs pos="0">
                <a:srgbClr val="336699">
                  <a:shade val="30000"/>
                  <a:satMod val="115000"/>
                </a:srgbClr>
              </a:gs>
              <a:gs pos="50000">
                <a:srgbClr val="336699">
                  <a:shade val="67500"/>
                  <a:satMod val="115000"/>
                </a:srgbClr>
              </a:gs>
              <a:gs pos="100000">
                <a:srgbClr val="336699">
                  <a:shade val="100000"/>
                  <a:satMod val="115000"/>
                </a:srgb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b="1" dirty="0">
                <a:solidFill>
                  <a:schemeClr val="bg1"/>
                </a:solidFill>
                <a:latin typeface="Palatino Linotype" pitchFamily="18" charset="0"/>
              </a:rPr>
              <a:t>“Think-Tank”</a:t>
            </a:r>
            <a:endParaRPr lang="en-US" dirty="0">
              <a:solidFill>
                <a:schemeClr val="bg1"/>
              </a:solidFill>
            </a:endParaRPr>
          </a:p>
        </p:txBody>
      </p:sp>
      <p:sp>
        <p:nvSpPr>
          <p:cNvPr id="16395" name="Rectangle 15"/>
          <p:cNvSpPr>
            <a:spLocks noChangeArrowheads="1"/>
          </p:cNvSpPr>
          <p:nvPr/>
        </p:nvSpPr>
        <p:spPr bwMode="gray">
          <a:xfrm>
            <a:off x="2857488" y="3000364"/>
            <a:ext cx="5143536" cy="928702"/>
          </a:xfrm>
          <a:prstGeom prst="rect">
            <a:avLst/>
          </a:prstGeom>
          <a:noFill/>
          <a:ln w="9525">
            <a:solidFill>
              <a:schemeClr val="bg2"/>
            </a:solidFill>
            <a:miter lim="800000"/>
            <a:headEnd/>
            <a:tailEnd/>
          </a:ln>
          <a:effectLst>
            <a:glow rad="101600">
              <a:schemeClr val="accent4">
                <a:satMod val="175000"/>
                <a:alpha val="40000"/>
              </a:schemeClr>
            </a:glow>
          </a:effectLst>
        </p:spPr>
        <p:txBody>
          <a:bodyPr lIns="72000" tIns="36000" rIns="72000" bIns="36000"/>
          <a:lstStyle/>
          <a:p>
            <a:pPr marL="342900" indent="-342900" eaLnBrk="0" hangingPunct="0">
              <a:spcBef>
                <a:spcPts val="600"/>
              </a:spcBef>
              <a:buClr>
                <a:srgbClr val="B80000"/>
              </a:buClr>
              <a:buFont typeface="Wingdings" pitchFamily="2" charset="2"/>
              <a:buChar char="§"/>
              <a:defRPr/>
            </a:pPr>
            <a:r>
              <a:rPr lang="en-US" sz="1600" dirty="0">
                <a:solidFill>
                  <a:schemeClr val="accent2"/>
                </a:solidFill>
                <a:latin typeface="Palatino Linotype" pitchFamily="18" charset="0"/>
              </a:rPr>
              <a:t>Advocating </a:t>
            </a:r>
            <a:r>
              <a:rPr lang="de-DE" sz="1600" dirty="0">
                <a:solidFill>
                  <a:srgbClr val="000099"/>
                </a:solidFill>
                <a:latin typeface="Palatino Linotype" pitchFamily="18" charset="0"/>
              </a:rPr>
              <a:t>the common interest of the Gulf petrochemical/ chemical industry</a:t>
            </a:r>
            <a:endParaRPr lang="en-US" sz="1600" dirty="0">
              <a:solidFill>
                <a:schemeClr val="accent2"/>
              </a:solidFill>
              <a:latin typeface="Palatino Linotype" pitchFamily="18" charset="0"/>
            </a:endParaRPr>
          </a:p>
          <a:p>
            <a:pPr marL="342900" indent="-342900" eaLnBrk="0" hangingPunct="0">
              <a:spcBef>
                <a:spcPts val="600"/>
              </a:spcBef>
              <a:buClr>
                <a:srgbClr val="B80000"/>
              </a:buClr>
              <a:buFont typeface="Wingdings" pitchFamily="2" charset="2"/>
              <a:buChar char="§"/>
              <a:defRPr/>
            </a:pPr>
            <a:r>
              <a:rPr lang="en-US" sz="1600" dirty="0">
                <a:solidFill>
                  <a:schemeClr val="accent2"/>
                </a:solidFill>
                <a:latin typeface="Palatino Linotype" pitchFamily="18" charset="0"/>
              </a:rPr>
              <a:t>Industry Reputation Programs &amp; Responsible Care</a:t>
            </a:r>
          </a:p>
        </p:txBody>
      </p:sp>
      <p:sp>
        <p:nvSpPr>
          <p:cNvPr id="15377" name="Title 7"/>
          <p:cNvSpPr txBox="1">
            <a:spLocks/>
          </p:cNvSpPr>
          <p:nvPr/>
        </p:nvSpPr>
        <p:spPr bwMode="auto">
          <a:xfrm>
            <a:off x="608013" y="779463"/>
            <a:ext cx="7921625" cy="792162"/>
          </a:xfrm>
          <a:prstGeom prst="rect">
            <a:avLst/>
          </a:prstGeom>
          <a:noFill/>
          <a:ln w="9525">
            <a:noFill/>
            <a:miter lim="800000"/>
            <a:headEnd/>
            <a:tailEnd/>
          </a:ln>
        </p:spPr>
        <p:txBody>
          <a:bodyPr lIns="0" tIns="0" rIns="0" bIns="0"/>
          <a:lstStyle/>
          <a:p>
            <a:r>
              <a:rPr lang="de-DE" sz="2000" b="1">
                <a:solidFill>
                  <a:schemeClr val="accent2"/>
                </a:solidFill>
                <a:latin typeface="Palatino Linotype" pitchFamily="18" charset="0"/>
              </a:rPr>
              <a:t>GPCA‘s past focus on networking activities would be expanded to include other activities &amp; services in three key areas:</a:t>
            </a:r>
            <a:endParaRPr lang="en-US" sz="2000" b="1">
              <a:solidFill>
                <a:schemeClr val="accent2"/>
              </a:solidFill>
              <a:latin typeface="Palatino Linotype" pitchFamily="18" charset="0"/>
            </a:endParaRPr>
          </a:p>
        </p:txBody>
      </p:sp>
      <p:sp>
        <p:nvSpPr>
          <p:cNvPr id="15378"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Who are we?</a:t>
            </a:r>
            <a:endParaRPr lang="en-US" sz="1400">
              <a:solidFill>
                <a:schemeClr val="accent2"/>
              </a:solidFill>
              <a:latin typeface="Palatino Linotype"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ChangeArrowheads="1"/>
          </p:cNvSpPr>
          <p:nvPr/>
        </p:nvSpPr>
        <p:spPr bwMode="auto">
          <a:xfrm>
            <a:off x="0" y="4364038"/>
            <a:ext cx="9144000" cy="0"/>
          </a:xfrm>
          <a:prstGeom prst="rect">
            <a:avLst/>
          </a:prstGeom>
          <a:noFill/>
          <a:ln w="61976">
            <a:noFill/>
            <a:miter lim="800000"/>
            <a:headEnd/>
            <a:tailEnd/>
          </a:ln>
        </p:spPr>
        <p:txBody>
          <a:bodyPr wrap="none" lIns="0" tIns="46800" rIns="0" bIns="46800" anchor="ctr">
            <a:spAutoFit/>
          </a:bodyPr>
          <a:lstStyle/>
          <a:p>
            <a:pPr eaLnBrk="0" hangingPunct="0"/>
            <a:endParaRPr lang="en-US" sz="2400">
              <a:latin typeface="Times New Roman" pitchFamily="18" charset="0"/>
            </a:endParaRPr>
          </a:p>
        </p:txBody>
      </p:sp>
      <p:sp>
        <p:nvSpPr>
          <p:cNvPr id="1028" name="Rectangle 4"/>
          <p:cNvSpPr>
            <a:spLocks noChangeArrowheads="1"/>
          </p:cNvSpPr>
          <p:nvPr/>
        </p:nvSpPr>
        <p:spPr bwMode="auto">
          <a:xfrm>
            <a:off x="0" y="4083050"/>
            <a:ext cx="0" cy="422275"/>
          </a:xfrm>
          <a:prstGeom prst="rect">
            <a:avLst/>
          </a:prstGeom>
          <a:noFill/>
          <a:ln w="61976">
            <a:noFill/>
            <a:miter lim="800000"/>
            <a:headEnd/>
            <a:tailEnd/>
          </a:ln>
        </p:spPr>
        <p:txBody>
          <a:bodyPr wrap="none" lIns="0" tIns="46800" rIns="0" bIns="46800" anchor="ctr">
            <a:spAutoFit/>
          </a:bodyPr>
          <a:lstStyle/>
          <a:p>
            <a:pPr eaLnBrk="0" hangingPunct="0"/>
            <a:endParaRPr lang="en-US" sz="2400">
              <a:latin typeface="Times New Roman" pitchFamily="18" charset="0"/>
            </a:endParaRPr>
          </a:p>
        </p:txBody>
      </p:sp>
      <p:sp>
        <p:nvSpPr>
          <p:cNvPr id="1029" name="Rectangle 5"/>
          <p:cNvSpPr>
            <a:spLocks noChangeArrowheads="1"/>
          </p:cNvSpPr>
          <p:nvPr/>
        </p:nvSpPr>
        <p:spPr bwMode="auto">
          <a:xfrm>
            <a:off x="0" y="4906963"/>
            <a:ext cx="9144000" cy="0"/>
          </a:xfrm>
          <a:prstGeom prst="rect">
            <a:avLst/>
          </a:prstGeom>
          <a:noFill/>
          <a:ln w="61976">
            <a:noFill/>
            <a:miter lim="800000"/>
            <a:headEnd/>
            <a:tailEnd/>
          </a:ln>
        </p:spPr>
        <p:txBody>
          <a:bodyPr wrap="none" lIns="0" tIns="46800" rIns="0" bIns="46800" anchor="ctr">
            <a:spAutoFit/>
          </a:bodyPr>
          <a:lstStyle/>
          <a:p>
            <a:pPr eaLnBrk="0" hangingPunct="0"/>
            <a:endParaRPr lang="en-US" sz="2400">
              <a:latin typeface="Times New Roman" pitchFamily="18" charset="0"/>
            </a:endParaRPr>
          </a:p>
        </p:txBody>
      </p:sp>
      <p:sp>
        <p:nvSpPr>
          <p:cNvPr id="13" name="Rectangle 12"/>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031" name="Title 7"/>
          <p:cNvSpPr txBox="1">
            <a:spLocks/>
          </p:cNvSpPr>
          <p:nvPr/>
        </p:nvSpPr>
        <p:spPr bwMode="auto">
          <a:xfrm>
            <a:off x="608013" y="850900"/>
            <a:ext cx="8035925" cy="577850"/>
          </a:xfrm>
          <a:prstGeom prst="rect">
            <a:avLst/>
          </a:prstGeom>
          <a:noFill/>
          <a:ln w="9525">
            <a:noFill/>
            <a:miter lim="800000"/>
            <a:headEnd/>
            <a:tailEnd/>
          </a:ln>
        </p:spPr>
        <p:txBody>
          <a:bodyPr lIns="0" tIns="0" rIns="0" bIns="0"/>
          <a:lstStyle/>
          <a:p>
            <a:r>
              <a:rPr lang="de-DE" b="1">
                <a:solidFill>
                  <a:schemeClr val="accent2"/>
                </a:solidFill>
                <a:latin typeface="Palatino Linotype" pitchFamily="18" charset="0"/>
              </a:rPr>
              <a:t>GPCA membership currently stand at over 140 with a diverse mix of regional and international players</a:t>
            </a:r>
            <a:endParaRPr lang="en-US" b="1">
              <a:solidFill>
                <a:schemeClr val="accent2"/>
              </a:solidFill>
              <a:latin typeface="Palatino Linotype" pitchFamily="18" charset="0"/>
            </a:endParaRPr>
          </a:p>
        </p:txBody>
      </p:sp>
      <p:sp>
        <p:nvSpPr>
          <p:cNvPr id="1032" name="Text Box 6"/>
          <p:cNvSpPr txBox="1">
            <a:spLocks noChangeArrowheads="1"/>
          </p:cNvSpPr>
          <p:nvPr/>
        </p:nvSpPr>
        <p:spPr bwMode="auto">
          <a:xfrm>
            <a:off x="5794375" y="5218113"/>
            <a:ext cx="1435100" cy="425450"/>
          </a:xfrm>
          <a:prstGeom prst="rect">
            <a:avLst/>
          </a:prstGeom>
          <a:noFill/>
          <a:ln w="9525" algn="ctr">
            <a:noFill/>
            <a:miter lim="800000"/>
            <a:headEnd/>
            <a:tailEnd/>
          </a:ln>
        </p:spPr>
        <p:txBody>
          <a:bodyPr>
            <a:spAutoFit/>
          </a:bodyPr>
          <a:lstStyle/>
          <a:p>
            <a:pPr algn="ctr">
              <a:lnSpc>
                <a:spcPct val="90000"/>
              </a:lnSpc>
            </a:pPr>
            <a:r>
              <a:rPr lang="en-US" sz="1200" b="1">
                <a:solidFill>
                  <a:schemeClr val="accent2"/>
                </a:solidFill>
                <a:latin typeface="Palatino Linotype" pitchFamily="18" charset="0"/>
              </a:rPr>
              <a:t> Full members (31)</a:t>
            </a:r>
          </a:p>
        </p:txBody>
      </p:sp>
      <p:sp>
        <p:nvSpPr>
          <p:cNvPr id="32" name="Text Box 8"/>
          <p:cNvSpPr txBox="1">
            <a:spLocks noChangeArrowheads="1"/>
          </p:cNvSpPr>
          <p:nvPr/>
        </p:nvSpPr>
        <p:spPr bwMode="auto">
          <a:xfrm>
            <a:off x="5929313" y="3779838"/>
            <a:ext cx="1296987" cy="338137"/>
          </a:xfrm>
          <a:prstGeom prst="rect">
            <a:avLst/>
          </a:prstGeom>
          <a:noFill/>
          <a:ln w="9525" algn="ctr">
            <a:noFill/>
            <a:miter lim="800000"/>
            <a:headEnd/>
            <a:tailEnd/>
          </a:ln>
        </p:spPr>
        <p:txBody>
          <a:bodyPr>
            <a:spAutoFit/>
          </a:bodyPr>
          <a:lstStyle/>
          <a:p>
            <a:pPr algn="ctr">
              <a:defRPr/>
            </a:pPr>
            <a:r>
              <a:rPr lang="en-US" sz="1600" b="1" dirty="0">
                <a:solidFill>
                  <a:schemeClr val="accent6"/>
                </a:solidFill>
                <a:latin typeface="Palatino Linotype" pitchFamily="18" charset="0"/>
              </a:rPr>
              <a:t>Total = 141</a:t>
            </a:r>
          </a:p>
        </p:txBody>
      </p:sp>
      <p:sp>
        <p:nvSpPr>
          <p:cNvPr id="1034" name="Text Box 15"/>
          <p:cNvSpPr txBox="1">
            <a:spLocks noChangeArrowheads="1"/>
          </p:cNvSpPr>
          <p:nvPr/>
        </p:nvSpPr>
        <p:spPr bwMode="auto">
          <a:xfrm>
            <a:off x="4500563" y="2887663"/>
            <a:ext cx="1152525" cy="590550"/>
          </a:xfrm>
          <a:prstGeom prst="rect">
            <a:avLst/>
          </a:prstGeom>
          <a:noFill/>
          <a:ln w="9525" algn="ctr">
            <a:noFill/>
            <a:miter lim="800000"/>
            <a:headEnd/>
            <a:tailEnd/>
          </a:ln>
        </p:spPr>
        <p:txBody>
          <a:bodyPr>
            <a:spAutoFit/>
          </a:bodyPr>
          <a:lstStyle/>
          <a:p>
            <a:pPr algn="ctr">
              <a:lnSpc>
                <a:spcPct val="90000"/>
              </a:lnSpc>
            </a:pPr>
            <a:r>
              <a:rPr lang="en-US" sz="1200" b="1">
                <a:solidFill>
                  <a:schemeClr val="accent2"/>
                </a:solidFill>
                <a:latin typeface="Palatino Linotype" pitchFamily="18" charset="0"/>
              </a:rPr>
              <a:t>Service Companies</a:t>
            </a:r>
          </a:p>
          <a:p>
            <a:pPr algn="ctr">
              <a:lnSpc>
                <a:spcPct val="90000"/>
              </a:lnSpc>
            </a:pPr>
            <a:r>
              <a:rPr lang="en-US" sz="1200" b="1">
                <a:solidFill>
                  <a:schemeClr val="accent2"/>
                </a:solidFill>
                <a:latin typeface="Palatino Linotype" pitchFamily="18" charset="0"/>
              </a:rPr>
              <a:t>( 47 )</a:t>
            </a:r>
          </a:p>
        </p:txBody>
      </p:sp>
      <p:sp>
        <p:nvSpPr>
          <p:cNvPr id="1035" name="Text Box 16"/>
          <p:cNvSpPr txBox="1">
            <a:spLocks noChangeArrowheads="1"/>
          </p:cNvSpPr>
          <p:nvPr/>
        </p:nvSpPr>
        <p:spPr bwMode="auto">
          <a:xfrm>
            <a:off x="7037388" y="2646363"/>
            <a:ext cx="1606550" cy="425450"/>
          </a:xfrm>
          <a:prstGeom prst="rect">
            <a:avLst/>
          </a:prstGeom>
          <a:noFill/>
          <a:ln w="9525" algn="ctr">
            <a:noFill/>
            <a:miter lim="800000"/>
            <a:headEnd/>
            <a:tailEnd/>
          </a:ln>
        </p:spPr>
        <p:txBody>
          <a:bodyPr>
            <a:spAutoFit/>
          </a:bodyPr>
          <a:lstStyle/>
          <a:p>
            <a:pPr algn="ctr">
              <a:lnSpc>
                <a:spcPct val="90000"/>
              </a:lnSpc>
            </a:pPr>
            <a:r>
              <a:rPr lang="en-US" sz="1200" b="1">
                <a:solidFill>
                  <a:schemeClr val="accent2"/>
                </a:solidFill>
                <a:latin typeface="Palatino Linotype" pitchFamily="18" charset="0"/>
              </a:rPr>
              <a:t> Business Partner (40)</a:t>
            </a:r>
          </a:p>
        </p:txBody>
      </p:sp>
      <p:sp>
        <p:nvSpPr>
          <p:cNvPr id="1036" name="Text Box 17"/>
          <p:cNvSpPr txBox="1">
            <a:spLocks noChangeArrowheads="1"/>
          </p:cNvSpPr>
          <p:nvPr/>
        </p:nvSpPr>
        <p:spPr bwMode="auto">
          <a:xfrm>
            <a:off x="7707313" y="4143375"/>
            <a:ext cx="1436687" cy="425450"/>
          </a:xfrm>
          <a:prstGeom prst="rect">
            <a:avLst/>
          </a:prstGeom>
          <a:noFill/>
          <a:ln w="9525" algn="ctr">
            <a:noFill/>
            <a:miter lim="800000"/>
            <a:headEnd/>
            <a:tailEnd/>
          </a:ln>
        </p:spPr>
        <p:txBody>
          <a:bodyPr>
            <a:spAutoFit/>
          </a:bodyPr>
          <a:lstStyle/>
          <a:p>
            <a:pPr algn="ctr">
              <a:lnSpc>
                <a:spcPct val="90000"/>
              </a:lnSpc>
            </a:pPr>
            <a:r>
              <a:rPr lang="en-US" sz="1200" b="1">
                <a:solidFill>
                  <a:schemeClr val="accent2"/>
                </a:solidFill>
                <a:latin typeface="Palatino Linotype" pitchFamily="18" charset="0"/>
              </a:rPr>
              <a:t>Intl. producers</a:t>
            </a:r>
          </a:p>
          <a:p>
            <a:pPr algn="ctr">
              <a:lnSpc>
                <a:spcPct val="90000"/>
              </a:lnSpc>
            </a:pPr>
            <a:r>
              <a:rPr lang="en-US" sz="1200" b="1">
                <a:solidFill>
                  <a:schemeClr val="accent2"/>
                </a:solidFill>
                <a:latin typeface="Palatino Linotype" pitchFamily="18" charset="0"/>
              </a:rPr>
              <a:t> ( 20 )</a:t>
            </a:r>
          </a:p>
        </p:txBody>
      </p:sp>
      <p:sp>
        <p:nvSpPr>
          <p:cNvPr id="1037" name="Text Box 18"/>
          <p:cNvSpPr txBox="1">
            <a:spLocks noChangeArrowheads="1"/>
          </p:cNvSpPr>
          <p:nvPr/>
        </p:nvSpPr>
        <p:spPr bwMode="auto">
          <a:xfrm>
            <a:off x="7286625" y="4789488"/>
            <a:ext cx="1444625" cy="425450"/>
          </a:xfrm>
          <a:prstGeom prst="rect">
            <a:avLst/>
          </a:prstGeom>
          <a:noFill/>
          <a:ln w="9525" algn="ctr">
            <a:noFill/>
            <a:miter lim="800000"/>
            <a:headEnd/>
            <a:tailEnd/>
          </a:ln>
        </p:spPr>
        <p:txBody>
          <a:bodyPr>
            <a:spAutoFit/>
          </a:bodyPr>
          <a:lstStyle/>
          <a:p>
            <a:pPr algn="ctr">
              <a:lnSpc>
                <a:spcPct val="90000"/>
              </a:lnSpc>
            </a:pPr>
            <a:r>
              <a:rPr lang="en-US" sz="1200" b="1">
                <a:solidFill>
                  <a:schemeClr val="accent2"/>
                </a:solidFill>
                <a:latin typeface="Palatino Linotype" pitchFamily="18" charset="0"/>
              </a:rPr>
              <a:t> Gulf Producers </a:t>
            </a:r>
          </a:p>
          <a:p>
            <a:pPr algn="ctr">
              <a:lnSpc>
                <a:spcPct val="90000"/>
              </a:lnSpc>
            </a:pPr>
            <a:r>
              <a:rPr lang="en-US" sz="1200" b="1">
                <a:solidFill>
                  <a:schemeClr val="accent2"/>
                </a:solidFill>
                <a:latin typeface="Palatino Linotype" pitchFamily="18" charset="0"/>
              </a:rPr>
              <a:t>( 3 )</a:t>
            </a:r>
          </a:p>
        </p:txBody>
      </p:sp>
      <p:sp>
        <p:nvSpPr>
          <p:cNvPr id="1038" name="Rectangle 9"/>
          <p:cNvSpPr>
            <a:spLocks noChangeArrowheads="1"/>
          </p:cNvSpPr>
          <p:nvPr/>
        </p:nvSpPr>
        <p:spPr bwMode="auto">
          <a:xfrm>
            <a:off x="4791075" y="1879600"/>
            <a:ext cx="3959225" cy="334963"/>
          </a:xfrm>
          <a:prstGeom prst="rect">
            <a:avLst/>
          </a:prstGeom>
          <a:noFill/>
          <a:ln w="9525">
            <a:noFill/>
            <a:miter lim="800000"/>
            <a:headEnd/>
            <a:tailEnd/>
          </a:ln>
        </p:spPr>
        <p:txBody>
          <a:bodyPr wrap="none" anchor="ctr"/>
          <a:lstStyle/>
          <a:p>
            <a:pPr algn="ctr" eaLnBrk="0" hangingPunct="0">
              <a:lnSpc>
                <a:spcPct val="90000"/>
              </a:lnSpc>
            </a:pPr>
            <a:r>
              <a:rPr lang="en-US" sz="1600" b="1">
                <a:solidFill>
                  <a:schemeClr val="accent2"/>
                </a:solidFill>
                <a:latin typeface="Palatino Linotype" pitchFamily="18" charset="0"/>
              </a:rPr>
              <a:t>GPCA members by category </a:t>
            </a:r>
          </a:p>
          <a:p>
            <a:pPr algn="ctr" eaLnBrk="0" hangingPunct="0">
              <a:lnSpc>
                <a:spcPct val="90000"/>
              </a:lnSpc>
            </a:pPr>
            <a:r>
              <a:rPr lang="en-US" sz="1600" b="1">
                <a:solidFill>
                  <a:schemeClr val="accent2"/>
                </a:solidFill>
                <a:latin typeface="Palatino Linotype" pitchFamily="18" charset="0"/>
              </a:rPr>
              <a:t>(November 2009)</a:t>
            </a:r>
          </a:p>
        </p:txBody>
      </p:sp>
      <p:sp>
        <p:nvSpPr>
          <p:cNvPr id="1039" name="Rectangle 2"/>
          <p:cNvSpPr>
            <a:spLocks noChangeArrowheads="1"/>
          </p:cNvSpPr>
          <p:nvPr/>
        </p:nvSpPr>
        <p:spPr bwMode="auto">
          <a:xfrm>
            <a:off x="500063" y="1500188"/>
            <a:ext cx="4143375" cy="4500562"/>
          </a:xfrm>
          <a:prstGeom prst="rect">
            <a:avLst/>
          </a:prstGeom>
          <a:noFill/>
          <a:ln w="9525">
            <a:noFill/>
            <a:miter lim="800000"/>
            <a:headEnd/>
            <a:tailEnd/>
          </a:ln>
        </p:spPr>
        <p:txBody>
          <a:bodyPr lIns="92075" tIns="46038" rIns="92075" bIns="46038"/>
          <a:lstStyle/>
          <a:p>
            <a:pPr marL="342900" indent="-342900" eaLnBrk="0" hangingPunct="0">
              <a:lnSpc>
                <a:spcPct val="95000"/>
              </a:lnSpc>
              <a:spcAft>
                <a:spcPct val="25000"/>
              </a:spcAft>
              <a:buClr>
                <a:srgbClr val="000099"/>
              </a:buClr>
              <a:buFont typeface="Wingdings" pitchFamily="2" charset="2"/>
              <a:buBlip>
                <a:blip r:embed="rId4"/>
              </a:buBlip>
            </a:pPr>
            <a:r>
              <a:rPr kumimoji="1" lang="en-GB" sz="1600" b="1" i="1">
                <a:solidFill>
                  <a:srgbClr val="000099"/>
                </a:solidFill>
                <a:latin typeface="Palatino Linotype" pitchFamily="18" charset="0"/>
              </a:rPr>
              <a:t>Full Members </a:t>
            </a:r>
            <a:r>
              <a:rPr kumimoji="1" lang="en-GB" sz="1600" i="1">
                <a:solidFill>
                  <a:srgbClr val="333399"/>
                </a:solidFill>
                <a:latin typeface="Palatino Linotype" pitchFamily="18" charset="0"/>
              </a:rPr>
              <a:t>; Large regional producers with production capacities in access of 100 KTPA (e.g. Sabic, Equate, Tasnee, Qapco, QVC, QP, Sipchem, PIC, Saudi Aramco, Borouge, OPP, Oman Methanol, .. etc</a:t>
            </a:r>
            <a:endParaRPr kumimoji="1" lang="en-US" sz="1600" b="1" i="1">
              <a:solidFill>
                <a:srgbClr val="000099"/>
              </a:solidFill>
              <a:latin typeface="Palatino Linotype" pitchFamily="18" charset="0"/>
            </a:endParaRPr>
          </a:p>
          <a:p>
            <a:pPr marL="342900" indent="-342900" eaLnBrk="0" hangingPunct="0">
              <a:lnSpc>
                <a:spcPct val="95000"/>
              </a:lnSpc>
              <a:spcAft>
                <a:spcPct val="25000"/>
              </a:spcAft>
              <a:buClr>
                <a:srgbClr val="000099"/>
              </a:buClr>
              <a:buFont typeface="Wingdings" pitchFamily="2" charset="2"/>
              <a:buBlip>
                <a:blip r:embed="rId4"/>
              </a:buBlip>
            </a:pPr>
            <a:r>
              <a:rPr lang="en-US" sz="1600" b="1" i="1">
                <a:solidFill>
                  <a:srgbClr val="000099"/>
                </a:solidFill>
                <a:latin typeface="Palatino Linotype" pitchFamily="18" charset="0"/>
              </a:rPr>
              <a:t>Associate Members </a:t>
            </a:r>
            <a:r>
              <a:rPr lang="en-US" sz="1600" i="1">
                <a:solidFill>
                  <a:srgbClr val="000099"/>
                </a:solidFill>
                <a:latin typeface="Palatino Linotype" pitchFamily="18" charset="0"/>
              </a:rPr>
              <a:t>;  Wide spectrum of companies including:</a:t>
            </a:r>
          </a:p>
          <a:p>
            <a:pPr marL="742950" lvl="1" indent="-285750" eaLnBrk="0" hangingPunct="0">
              <a:lnSpc>
                <a:spcPct val="95000"/>
              </a:lnSpc>
              <a:spcAft>
                <a:spcPct val="25000"/>
              </a:spcAft>
              <a:buClr>
                <a:srgbClr val="990000"/>
              </a:buClr>
              <a:buSzPct val="110000"/>
              <a:buFont typeface="Wingdings" pitchFamily="2" charset="2"/>
              <a:buChar char="§"/>
            </a:pPr>
            <a:r>
              <a:rPr lang="en-US" sz="1600" b="1" i="1">
                <a:solidFill>
                  <a:srgbClr val="000099"/>
                </a:solidFill>
                <a:latin typeface="Palatino Linotype" pitchFamily="18" charset="0"/>
              </a:rPr>
              <a:t>Service Companies</a:t>
            </a:r>
            <a:r>
              <a:rPr lang="en-US" sz="1600" i="1">
                <a:solidFill>
                  <a:srgbClr val="CC0000"/>
                </a:solidFill>
                <a:latin typeface="Palatino Linotype" pitchFamily="18" charset="0"/>
              </a:rPr>
              <a:t> </a:t>
            </a:r>
            <a:r>
              <a:rPr lang="en-US" sz="1600" i="1">
                <a:solidFill>
                  <a:srgbClr val="000099"/>
                </a:solidFill>
                <a:latin typeface="Palatino Linotype" pitchFamily="18" charset="0"/>
              </a:rPr>
              <a:t>(Shipping &amp; logistic, EPC Contractors,  etc.</a:t>
            </a:r>
            <a:endParaRPr lang="en-US" sz="1600" b="1" i="1">
              <a:solidFill>
                <a:srgbClr val="000099"/>
              </a:solidFill>
              <a:latin typeface="Palatino Linotype" pitchFamily="18" charset="0"/>
            </a:endParaRPr>
          </a:p>
          <a:p>
            <a:pPr marL="742950" lvl="1" indent="-285750" eaLnBrk="0" hangingPunct="0">
              <a:lnSpc>
                <a:spcPct val="95000"/>
              </a:lnSpc>
              <a:spcAft>
                <a:spcPct val="25000"/>
              </a:spcAft>
              <a:buClr>
                <a:srgbClr val="990000"/>
              </a:buClr>
              <a:buSzPct val="110000"/>
              <a:buFont typeface="Wingdings" pitchFamily="2" charset="2"/>
              <a:buChar char="§"/>
            </a:pPr>
            <a:r>
              <a:rPr lang="en-US" sz="1600" b="1" i="1">
                <a:solidFill>
                  <a:srgbClr val="000099"/>
                </a:solidFill>
                <a:latin typeface="Palatino Linotype" pitchFamily="18" charset="0"/>
              </a:rPr>
              <a:t>Business Partners</a:t>
            </a:r>
            <a:r>
              <a:rPr lang="en-US" sz="1600" i="1">
                <a:solidFill>
                  <a:srgbClr val="CC0000"/>
                </a:solidFill>
                <a:latin typeface="Palatino Linotype" pitchFamily="18" charset="0"/>
              </a:rPr>
              <a:t> </a:t>
            </a:r>
            <a:r>
              <a:rPr lang="en-US" sz="1600" i="1">
                <a:solidFill>
                  <a:srgbClr val="000099"/>
                </a:solidFill>
                <a:latin typeface="Palatino Linotype" pitchFamily="18" charset="0"/>
              </a:rPr>
              <a:t>(e.g. consultancy firms,</a:t>
            </a:r>
            <a:r>
              <a:rPr lang="en-US" sz="1600" b="1" i="1">
                <a:solidFill>
                  <a:srgbClr val="000099"/>
                </a:solidFill>
                <a:latin typeface="Palatino Linotype" pitchFamily="18" charset="0"/>
              </a:rPr>
              <a:t> </a:t>
            </a:r>
            <a:r>
              <a:rPr lang="en-US" sz="1600" i="1">
                <a:solidFill>
                  <a:srgbClr val="000099"/>
                </a:solidFill>
                <a:latin typeface="Palatino Linotype" pitchFamily="18" charset="0"/>
              </a:rPr>
              <a:t>chemicals traders, </a:t>
            </a:r>
          </a:p>
          <a:p>
            <a:pPr marL="742950" lvl="1" indent="-285750" eaLnBrk="0" hangingPunct="0">
              <a:lnSpc>
                <a:spcPct val="95000"/>
              </a:lnSpc>
              <a:spcAft>
                <a:spcPct val="25000"/>
              </a:spcAft>
              <a:buClr>
                <a:srgbClr val="990000"/>
              </a:buClr>
              <a:buSzPct val="110000"/>
              <a:buFont typeface="Wingdings" pitchFamily="2" charset="2"/>
              <a:buChar char="§"/>
            </a:pPr>
            <a:r>
              <a:rPr lang="en-US" sz="1600" b="1" i="1">
                <a:solidFill>
                  <a:srgbClr val="000099"/>
                </a:solidFill>
                <a:latin typeface="Palatino Linotype" pitchFamily="18" charset="0"/>
              </a:rPr>
              <a:t>International</a:t>
            </a:r>
            <a:r>
              <a:rPr lang="en-US" sz="1600" i="1">
                <a:solidFill>
                  <a:srgbClr val="CC0000"/>
                </a:solidFill>
                <a:latin typeface="Palatino Linotype" pitchFamily="18" charset="0"/>
              </a:rPr>
              <a:t> </a:t>
            </a:r>
            <a:r>
              <a:rPr lang="en-US" sz="1600" b="1" i="1">
                <a:solidFill>
                  <a:srgbClr val="000099"/>
                </a:solidFill>
                <a:latin typeface="Palatino Linotype" pitchFamily="18" charset="0"/>
              </a:rPr>
              <a:t>Producers</a:t>
            </a:r>
            <a:r>
              <a:rPr lang="en-US" sz="1600" i="1">
                <a:solidFill>
                  <a:srgbClr val="CC0000"/>
                </a:solidFill>
                <a:latin typeface="Palatino Linotype" pitchFamily="18" charset="0"/>
              </a:rPr>
              <a:t> </a:t>
            </a:r>
            <a:r>
              <a:rPr lang="en-US" sz="1600" i="1">
                <a:solidFill>
                  <a:srgbClr val="000099"/>
                </a:solidFill>
                <a:latin typeface="Palatino Linotype" pitchFamily="18" charset="0"/>
              </a:rPr>
              <a:t>(global chemical companies,  e.g. ExxonMobil, Total, Nova, BASF,  Dow Chemicals, Sinopec, ..etc</a:t>
            </a:r>
          </a:p>
          <a:p>
            <a:pPr marL="742950" lvl="1" indent="-285750" eaLnBrk="0" hangingPunct="0">
              <a:lnSpc>
                <a:spcPct val="95000"/>
              </a:lnSpc>
              <a:spcAft>
                <a:spcPct val="25000"/>
              </a:spcAft>
              <a:buClr>
                <a:srgbClr val="990000"/>
              </a:buClr>
              <a:buSzPct val="110000"/>
              <a:buFont typeface="Wingdings" pitchFamily="2" charset="2"/>
              <a:buChar char="§"/>
            </a:pPr>
            <a:r>
              <a:rPr lang="en-US" sz="1600" b="1" i="1">
                <a:solidFill>
                  <a:srgbClr val="000099"/>
                </a:solidFill>
                <a:latin typeface="Palatino Linotype" pitchFamily="18" charset="0"/>
              </a:rPr>
              <a:t>Gulf Producers</a:t>
            </a:r>
            <a:r>
              <a:rPr lang="en-US" sz="1600" i="1">
                <a:solidFill>
                  <a:srgbClr val="CC0000"/>
                </a:solidFill>
                <a:latin typeface="Palatino Linotype" pitchFamily="18" charset="0"/>
              </a:rPr>
              <a:t> </a:t>
            </a:r>
            <a:r>
              <a:rPr lang="en-US" sz="1600" i="1">
                <a:solidFill>
                  <a:srgbClr val="000099"/>
                </a:solidFill>
                <a:latin typeface="Palatino Linotype" pitchFamily="18" charset="0"/>
              </a:rPr>
              <a:t>(smaller Gulf producers e.g. Astra,</a:t>
            </a:r>
            <a:r>
              <a:rPr lang="en-US" sz="1600" b="1" i="1">
                <a:solidFill>
                  <a:srgbClr val="000099"/>
                </a:solidFill>
                <a:latin typeface="Palatino Linotype" pitchFamily="18" charset="0"/>
              </a:rPr>
              <a:t> </a:t>
            </a:r>
            <a:endParaRPr lang="en-US" sz="1600" i="1">
              <a:solidFill>
                <a:srgbClr val="000099"/>
              </a:solidFill>
              <a:latin typeface="Palatino Linotype" pitchFamily="18" charset="0"/>
            </a:endParaRPr>
          </a:p>
        </p:txBody>
      </p:sp>
      <p:sp>
        <p:nvSpPr>
          <p:cNvPr id="1040" name="Slide Number Placeholder 4"/>
          <p:cNvSpPr>
            <a:spLocks noGrp="1"/>
          </p:cNvSpPr>
          <p:nvPr>
            <p:ph type="sldNum" sz="quarter" idx="12"/>
          </p:nvPr>
        </p:nvSpPr>
        <p:spPr>
          <a:xfrm>
            <a:off x="6867525" y="6381750"/>
            <a:ext cx="2133600" cy="476250"/>
          </a:xfrm>
          <a:noFill/>
        </p:spPr>
        <p:txBody>
          <a:bodyPr/>
          <a:lstStyle/>
          <a:p>
            <a:fld id="{D11907CA-FC96-41A4-A87B-DF42FED5393B}" type="slidenum">
              <a:rPr lang="ar-AE" smtClean="0">
                <a:latin typeface="Palatino Linotype" pitchFamily="18" charset="0"/>
              </a:rPr>
              <a:pPr/>
              <a:t>5</a:t>
            </a:fld>
            <a:r>
              <a:rPr lang="en-AU" smtClean="0">
                <a:latin typeface="Palatino Linotype" pitchFamily="18" charset="0"/>
              </a:rPr>
              <a:t>  </a:t>
            </a:r>
          </a:p>
        </p:txBody>
      </p:sp>
      <p:sp>
        <p:nvSpPr>
          <p:cNvPr id="1041"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 Who are we?</a:t>
            </a:r>
            <a:endParaRPr lang="en-US" sz="1400">
              <a:solidFill>
                <a:schemeClr val="accent2"/>
              </a:solidFill>
              <a:latin typeface="Palatino Linotype" pitchFamily="18" charset="0"/>
            </a:endParaRPr>
          </a:p>
        </p:txBody>
      </p:sp>
      <p:graphicFrame>
        <p:nvGraphicFramePr>
          <p:cNvPr id="1026" name="Object 4">
            <a:hlinkClick r:id="" action="ppaction://ole?verb=0"/>
          </p:cNvPr>
          <p:cNvGraphicFramePr>
            <a:graphicFrameLocks/>
          </p:cNvGraphicFramePr>
          <p:nvPr/>
        </p:nvGraphicFramePr>
        <p:xfrm>
          <a:off x="3929063" y="2000250"/>
          <a:ext cx="5000625" cy="3786188"/>
        </p:xfrm>
        <a:graphic>
          <a:graphicData uri="http://schemas.openxmlformats.org/presentationml/2006/ole">
            <p:oleObj spid="_x0000_s1026" name="Chart" r:id="rId5" imgW="5019759" imgH="3800543" progId="MSGraph.Chart.8">
              <p:embed followColorScheme="textAndBackground"/>
            </p:oleObj>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Oval 41"/>
          <p:cNvSpPr/>
          <p:nvPr/>
        </p:nvSpPr>
        <p:spPr>
          <a:xfrm rot="21093506">
            <a:off x="6948488" y="2281238"/>
            <a:ext cx="931862" cy="320675"/>
          </a:xfrm>
          <a:prstGeom prst="ellipse">
            <a:avLst/>
          </a:prstGeom>
          <a:solidFill>
            <a:srgbClr val="FFCC99"/>
          </a:solidFill>
          <a:ln w="15875">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2" name="Rectangle 3"/>
          <p:cNvSpPr>
            <a:spLocks noChangeArrowheads="1"/>
          </p:cNvSpPr>
          <p:nvPr/>
        </p:nvSpPr>
        <p:spPr bwMode="auto">
          <a:xfrm>
            <a:off x="0" y="4364038"/>
            <a:ext cx="9144000" cy="0"/>
          </a:xfrm>
          <a:prstGeom prst="rect">
            <a:avLst/>
          </a:prstGeom>
          <a:noFill/>
          <a:ln w="61976">
            <a:noFill/>
            <a:miter lim="800000"/>
            <a:headEnd/>
            <a:tailEnd/>
          </a:ln>
        </p:spPr>
        <p:txBody>
          <a:bodyPr wrap="none" lIns="0" tIns="46800" rIns="0" bIns="46800" anchor="ctr">
            <a:spAutoFit/>
          </a:bodyPr>
          <a:lstStyle/>
          <a:p>
            <a:pPr eaLnBrk="0" hangingPunct="0"/>
            <a:endParaRPr lang="en-US" sz="2400">
              <a:latin typeface="Times New Roman" pitchFamily="18" charset="0"/>
            </a:endParaRPr>
          </a:p>
        </p:txBody>
      </p:sp>
      <p:sp>
        <p:nvSpPr>
          <p:cNvPr id="2053" name="Rectangle 4"/>
          <p:cNvSpPr>
            <a:spLocks noChangeArrowheads="1"/>
          </p:cNvSpPr>
          <p:nvPr/>
        </p:nvSpPr>
        <p:spPr bwMode="auto">
          <a:xfrm>
            <a:off x="0" y="4083050"/>
            <a:ext cx="0" cy="422275"/>
          </a:xfrm>
          <a:prstGeom prst="rect">
            <a:avLst/>
          </a:prstGeom>
          <a:noFill/>
          <a:ln w="61976">
            <a:noFill/>
            <a:miter lim="800000"/>
            <a:headEnd/>
            <a:tailEnd/>
          </a:ln>
        </p:spPr>
        <p:txBody>
          <a:bodyPr wrap="none" lIns="0" tIns="46800" rIns="0" bIns="46800" anchor="ctr">
            <a:spAutoFit/>
          </a:bodyPr>
          <a:lstStyle/>
          <a:p>
            <a:pPr eaLnBrk="0" hangingPunct="0"/>
            <a:endParaRPr lang="en-US" sz="2400">
              <a:latin typeface="Times New Roman" pitchFamily="18" charset="0"/>
            </a:endParaRPr>
          </a:p>
        </p:txBody>
      </p:sp>
      <p:sp>
        <p:nvSpPr>
          <p:cNvPr id="2054" name="Rectangle 5"/>
          <p:cNvSpPr>
            <a:spLocks noChangeArrowheads="1"/>
          </p:cNvSpPr>
          <p:nvPr/>
        </p:nvSpPr>
        <p:spPr bwMode="auto">
          <a:xfrm>
            <a:off x="0" y="4906963"/>
            <a:ext cx="9144000" cy="0"/>
          </a:xfrm>
          <a:prstGeom prst="rect">
            <a:avLst/>
          </a:prstGeom>
          <a:noFill/>
          <a:ln w="61976">
            <a:noFill/>
            <a:miter lim="800000"/>
            <a:headEnd/>
            <a:tailEnd/>
          </a:ln>
        </p:spPr>
        <p:txBody>
          <a:bodyPr wrap="none" lIns="0" tIns="46800" rIns="0" bIns="46800" anchor="ctr">
            <a:spAutoFit/>
          </a:bodyPr>
          <a:lstStyle/>
          <a:p>
            <a:pPr eaLnBrk="0" hangingPunct="0"/>
            <a:endParaRPr lang="en-US" sz="2400">
              <a:latin typeface="Times New Roman" pitchFamily="18" charset="0"/>
            </a:endParaRPr>
          </a:p>
        </p:txBody>
      </p:sp>
      <p:sp>
        <p:nvSpPr>
          <p:cNvPr id="2055" name="Rectangle 9"/>
          <p:cNvSpPr>
            <a:spLocks noChangeArrowheads="1"/>
          </p:cNvSpPr>
          <p:nvPr/>
        </p:nvSpPr>
        <p:spPr bwMode="auto">
          <a:xfrm>
            <a:off x="4398963" y="1785938"/>
            <a:ext cx="3959225" cy="334962"/>
          </a:xfrm>
          <a:prstGeom prst="rect">
            <a:avLst/>
          </a:prstGeom>
          <a:noFill/>
          <a:ln w="9525">
            <a:noFill/>
            <a:miter lim="800000"/>
            <a:headEnd/>
            <a:tailEnd/>
          </a:ln>
        </p:spPr>
        <p:txBody>
          <a:bodyPr wrap="none" anchor="ctr"/>
          <a:lstStyle/>
          <a:p>
            <a:pPr algn="ctr" eaLnBrk="0" hangingPunct="0">
              <a:lnSpc>
                <a:spcPct val="90000"/>
              </a:lnSpc>
            </a:pPr>
            <a:r>
              <a:rPr lang="en-US" sz="1600" b="1">
                <a:solidFill>
                  <a:schemeClr val="accent2"/>
                </a:solidFill>
                <a:latin typeface="Palatino Linotype" pitchFamily="18" charset="0"/>
              </a:rPr>
              <a:t>GPCA members and growth (2006-to-date)</a:t>
            </a:r>
          </a:p>
        </p:txBody>
      </p:sp>
      <p:sp>
        <p:nvSpPr>
          <p:cNvPr id="2056" name="Rectangle 12"/>
          <p:cNvSpPr>
            <a:spLocks noChangeArrowheads="1"/>
          </p:cNvSpPr>
          <p:nvPr/>
        </p:nvSpPr>
        <p:spPr bwMode="gray">
          <a:xfrm>
            <a:off x="601663" y="1968500"/>
            <a:ext cx="3613150" cy="3246438"/>
          </a:xfrm>
          <a:prstGeom prst="rect">
            <a:avLst/>
          </a:prstGeom>
          <a:noFill/>
          <a:ln w="9525">
            <a:noFill/>
            <a:miter lim="800000"/>
            <a:headEnd/>
            <a:tailEnd/>
          </a:ln>
        </p:spPr>
        <p:txBody>
          <a:bodyPr/>
          <a:lstStyle/>
          <a:p>
            <a:pPr marL="176213" indent="-176213" eaLnBrk="0" hangingPunct="0">
              <a:spcBef>
                <a:spcPts val="600"/>
              </a:spcBef>
              <a:buClr>
                <a:srgbClr val="B80000"/>
              </a:buClr>
              <a:buFont typeface="Wingdings" pitchFamily="2" charset="2"/>
              <a:buChar char="§"/>
            </a:pPr>
            <a:r>
              <a:rPr lang="en-US" sz="1600">
                <a:solidFill>
                  <a:schemeClr val="accent2"/>
                </a:solidFill>
                <a:latin typeface="Palatino Linotype" pitchFamily="18" charset="0"/>
              </a:rPr>
              <a:t>Tripling the Members since March 2006 </a:t>
            </a:r>
          </a:p>
          <a:p>
            <a:pPr marL="176213" indent="-176213" eaLnBrk="0" hangingPunct="0">
              <a:spcBef>
                <a:spcPts val="600"/>
              </a:spcBef>
              <a:buClr>
                <a:srgbClr val="B80000"/>
              </a:buClr>
              <a:buFont typeface="Wingdings" pitchFamily="2" charset="2"/>
              <a:buChar char="§"/>
            </a:pPr>
            <a:r>
              <a:rPr lang="en-US" sz="1600">
                <a:solidFill>
                  <a:schemeClr val="accent2"/>
                </a:solidFill>
                <a:latin typeface="Palatino Linotype" pitchFamily="18" charset="0"/>
              </a:rPr>
              <a:t>Attrition rate so far: less than 2% p.a.</a:t>
            </a:r>
          </a:p>
          <a:p>
            <a:pPr marL="176213" indent="-176213" eaLnBrk="0" hangingPunct="0">
              <a:spcBef>
                <a:spcPts val="600"/>
              </a:spcBef>
              <a:buClr>
                <a:srgbClr val="B80000"/>
              </a:buClr>
              <a:buFont typeface="Wingdings" pitchFamily="2" charset="2"/>
              <a:buChar char="§"/>
            </a:pPr>
            <a:r>
              <a:rPr lang="en-US" sz="1600">
                <a:solidFill>
                  <a:schemeClr val="accent2"/>
                </a:solidFill>
                <a:latin typeface="Palatino Linotype" pitchFamily="18" charset="0"/>
              </a:rPr>
              <a:t>Membership growth target: 10-15% p.a.</a:t>
            </a:r>
          </a:p>
          <a:p>
            <a:pPr marL="176213" indent="-176213" eaLnBrk="0" hangingPunct="0">
              <a:spcBef>
                <a:spcPts val="600"/>
              </a:spcBef>
              <a:buClr>
                <a:srgbClr val="B80000"/>
              </a:buClr>
              <a:buFont typeface="Wingdings" pitchFamily="2" charset="2"/>
              <a:buChar char="§"/>
            </a:pPr>
            <a:r>
              <a:rPr lang="de-DE" sz="1600">
                <a:solidFill>
                  <a:schemeClr val="accent2"/>
                </a:solidFill>
                <a:latin typeface="Palatino Linotype" pitchFamily="18" charset="0"/>
              </a:rPr>
              <a:t>Net growth by October 31, 2009 of 10% p.a.</a:t>
            </a:r>
            <a:endParaRPr lang="en-US" sz="1600">
              <a:solidFill>
                <a:schemeClr val="accent2"/>
              </a:solidFill>
              <a:latin typeface="Palatino Linotype" pitchFamily="18" charset="0"/>
            </a:endParaRPr>
          </a:p>
          <a:p>
            <a:pPr marL="176213" indent="-176213" eaLnBrk="0" hangingPunct="0">
              <a:spcBef>
                <a:spcPts val="600"/>
              </a:spcBef>
              <a:buClr>
                <a:srgbClr val="B80000"/>
              </a:buClr>
              <a:buFont typeface="Wingdings" pitchFamily="2" charset="2"/>
              <a:buChar char="§"/>
            </a:pPr>
            <a:endParaRPr lang="en-US" sz="1600">
              <a:solidFill>
                <a:schemeClr val="accent2"/>
              </a:solidFill>
              <a:latin typeface="Palatino Linotype" pitchFamily="18" charset="0"/>
            </a:endParaRPr>
          </a:p>
          <a:p>
            <a:pPr marL="176213" indent="-176213" eaLnBrk="0" hangingPunct="0">
              <a:spcBef>
                <a:spcPts val="600"/>
              </a:spcBef>
              <a:buClr>
                <a:srgbClr val="B80000"/>
              </a:buClr>
            </a:pPr>
            <a:endParaRPr lang="en-US" sz="1600">
              <a:solidFill>
                <a:schemeClr val="accent2"/>
              </a:solidFill>
              <a:latin typeface="Palatino Linotype" pitchFamily="18" charset="0"/>
            </a:endParaRPr>
          </a:p>
        </p:txBody>
      </p:sp>
      <p:sp>
        <p:nvSpPr>
          <p:cNvPr id="13" name="Rectangle 12"/>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cxnSp>
        <p:nvCxnSpPr>
          <p:cNvPr id="16" name="Straight Arrow Connector 15"/>
          <p:cNvCxnSpPr/>
          <p:nvPr/>
        </p:nvCxnSpPr>
        <p:spPr>
          <a:xfrm flipV="1">
            <a:off x="5143500" y="3311525"/>
            <a:ext cx="571500" cy="357188"/>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2059" name="TextBox 16"/>
          <p:cNvSpPr txBox="1">
            <a:spLocks noChangeArrowheads="1"/>
          </p:cNvSpPr>
          <p:nvPr/>
        </p:nvSpPr>
        <p:spPr bwMode="auto">
          <a:xfrm>
            <a:off x="5000625" y="3176588"/>
            <a:ext cx="581025" cy="276225"/>
          </a:xfrm>
          <a:prstGeom prst="rect">
            <a:avLst/>
          </a:prstGeom>
          <a:noFill/>
          <a:ln w="9525">
            <a:noFill/>
            <a:miter lim="800000"/>
            <a:headEnd/>
            <a:tailEnd/>
          </a:ln>
        </p:spPr>
        <p:txBody>
          <a:bodyPr wrap="none">
            <a:spAutoFit/>
          </a:bodyPr>
          <a:lstStyle/>
          <a:p>
            <a:r>
              <a:rPr lang="de-DE" sz="1200">
                <a:solidFill>
                  <a:srgbClr val="000000"/>
                </a:solidFill>
              </a:rPr>
              <a:t>+71%</a:t>
            </a:r>
            <a:endParaRPr lang="en-US" sz="1200">
              <a:solidFill>
                <a:srgbClr val="000000"/>
              </a:solidFill>
            </a:endParaRPr>
          </a:p>
        </p:txBody>
      </p:sp>
      <p:cxnSp>
        <p:nvCxnSpPr>
          <p:cNvPr id="18" name="Straight Arrow Connector 17"/>
          <p:cNvCxnSpPr/>
          <p:nvPr/>
        </p:nvCxnSpPr>
        <p:spPr>
          <a:xfrm flipV="1">
            <a:off x="6143625" y="2557463"/>
            <a:ext cx="612775" cy="325437"/>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7102475" y="2419350"/>
            <a:ext cx="612775" cy="106363"/>
          </a:xfrm>
          <a:prstGeom prst="straightConnector1">
            <a:avLst/>
          </a:prstGeom>
          <a:ln>
            <a:solidFill>
              <a:srgbClr val="000000"/>
            </a:solidFill>
            <a:tailEnd type="triangle"/>
          </a:ln>
        </p:spPr>
        <p:style>
          <a:lnRef idx="1">
            <a:schemeClr val="accent1"/>
          </a:lnRef>
          <a:fillRef idx="0">
            <a:schemeClr val="accent1"/>
          </a:fillRef>
          <a:effectRef idx="0">
            <a:schemeClr val="accent1"/>
          </a:effectRef>
          <a:fontRef idx="minor">
            <a:schemeClr val="tx1"/>
          </a:fontRef>
        </p:style>
      </p:cxnSp>
      <p:sp>
        <p:nvSpPr>
          <p:cNvPr id="2062" name="TextBox 37"/>
          <p:cNvSpPr txBox="1">
            <a:spLocks noChangeArrowheads="1"/>
          </p:cNvSpPr>
          <p:nvPr/>
        </p:nvSpPr>
        <p:spPr bwMode="auto">
          <a:xfrm>
            <a:off x="6072188" y="2454275"/>
            <a:ext cx="546100" cy="276225"/>
          </a:xfrm>
          <a:prstGeom prst="rect">
            <a:avLst/>
          </a:prstGeom>
          <a:noFill/>
          <a:ln w="9525">
            <a:noFill/>
            <a:miter lim="800000"/>
            <a:headEnd/>
            <a:tailEnd/>
          </a:ln>
        </p:spPr>
        <p:txBody>
          <a:bodyPr wrap="none">
            <a:spAutoFit/>
          </a:bodyPr>
          <a:lstStyle/>
          <a:p>
            <a:r>
              <a:rPr lang="de-DE" sz="1200">
                <a:solidFill>
                  <a:srgbClr val="000000"/>
                </a:solidFill>
                <a:latin typeface="Palatino Linotype" pitchFamily="18" charset="0"/>
              </a:rPr>
              <a:t>+20%</a:t>
            </a:r>
            <a:endParaRPr lang="en-US" sz="1200">
              <a:solidFill>
                <a:srgbClr val="000000"/>
              </a:solidFill>
              <a:latin typeface="Palatino Linotype" pitchFamily="18" charset="0"/>
            </a:endParaRPr>
          </a:p>
        </p:txBody>
      </p:sp>
      <p:sp>
        <p:nvSpPr>
          <p:cNvPr id="2063" name="TextBox 38"/>
          <p:cNvSpPr txBox="1">
            <a:spLocks noChangeArrowheads="1"/>
          </p:cNvSpPr>
          <p:nvPr/>
        </p:nvSpPr>
        <p:spPr bwMode="auto">
          <a:xfrm>
            <a:off x="7143750" y="2247900"/>
            <a:ext cx="682625" cy="276225"/>
          </a:xfrm>
          <a:prstGeom prst="rect">
            <a:avLst/>
          </a:prstGeom>
          <a:noFill/>
          <a:ln w="9525">
            <a:noFill/>
            <a:miter lim="800000"/>
            <a:headEnd/>
            <a:tailEnd/>
          </a:ln>
        </p:spPr>
        <p:txBody>
          <a:bodyPr wrap="none">
            <a:spAutoFit/>
          </a:bodyPr>
          <a:lstStyle/>
          <a:p>
            <a:r>
              <a:rPr lang="de-DE" sz="1200">
                <a:solidFill>
                  <a:srgbClr val="000000"/>
                </a:solidFill>
              </a:rPr>
              <a:t>+16% *</a:t>
            </a:r>
            <a:endParaRPr lang="en-US" sz="1200">
              <a:solidFill>
                <a:srgbClr val="000000"/>
              </a:solidFill>
            </a:endParaRPr>
          </a:p>
        </p:txBody>
      </p:sp>
      <p:sp>
        <p:nvSpPr>
          <p:cNvPr id="2064" name="TextBox 39"/>
          <p:cNvSpPr txBox="1">
            <a:spLocks noChangeArrowheads="1"/>
          </p:cNvSpPr>
          <p:nvPr/>
        </p:nvSpPr>
        <p:spPr bwMode="auto">
          <a:xfrm>
            <a:off x="6215063" y="5429250"/>
            <a:ext cx="1724025" cy="276225"/>
          </a:xfrm>
          <a:prstGeom prst="rect">
            <a:avLst/>
          </a:prstGeom>
          <a:noFill/>
          <a:ln w="9525">
            <a:noFill/>
            <a:miter lim="800000"/>
            <a:headEnd/>
            <a:tailEnd/>
          </a:ln>
        </p:spPr>
        <p:txBody>
          <a:bodyPr wrap="none">
            <a:spAutoFit/>
          </a:bodyPr>
          <a:lstStyle/>
          <a:p>
            <a:r>
              <a:rPr lang="de-DE" sz="1200">
                <a:solidFill>
                  <a:srgbClr val="000000"/>
                </a:solidFill>
                <a:latin typeface="Palatino Linotype" pitchFamily="18" charset="0"/>
              </a:rPr>
              <a:t>*  By end October 2009</a:t>
            </a:r>
            <a:endParaRPr lang="en-US" sz="1200">
              <a:solidFill>
                <a:srgbClr val="000000"/>
              </a:solidFill>
              <a:latin typeface="Palatino Linotype" pitchFamily="18" charset="0"/>
            </a:endParaRPr>
          </a:p>
        </p:txBody>
      </p:sp>
      <p:sp>
        <p:nvSpPr>
          <p:cNvPr id="2065" name="Title 7"/>
          <p:cNvSpPr txBox="1">
            <a:spLocks/>
          </p:cNvSpPr>
          <p:nvPr/>
        </p:nvSpPr>
        <p:spPr bwMode="auto">
          <a:xfrm>
            <a:off x="750888" y="779463"/>
            <a:ext cx="8035925" cy="792162"/>
          </a:xfrm>
          <a:prstGeom prst="rect">
            <a:avLst/>
          </a:prstGeom>
          <a:noFill/>
          <a:ln w="9525">
            <a:noFill/>
            <a:miter lim="800000"/>
            <a:headEnd/>
            <a:tailEnd/>
          </a:ln>
        </p:spPr>
        <p:txBody>
          <a:bodyPr lIns="0" tIns="0" rIns="0" bIns="0"/>
          <a:lstStyle/>
          <a:p>
            <a:r>
              <a:rPr lang="de-DE" sz="2000" b="1">
                <a:solidFill>
                  <a:schemeClr val="accent2"/>
                </a:solidFill>
                <a:latin typeface="Palatino Linotype" pitchFamily="18" charset="0"/>
              </a:rPr>
              <a:t>We made remarkable strides in expanding our membership over the past 3 years .. </a:t>
            </a:r>
            <a:endParaRPr lang="en-US" sz="2000" b="1">
              <a:solidFill>
                <a:schemeClr val="accent2"/>
              </a:solidFill>
              <a:latin typeface="Palatino Linotype" pitchFamily="18" charset="0"/>
            </a:endParaRPr>
          </a:p>
        </p:txBody>
      </p:sp>
      <p:sp>
        <p:nvSpPr>
          <p:cNvPr id="2066" name="Slide Number Placeholder 4"/>
          <p:cNvSpPr>
            <a:spLocks noGrp="1"/>
          </p:cNvSpPr>
          <p:nvPr>
            <p:ph type="sldNum" sz="quarter" idx="12"/>
          </p:nvPr>
        </p:nvSpPr>
        <p:spPr>
          <a:xfrm>
            <a:off x="6867525" y="6453188"/>
            <a:ext cx="2133600" cy="476250"/>
          </a:xfrm>
          <a:noFill/>
        </p:spPr>
        <p:txBody>
          <a:bodyPr/>
          <a:lstStyle/>
          <a:p>
            <a:fld id="{09492B29-2AE7-4B63-BB17-3AE875D69384}" type="slidenum">
              <a:rPr lang="ar-AE" smtClean="0">
                <a:latin typeface="Palatino Linotype" pitchFamily="18" charset="0"/>
              </a:rPr>
              <a:pPr/>
              <a:t>6</a:t>
            </a:fld>
            <a:r>
              <a:rPr lang="en-AU" smtClean="0">
                <a:latin typeface="Palatino Linotype" pitchFamily="18" charset="0"/>
              </a:rPr>
              <a:t>  </a:t>
            </a:r>
          </a:p>
        </p:txBody>
      </p:sp>
      <p:sp>
        <p:nvSpPr>
          <p:cNvPr id="2067"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Who are we?</a:t>
            </a:r>
            <a:endParaRPr lang="en-US" sz="1400">
              <a:solidFill>
                <a:schemeClr val="accent2"/>
              </a:solidFill>
              <a:latin typeface="Palatino Linotype" pitchFamily="18" charset="0"/>
            </a:endParaRPr>
          </a:p>
        </p:txBody>
      </p:sp>
      <p:graphicFrame>
        <p:nvGraphicFramePr>
          <p:cNvPr id="2050" name="Object 7"/>
          <p:cNvGraphicFramePr>
            <a:graphicFrameLocks/>
          </p:cNvGraphicFramePr>
          <p:nvPr/>
        </p:nvGraphicFramePr>
        <p:xfrm>
          <a:off x="4433888" y="2360613"/>
          <a:ext cx="4221162" cy="3157537"/>
        </p:xfrm>
        <a:graphic>
          <a:graphicData uri="http://schemas.openxmlformats.org/presentationml/2006/ole">
            <p:oleObj spid="_x0000_s2050" name="Chart" r:id="rId4" imgW="4257759" imgH="3181485" progId="MSGraph.Chart.8">
              <p:embed followColorScheme="full"/>
            </p:oleObj>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1" name="AutoShape 27"/>
          <p:cNvSpPr>
            <a:spLocks noChangeArrowheads="1"/>
          </p:cNvSpPr>
          <p:nvPr/>
        </p:nvSpPr>
        <p:spPr bwMode="auto">
          <a:xfrm>
            <a:off x="4938713" y="3900488"/>
            <a:ext cx="1847850" cy="3048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400" b="1" dirty="0">
                <a:solidFill>
                  <a:schemeClr val="bg1"/>
                </a:solidFill>
                <a:latin typeface="Palatino Linotype" pitchFamily="18" charset="0"/>
              </a:rPr>
              <a:t>Secretary General</a:t>
            </a:r>
            <a:r>
              <a:rPr lang="en-US" sz="1400" dirty="0">
                <a:solidFill>
                  <a:schemeClr val="bg1"/>
                </a:solidFill>
              </a:rPr>
              <a:t> </a:t>
            </a:r>
          </a:p>
        </p:txBody>
      </p:sp>
      <p:sp>
        <p:nvSpPr>
          <p:cNvPr id="16387" name="Line 42"/>
          <p:cNvSpPr>
            <a:spLocks noChangeShapeType="1"/>
          </p:cNvSpPr>
          <p:nvPr/>
        </p:nvSpPr>
        <p:spPr bwMode="auto">
          <a:xfrm>
            <a:off x="5915025" y="2344738"/>
            <a:ext cx="0" cy="1547812"/>
          </a:xfrm>
          <a:prstGeom prst="line">
            <a:avLst/>
          </a:prstGeom>
          <a:noFill/>
          <a:ln w="9525">
            <a:solidFill>
              <a:schemeClr val="tx1"/>
            </a:solidFill>
            <a:round/>
            <a:headEnd/>
            <a:tailEnd/>
          </a:ln>
        </p:spPr>
        <p:txBody>
          <a:bodyPr/>
          <a:lstStyle/>
          <a:p>
            <a:endParaRPr lang="en-US"/>
          </a:p>
        </p:txBody>
      </p:sp>
      <p:sp>
        <p:nvSpPr>
          <p:cNvPr id="21526" name="AutoShape 45"/>
          <p:cNvSpPr>
            <a:spLocks noChangeArrowheads="1"/>
          </p:cNvSpPr>
          <p:nvPr/>
        </p:nvSpPr>
        <p:spPr bwMode="auto">
          <a:xfrm>
            <a:off x="3652838" y="4891088"/>
            <a:ext cx="900112" cy="576262"/>
          </a:xfrm>
          <a:prstGeom prst="roundRect">
            <a:avLst>
              <a:gd name="adj" fmla="val 16667"/>
            </a:avLst>
          </a:prstGeom>
          <a:solidFill>
            <a:schemeClr val="accent6"/>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Committees &amp; Global Affair </a:t>
            </a:r>
            <a:r>
              <a:rPr lang="en-US" sz="1200" dirty="0">
                <a:solidFill>
                  <a:schemeClr val="bg1"/>
                </a:solidFill>
              </a:rPr>
              <a:t> </a:t>
            </a:r>
          </a:p>
        </p:txBody>
      </p:sp>
      <p:sp>
        <p:nvSpPr>
          <p:cNvPr id="21527" name="AutoShape 47"/>
          <p:cNvSpPr>
            <a:spLocks noChangeArrowheads="1"/>
          </p:cNvSpPr>
          <p:nvPr/>
        </p:nvSpPr>
        <p:spPr bwMode="auto">
          <a:xfrm>
            <a:off x="4643438" y="4891088"/>
            <a:ext cx="900112" cy="576262"/>
          </a:xfrm>
          <a:prstGeom prst="roundRect">
            <a:avLst>
              <a:gd name="adj" fmla="val 16667"/>
            </a:avLst>
          </a:prstGeom>
          <a:solidFill>
            <a:schemeClr val="accent6"/>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Communication &amp;</a:t>
            </a:r>
          </a:p>
          <a:p>
            <a:pPr algn="ctr">
              <a:defRPr/>
            </a:pPr>
            <a:r>
              <a:rPr lang="en-US" sz="1200" b="1" dirty="0">
                <a:solidFill>
                  <a:schemeClr val="bg1"/>
                </a:solidFill>
                <a:latin typeface="Palatino Linotype" pitchFamily="18" charset="0"/>
              </a:rPr>
              <a:t>Marketing</a:t>
            </a:r>
            <a:r>
              <a:rPr lang="en-US" sz="1200" dirty="0">
                <a:solidFill>
                  <a:schemeClr val="bg1"/>
                </a:solidFill>
              </a:rPr>
              <a:t> </a:t>
            </a:r>
          </a:p>
        </p:txBody>
      </p:sp>
      <p:sp>
        <p:nvSpPr>
          <p:cNvPr id="21528" name="AutoShape 48"/>
          <p:cNvSpPr>
            <a:spLocks noChangeArrowheads="1"/>
          </p:cNvSpPr>
          <p:nvPr/>
        </p:nvSpPr>
        <p:spPr bwMode="auto">
          <a:xfrm>
            <a:off x="5624513" y="4891088"/>
            <a:ext cx="900112" cy="576262"/>
          </a:xfrm>
          <a:prstGeom prst="roundRect">
            <a:avLst>
              <a:gd name="adj" fmla="val 16667"/>
            </a:avLst>
          </a:prstGeom>
          <a:solidFill>
            <a:schemeClr val="accent6"/>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Admin &amp; Finance</a:t>
            </a:r>
          </a:p>
        </p:txBody>
      </p:sp>
      <p:sp>
        <p:nvSpPr>
          <p:cNvPr id="21529" name="AutoShape 49"/>
          <p:cNvSpPr>
            <a:spLocks noChangeArrowheads="1"/>
          </p:cNvSpPr>
          <p:nvPr/>
        </p:nvSpPr>
        <p:spPr bwMode="auto">
          <a:xfrm>
            <a:off x="4000500" y="5643563"/>
            <a:ext cx="1000125" cy="576262"/>
          </a:xfrm>
          <a:prstGeom prst="roundRect">
            <a:avLst>
              <a:gd name="adj" fmla="val 16667"/>
            </a:avLst>
          </a:prstGeom>
          <a:solidFill>
            <a:schemeClr val="accent2">
              <a:lumMod val="60000"/>
              <a:lumOff val="40000"/>
            </a:schemeClr>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Information/Media Relation</a:t>
            </a:r>
            <a:endParaRPr lang="en-US" sz="1200" dirty="0">
              <a:solidFill>
                <a:schemeClr val="bg1"/>
              </a:solidFill>
            </a:endParaRPr>
          </a:p>
        </p:txBody>
      </p:sp>
      <p:sp>
        <p:nvSpPr>
          <p:cNvPr id="16392" name="Line 50"/>
          <p:cNvSpPr>
            <a:spLocks noChangeShapeType="1"/>
          </p:cNvSpPr>
          <p:nvPr/>
        </p:nvSpPr>
        <p:spPr bwMode="auto">
          <a:xfrm>
            <a:off x="4113213" y="4679950"/>
            <a:ext cx="3924300" cy="0"/>
          </a:xfrm>
          <a:prstGeom prst="line">
            <a:avLst/>
          </a:prstGeom>
          <a:noFill/>
          <a:ln w="9525">
            <a:solidFill>
              <a:schemeClr val="tx1"/>
            </a:solidFill>
            <a:round/>
            <a:headEnd/>
            <a:tailEnd/>
          </a:ln>
        </p:spPr>
        <p:txBody>
          <a:bodyPr/>
          <a:lstStyle/>
          <a:p>
            <a:endParaRPr lang="en-US"/>
          </a:p>
        </p:txBody>
      </p:sp>
      <p:sp>
        <p:nvSpPr>
          <p:cNvPr id="16393" name="Line 51"/>
          <p:cNvSpPr>
            <a:spLocks noChangeShapeType="1"/>
          </p:cNvSpPr>
          <p:nvPr/>
        </p:nvSpPr>
        <p:spPr bwMode="auto">
          <a:xfrm>
            <a:off x="4110038" y="4676775"/>
            <a:ext cx="0" cy="215900"/>
          </a:xfrm>
          <a:prstGeom prst="line">
            <a:avLst/>
          </a:prstGeom>
          <a:noFill/>
          <a:ln w="9525">
            <a:solidFill>
              <a:schemeClr val="tx1"/>
            </a:solidFill>
            <a:round/>
            <a:headEnd/>
            <a:tailEnd/>
          </a:ln>
        </p:spPr>
        <p:txBody>
          <a:bodyPr/>
          <a:lstStyle/>
          <a:p>
            <a:endParaRPr lang="en-US"/>
          </a:p>
        </p:txBody>
      </p:sp>
      <p:sp>
        <p:nvSpPr>
          <p:cNvPr id="16394" name="Line 52"/>
          <p:cNvSpPr>
            <a:spLocks noChangeShapeType="1"/>
          </p:cNvSpPr>
          <p:nvPr/>
        </p:nvSpPr>
        <p:spPr bwMode="auto">
          <a:xfrm>
            <a:off x="5072063" y="4178300"/>
            <a:ext cx="0" cy="719138"/>
          </a:xfrm>
          <a:prstGeom prst="line">
            <a:avLst/>
          </a:prstGeom>
          <a:noFill/>
          <a:ln w="9525">
            <a:solidFill>
              <a:schemeClr val="tx1"/>
            </a:solidFill>
            <a:round/>
            <a:headEnd/>
            <a:tailEnd/>
          </a:ln>
        </p:spPr>
        <p:txBody>
          <a:bodyPr/>
          <a:lstStyle/>
          <a:p>
            <a:endParaRPr lang="en-US"/>
          </a:p>
        </p:txBody>
      </p:sp>
      <p:sp>
        <p:nvSpPr>
          <p:cNvPr id="16395" name="Line 53"/>
          <p:cNvSpPr>
            <a:spLocks noChangeShapeType="1"/>
          </p:cNvSpPr>
          <p:nvPr/>
        </p:nvSpPr>
        <p:spPr bwMode="auto">
          <a:xfrm>
            <a:off x="6062663" y="4676775"/>
            <a:ext cx="0" cy="215900"/>
          </a:xfrm>
          <a:prstGeom prst="line">
            <a:avLst/>
          </a:prstGeom>
          <a:noFill/>
          <a:ln w="9525">
            <a:solidFill>
              <a:schemeClr val="tx1"/>
            </a:solidFill>
            <a:round/>
            <a:headEnd/>
            <a:tailEnd/>
          </a:ln>
        </p:spPr>
        <p:txBody>
          <a:bodyPr/>
          <a:lstStyle/>
          <a:p>
            <a:endParaRPr lang="en-US"/>
          </a:p>
        </p:txBody>
      </p:sp>
      <p:sp>
        <p:nvSpPr>
          <p:cNvPr id="40" name="Rectangle 39"/>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1" name="Title 7"/>
          <p:cNvSpPr txBox="1">
            <a:spLocks/>
          </p:cNvSpPr>
          <p:nvPr/>
        </p:nvSpPr>
        <p:spPr bwMode="auto">
          <a:xfrm>
            <a:off x="608013" y="708025"/>
            <a:ext cx="8107362" cy="792163"/>
          </a:xfrm>
          <a:prstGeom prst="rect">
            <a:avLst/>
          </a:prstGeom>
          <a:noFill/>
          <a:ln w="9525">
            <a:noFill/>
            <a:miter lim="800000"/>
            <a:headEnd/>
            <a:tailEnd/>
          </a:ln>
        </p:spPr>
        <p:txBody>
          <a:bodyPr lIns="0" tIns="0" rIns="0" bIns="0"/>
          <a:lstStyle/>
          <a:p>
            <a:pPr>
              <a:defRPr/>
            </a:pPr>
            <a:r>
              <a:rPr lang="de-DE" sz="2000" b="1" kern="0" dirty="0">
                <a:solidFill>
                  <a:schemeClr val="accent2"/>
                </a:solidFill>
                <a:latin typeface="Palatino Linotype" pitchFamily="18" charset="0"/>
                <a:ea typeface="+mj-ea"/>
                <a:cs typeface="+mj-cs"/>
              </a:rPr>
              <a:t>GPCA‘s organization structure gives more focus on tasks with higher accountability and transparency</a:t>
            </a:r>
            <a:endParaRPr lang="en-US" sz="2000" b="1" kern="0" dirty="0">
              <a:solidFill>
                <a:schemeClr val="accent2"/>
              </a:solidFill>
              <a:latin typeface="Palatino Linotype" pitchFamily="18" charset="0"/>
              <a:ea typeface="+mj-ea"/>
              <a:cs typeface="+mj-cs"/>
            </a:endParaRPr>
          </a:p>
        </p:txBody>
      </p:sp>
      <p:sp>
        <p:nvSpPr>
          <p:cNvPr id="43" name="AutoShape 45"/>
          <p:cNvSpPr>
            <a:spLocks noChangeArrowheads="1"/>
          </p:cNvSpPr>
          <p:nvPr/>
        </p:nvSpPr>
        <p:spPr bwMode="auto">
          <a:xfrm>
            <a:off x="642938" y="2928938"/>
            <a:ext cx="1785937" cy="2505075"/>
          </a:xfrm>
          <a:prstGeom prst="roundRect">
            <a:avLst>
              <a:gd name="adj" fmla="val 16667"/>
            </a:avLst>
          </a:prstGeom>
          <a:solidFill>
            <a:schemeClr val="bg1"/>
          </a:solidFill>
          <a:ln w="9525">
            <a:solidFill>
              <a:schemeClr val="tx1"/>
            </a:solidFill>
            <a:round/>
            <a:headEnd/>
            <a:tailEnd/>
          </a:ln>
        </p:spPr>
        <p:txBody>
          <a:bodyPr wrap="none" anchor="ctr"/>
          <a:lstStyle/>
          <a:p>
            <a:pPr algn="ctr">
              <a:defRPr/>
            </a:pPr>
            <a:r>
              <a:rPr lang="en-US" sz="1200" b="1" dirty="0">
                <a:solidFill>
                  <a:schemeClr val="tx1">
                    <a:lumMod val="50000"/>
                  </a:schemeClr>
                </a:solidFill>
                <a:latin typeface="Palatino Linotype" pitchFamily="18" charset="0"/>
              </a:rPr>
              <a:t>Working Committees</a:t>
            </a: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b="1" dirty="0">
              <a:solidFill>
                <a:schemeClr val="tx1">
                  <a:lumMod val="50000"/>
                </a:schemeClr>
              </a:solidFill>
              <a:latin typeface="Palatino Linotype" pitchFamily="18" charset="0"/>
            </a:endParaRPr>
          </a:p>
          <a:p>
            <a:pPr algn="ctr">
              <a:defRPr/>
            </a:pPr>
            <a:endParaRPr lang="en-US" sz="1400" dirty="0">
              <a:solidFill>
                <a:schemeClr val="tx1">
                  <a:lumMod val="50000"/>
                </a:schemeClr>
              </a:solidFill>
            </a:endParaRPr>
          </a:p>
        </p:txBody>
      </p:sp>
      <p:cxnSp>
        <p:nvCxnSpPr>
          <p:cNvPr id="45" name="Straight Arrow Connector 44"/>
          <p:cNvCxnSpPr/>
          <p:nvPr/>
        </p:nvCxnSpPr>
        <p:spPr>
          <a:xfrm>
            <a:off x="2571750" y="5143500"/>
            <a:ext cx="1000125" cy="1588"/>
          </a:xfrm>
          <a:prstGeom prst="straightConnector1">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857250" y="3286125"/>
            <a:ext cx="1379538" cy="28575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DE" sz="1200" b="1" dirty="0">
                <a:solidFill>
                  <a:schemeClr val="tx1">
                    <a:lumMod val="50000"/>
                  </a:schemeClr>
                </a:solidFill>
                <a:latin typeface="Palatino Linotype" pitchFamily="18" charset="0"/>
              </a:rPr>
              <a:t>Human Resources</a:t>
            </a:r>
            <a:endParaRPr lang="en-US" sz="1200" b="1" dirty="0">
              <a:solidFill>
                <a:schemeClr val="tx1">
                  <a:lumMod val="50000"/>
                </a:schemeClr>
              </a:solidFill>
              <a:latin typeface="Palatino Linotype" pitchFamily="18" charset="0"/>
            </a:endParaRPr>
          </a:p>
        </p:txBody>
      </p:sp>
      <p:sp>
        <p:nvSpPr>
          <p:cNvPr id="16401" name="Line 52"/>
          <p:cNvSpPr>
            <a:spLocks noChangeShapeType="1"/>
          </p:cNvSpPr>
          <p:nvPr/>
        </p:nvSpPr>
        <p:spPr bwMode="auto">
          <a:xfrm>
            <a:off x="5099050" y="5461000"/>
            <a:ext cx="0" cy="107950"/>
          </a:xfrm>
          <a:prstGeom prst="line">
            <a:avLst/>
          </a:prstGeom>
          <a:noFill/>
          <a:ln w="9525">
            <a:solidFill>
              <a:schemeClr val="tx1"/>
            </a:solidFill>
            <a:round/>
            <a:headEnd/>
            <a:tailEnd/>
          </a:ln>
        </p:spPr>
        <p:txBody>
          <a:bodyPr/>
          <a:lstStyle/>
          <a:p>
            <a:endParaRPr lang="en-US"/>
          </a:p>
        </p:txBody>
      </p:sp>
      <p:sp>
        <p:nvSpPr>
          <p:cNvPr id="36" name="AutoShape 45"/>
          <p:cNvSpPr>
            <a:spLocks noChangeArrowheads="1"/>
          </p:cNvSpPr>
          <p:nvPr/>
        </p:nvSpPr>
        <p:spPr bwMode="auto">
          <a:xfrm>
            <a:off x="3357563" y="4270375"/>
            <a:ext cx="1241425" cy="301625"/>
          </a:xfrm>
          <a:prstGeom prst="roundRect">
            <a:avLst>
              <a:gd name="adj" fmla="val 16667"/>
            </a:avLst>
          </a:prstGeom>
          <a:solidFill>
            <a:schemeClr val="accent6">
              <a:lumMod val="60000"/>
              <a:lumOff val="40000"/>
            </a:schemeClr>
          </a:solidFill>
          <a:ln w="9525">
            <a:solidFill>
              <a:schemeClr val="tx1"/>
            </a:solidFill>
            <a:round/>
            <a:headEnd/>
            <a:tailEnd/>
          </a:ln>
        </p:spPr>
        <p:txBody>
          <a:bodyPr lIns="0" tIns="0" rIns="0" bIns="0" anchor="ctr" anchorCtr="1"/>
          <a:lstStyle/>
          <a:p>
            <a:pPr algn="ctr">
              <a:defRPr/>
            </a:pPr>
            <a:r>
              <a:rPr lang="en-US" sz="1200" b="1" dirty="0">
                <a:solidFill>
                  <a:schemeClr val="bg1"/>
                </a:solidFill>
                <a:latin typeface="Palatino Linotype" pitchFamily="18" charset="0"/>
              </a:rPr>
              <a:t>Exec. Secretary</a:t>
            </a:r>
            <a:endParaRPr lang="en-US" sz="1200" dirty="0">
              <a:solidFill>
                <a:schemeClr val="bg1"/>
              </a:solidFill>
            </a:endParaRPr>
          </a:p>
        </p:txBody>
      </p:sp>
      <p:sp>
        <p:nvSpPr>
          <p:cNvPr id="16408" name="AutoShape 47"/>
          <p:cNvSpPr>
            <a:spLocks noChangeArrowheads="1"/>
          </p:cNvSpPr>
          <p:nvPr/>
        </p:nvSpPr>
        <p:spPr bwMode="auto">
          <a:xfrm>
            <a:off x="6611938" y="4884738"/>
            <a:ext cx="900112" cy="576262"/>
          </a:xfrm>
          <a:prstGeom prst="roundRect">
            <a:avLst>
              <a:gd name="adj" fmla="val 16667"/>
            </a:avLst>
          </a:prstGeom>
          <a:solidFill>
            <a:schemeClr val="accent2">
              <a:lumMod val="60000"/>
              <a:lumOff val="40000"/>
            </a:schemeClr>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Members Relations</a:t>
            </a:r>
            <a:endParaRPr lang="en-US" sz="1200" dirty="0">
              <a:solidFill>
                <a:schemeClr val="bg1"/>
              </a:solidFill>
            </a:endParaRPr>
          </a:p>
        </p:txBody>
      </p:sp>
      <p:sp>
        <p:nvSpPr>
          <p:cNvPr id="16409" name="AutoShape 48"/>
          <p:cNvSpPr>
            <a:spLocks noChangeArrowheads="1"/>
          </p:cNvSpPr>
          <p:nvPr/>
        </p:nvSpPr>
        <p:spPr bwMode="auto">
          <a:xfrm>
            <a:off x="7594600" y="4884738"/>
            <a:ext cx="900113" cy="576262"/>
          </a:xfrm>
          <a:prstGeom prst="roundRect">
            <a:avLst>
              <a:gd name="adj" fmla="val 16667"/>
            </a:avLst>
          </a:prstGeom>
          <a:solidFill>
            <a:schemeClr val="accent2">
              <a:lumMod val="60000"/>
              <a:lumOff val="40000"/>
            </a:schemeClr>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Research &amp; Studies</a:t>
            </a:r>
            <a:endParaRPr lang="en-US" sz="1200" dirty="0">
              <a:solidFill>
                <a:schemeClr val="bg1"/>
              </a:solidFill>
            </a:endParaRPr>
          </a:p>
        </p:txBody>
      </p:sp>
      <p:sp>
        <p:nvSpPr>
          <p:cNvPr id="16405" name="Line 53"/>
          <p:cNvSpPr>
            <a:spLocks noChangeShapeType="1"/>
          </p:cNvSpPr>
          <p:nvPr/>
        </p:nvSpPr>
        <p:spPr bwMode="auto">
          <a:xfrm>
            <a:off x="8042275" y="4679950"/>
            <a:ext cx="0" cy="215900"/>
          </a:xfrm>
          <a:prstGeom prst="line">
            <a:avLst/>
          </a:prstGeom>
          <a:noFill/>
          <a:ln w="9525">
            <a:solidFill>
              <a:schemeClr val="tx1"/>
            </a:solidFill>
            <a:round/>
            <a:headEnd/>
            <a:tailEnd/>
          </a:ln>
        </p:spPr>
        <p:txBody>
          <a:bodyPr/>
          <a:lstStyle/>
          <a:p>
            <a:endParaRPr lang="en-US"/>
          </a:p>
        </p:txBody>
      </p:sp>
      <p:sp>
        <p:nvSpPr>
          <p:cNvPr id="16406" name="Line 53"/>
          <p:cNvSpPr>
            <a:spLocks noChangeShapeType="1"/>
          </p:cNvSpPr>
          <p:nvPr/>
        </p:nvSpPr>
        <p:spPr bwMode="auto">
          <a:xfrm>
            <a:off x="7072313" y="4679950"/>
            <a:ext cx="0" cy="215900"/>
          </a:xfrm>
          <a:prstGeom prst="line">
            <a:avLst/>
          </a:prstGeom>
          <a:noFill/>
          <a:ln w="9525">
            <a:solidFill>
              <a:schemeClr val="tx1"/>
            </a:solidFill>
            <a:round/>
            <a:headEnd/>
            <a:tailEnd/>
          </a:ln>
        </p:spPr>
        <p:txBody>
          <a:bodyPr/>
          <a:lstStyle/>
          <a:p>
            <a:endParaRPr lang="en-US"/>
          </a:p>
        </p:txBody>
      </p:sp>
      <p:sp>
        <p:nvSpPr>
          <p:cNvPr id="16407" name="Line 41"/>
          <p:cNvSpPr>
            <a:spLocks noChangeShapeType="1"/>
          </p:cNvSpPr>
          <p:nvPr/>
        </p:nvSpPr>
        <p:spPr bwMode="auto">
          <a:xfrm flipH="1">
            <a:off x="5410200" y="2705100"/>
            <a:ext cx="504825" cy="0"/>
          </a:xfrm>
          <a:prstGeom prst="line">
            <a:avLst/>
          </a:prstGeom>
          <a:noFill/>
          <a:ln w="9525">
            <a:solidFill>
              <a:schemeClr val="tx1"/>
            </a:solidFill>
            <a:round/>
            <a:headEnd/>
            <a:tailEnd/>
          </a:ln>
        </p:spPr>
        <p:txBody>
          <a:bodyPr/>
          <a:lstStyle/>
          <a:p>
            <a:endParaRPr lang="en-US"/>
          </a:p>
        </p:txBody>
      </p:sp>
      <p:cxnSp>
        <p:nvCxnSpPr>
          <p:cNvPr id="57" name="Shape 56"/>
          <p:cNvCxnSpPr/>
          <p:nvPr/>
        </p:nvCxnSpPr>
        <p:spPr>
          <a:xfrm rot="10800000" flipV="1">
            <a:off x="1803400" y="2713038"/>
            <a:ext cx="3554413" cy="215900"/>
          </a:xfrm>
          <a:prstGeom prst="bentConnector2">
            <a:avLst/>
          </a:prstGeom>
          <a:ln>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sp>
        <p:nvSpPr>
          <p:cNvPr id="59" name="AutoShape 49"/>
          <p:cNvSpPr>
            <a:spLocks noChangeArrowheads="1"/>
          </p:cNvSpPr>
          <p:nvPr/>
        </p:nvSpPr>
        <p:spPr bwMode="auto">
          <a:xfrm>
            <a:off x="5162550" y="5643563"/>
            <a:ext cx="900113" cy="576262"/>
          </a:xfrm>
          <a:prstGeom prst="roundRect">
            <a:avLst>
              <a:gd name="adj" fmla="val 16667"/>
            </a:avLst>
          </a:prstGeom>
          <a:solidFill>
            <a:schemeClr val="accent2">
              <a:lumMod val="60000"/>
              <a:lumOff val="40000"/>
            </a:schemeClr>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Convention Services</a:t>
            </a:r>
            <a:endParaRPr lang="en-US" sz="1200" dirty="0">
              <a:solidFill>
                <a:schemeClr val="bg1"/>
              </a:solidFill>
            </a:endParaRPr>
          </a:p>
        </p:txBody>
      </p:sp>
      <p:sp>
        <p:nvSpPr>
          <p:cNvPr id="16410" name="Line 50"/>
          <p:cNvSpPr>
            <a:spLocks noChangeShapeType="1"/>
          </p:cNvSpPr>
          <p:nvPr/>
        </p:nvSpPr>
        <p:spPr bwMode="auto">
          <a:xfrm>
            <a:off x="4597400" y="5572125"/>
            <a:ext cx="1008063" cy="0"/>
          </a:xfrm>
          <a:prstGeom prst="line">
            <a:avLst/>
          </a:prstGeom>
          <a:noFill/>
          <a:ln w="9525">
            <a:solidFill>
              <a:schemeClr val="tx1"/>
            </a:solidFill>
            <a:round/>
            <a:headEnd/>
            <a:tailEnd/>
          </a:ln>
        </p:spPr>
        <p:txBody>
          <a:bodyPr/>
          <a:lstStyle/>
          <a:p>
            <a:endParaRPr lang="en-US"/>
          </a:p>
        </p:txBody>
      </p:sp>
      <p:sp>
        <p:nvSpPr>
          <p:cNvPr id="16411" name="Line 52"/>
          <p:cNvSpPr>
            <a:spLocks noChangeShapeType="1"/>
          </p:cNvSpPr>
          <p:nvPr/>
        </p:nvSpPr>
        <p:spPr bwMode="auto">
          <a:xfrm>
            <a:off x="6572250" y="5535613"/>
            <a:ext cx="0" cy="107950"/>
          </a:xfrm>
          <a:prstGeom prst="line">
            <a:avLst/>
          </a:prstGeom>
          <a:noFill/>
          <a:ln w="9525">
            <a:solidFill>
              <a:schemeClr val="tx1"/>
            </a:solidFill>
            <a:round/>
            <a:headEnd/>
            <a:tailEnd/>
          </a:ln>
        </p:spPr>
        <p:txBody>
          <a:bodyPr/>
          <a:lstStyle/>
          <a:p>
            <a:endParaRPr lang="en-US"/>
          </a:p>
        </p:txBody>
      </p:sp>
      <p:sp>
        <p:nvSpPr>
          <p:cNvPr id="16412" name="Line 52"/>
          <p:cNvSpPr>
            <a:spLocks noChangeShapeType="1"/>
          </p:cNvSpPr>
          <p:nvPr/>
        </p:nvSpPr>
        <p:spPr bwMode="auto">
          <a:xfrm>
            <a:off x="4597400" y="5572125"/>
            <a:ext cx="0" cy="107950"/>
          </a:xfrm>
          <a:prstGeom prst="line">
            <a:avLst/>
          </a:prstGeom>
          <a:noFill/>
          <a:ln w="9525">
            <a:solidFill>
              <a:schemeClr val="tx1"/>
            </a:solidFill>
            <a:round/>
            <a:headEnd/>
            <a:tailEnd/>
          </a:ln>
        </p:spPr>
        <p:txBody>
          <a:bodyPr/>
          <a:lstStyle/>
          <a:p>
            <a:endParaRPr lang="en-US"/>
          </a:p>
        </p:txBody>
      </p:sp>
      <p:sp>
        <p:nvSpPr>
          <p:cNvPr id="44" name="AutoShape 49"/>
          <p:cNvSpPr>
            <a:spLocks noChangeArrowheads="1"/>
          </p:cNvSpPr>
          <p:nvPr/>
        </p:nvSpPr>
        <p:spPr bwMode="auto">
          <a:xfrm>
            <a:off x="6100763" y="5643563"/>
            <a:ext cx="900112" cy="576262"/>
          </a:xfrm>
          <a:prstGeom prst="roundRect">
            <a:avLst>
              <a:gd name="adj" fmla="val 16667"/>
            </a:avLst>
          </a:prstGeom>
          <a:solidFill>
            <a:schemeClr val="accent6"/>
          </a:solidFill>
          <a:ln w="9525">
            <a:solidFill>
              <a:schemeClr val="tx1"/>
            </a:solidFill>
            <a:round/>
            <a:headEnd/>
            <a:tailEnd/>
          </a:ln>
        </p:spPr>
        <p:txBody>
          <a:bodyPr lIns="0" tIns="0" rIns="0" bIns="0" anchor="ctr"/>
          <a:lstStyle/>
          <a:p>
            <a:pPr algn="ctr">
              <a:defRPr/>
            </a:pPr>
            <a:r>
              <a:rPr lang="en-US" sz="1200" b="1" dirty="0">
                <a:solidFill>
                  <a:schemeClr val="bg1"/>
                </a:solidFill>
                <a:latin typeface="Palatino Linotype" pitchFamily="18" charset="0"/>
              </a:rPr>
              <a:t>IT &amp; </a:t>
            </a:r>
            <a:r>
              <a:rPr lang="en-US" sz="1200" b="1" dirty="0" err="1">
                <a:solidFill>
                  <a:schemeClr val="bg1"/>
                </a:solidFill>
                <a:latin typeface="Palatino Linotype" pitchFamily="18" charset="0"/>
              </a:rPr>
              <a:t>Infor-mation</a:t>
            </a:r>
            <a:r>
              <a:rPr lang="en-US" sz="1200" b="1" dirty="0">
                <a:solidFill>
                  <a:schemeClr val="bg1"/>
                </a:solidFill>
                <a:latin typeface="Palatino Linotype" pitchFamily="18" charset="0"/>
              </a:rPr>
              <a:t>  </a:t>
            </a:r>
            <a:r>
              <a:rPr lang="en-US" sz="1200" dirty="0">
                <a:solidFill>
                  <a:schemeClr val="bg1"/>
                </a:solidFill>
              </a:rPr>
              <a:t> </a:t>
            </a:r>
          </a:p>
        </p:txBody>
      </p:sp>
      <p:sp>
        <p:nvSpPr>
          <p:cNvPr id="16414" name="Line 52"/>
          <p:cNvSpPr>
            <a:spLocks noChangeShapeType="1"/>
          </p:cNvSpPr>
          <p:nvPr/>
        </p:nvSpPr>
        <p:spPr bwMode="auto">
          <a:xfrm>
            <a:off x="5643563" y="5572125"/>
            <a:ext cx="0" cy="107950"/>
          </a:xfrm>
          <a:prstGeom prst="line">
            <a:avLst/>
          </a:prstGeom>
          <a:noFill/>
          <a:ln w="9525">
            <a:solidFill>
              <a:schemeClr val="tx1"/>
            </a:solidFill>
            <a:round/>
            <a:headEnd/>
            <a:tailEnd/>
          </a:ln>
        </p:spPr>
        <p:txBody>
          <a:bodyPr/>
          <a:lstStyle/>
          <a:p>
            <a:endParaRPr lang="en-US"/>
          </a:p>
        </p:txBody>
      </p:sp>
      <p:sp>
        <p:nvSpPr>
          <p:cNvPr id="16415" name="Line 41"/>
          <p:cNvSpPr>
            <a:spLocks noChangeShapeType="1"/>
          </p:cNvSpPr>
          <p:nvPr/>
        </p:nvSpPr>
        <p:spPr bwMode="auto">
          <a:xfrm flipH="1">
            <a:off x="6072188" y="5572125"/>
            <a:ext cx="504825" cy="0"/>
          </a:xfrm>
          <a:prstGeom prst="line">
            <a:avLst/>
          </a:prstGeom>
          <a:noFill/>
          <a:ln w="9525">
            <a:solidFill>
              <a:schemeClr val="tx1"/>
            </a:solidFill>
            <a:round/>
            <a:headEnd/>
            <a:tailEnd/>
          </a:ln>
        </p:spPr>
        <p:txBody>
          <a:bodyPr/>
          <a:lstStyle/>
          <a:p>
            <a:endParaRPr lang="en-US"/>
          </a:p>
        </p:txBody>
      </p:sp>
      <p:sp>
        <p:nvSpPr>
          <p:cNvPr id="16416" name="Line 52"/>
          <p:cNvSpPr>
            <a:spLocks noChangeShapeType="1"/>
          </p:cNvSpPr>
          <p:nvPr/>
        </p:nvSpPr>
        <p:spPr bwMode="auto">
          <a:xfrm>
            <a:off x="6072188" y="5429250"/>
            <a:ext cx="0" cy="107950"/>
          </a:xfrm>
          <a:prstGeom prst="line">
            <a:avLst/>
          </a:prstGeom>
          <a:noFill/>
          <a:ln w="9525">
            <a:solidFill>
              <a:schemeClr val="tx1"/>
            </a:solidFill>
            <a:round/>
            <a:headEnd/>
            <a:tailEnd/>
          </a:ln>
        </p:spPr>
        <p:txBody>
          <a:bodyPr/>
          <a:lstStyle/>
          <a:p>
            <a:endParaRPr lang="en-US"/>
          </a:p>
        </p:txBody>
      </p:sp>
      <p:sp>
        <p:nvSpPr>
          <p:cNvPr id="16423" name="AutoShape 45"/>
          <p:cNvSpPr>
            <a:spLocks noChangeArrowheads="1"/>
          </p:cNvSpPr>
          <p:nvPr/>
        </p:nvSpPr>
        <p:spPr bwMode="auto">
          <a:xfrm>
            <a:off x="7402513" y="2000250"/>
            <a:ext cx="1241425" cy="357188"/>
          </a:xfrm>
          <a:prstGeom prst="roundRect">
            <a:avLst>
              <a:gd name="adj" fmla="val 16667"/>
            </a:avLst>
          </a:prstGeom>
          <a:solidFill>
            <a:schemeClr val="accent2">
              <a:lumMod val="60000"/>
              <a:lumOff val="40000"/>
            </a:schemeClr>
          </a:solidFill>
          <a:ln w="9525">
            <a:solidFill>
              <a:schemeClr val="tx1"/>
            </a:solidFill>
            <a:round/>
            <a:headEnd/>
            <a:tailEnd/>
          </a:ln>
        </p:spPr>
        <p:txBody>
          <a:bodyPr lIns="0" tIns="0" rIns="0" bIns="0" anchor="ctr" anchorCtr="1"/>
          <a:lstStyle/>
          <a:p>
            <a:pPr algn="ctr">
              <a:defRPr/>
            </a:pPr>
            <a:r>
              <a:rPr lang="en-US" sz="1100" b="1">
                <a:solidFill>
                  <a:schemeClr val="bg1"/>
                </a:solidFill>
                <a:latin typeface="Palatino Linotype" pitchFamily="18" charset="0"/>
              </a:rPr>
              <a:t>Auditor / Finance Task Force</a:t>
            </a:r>
            <a:endParaRPr lang="en-US" sz="1100">
              <a:solidFill>
                <a:schemeClr val="bg1"/>
              </a:solidFill>
            </a:endParaRPr>
          </a:p>
        </p:txBody>
      </p:sp>
      <p:sp>
        <p:nvSpPr>
          <p:cNvPr id="63" name="Rectangle 62"/>
          <p:cNvSpPr/>
          <p:nvPr/>
        </p:nvSpPr>
        <p:spPr>
          <a:xfrm>
            <a:off x="857250" y="3643313"/>
            <a:ext cx="1379538" cy="28575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DE" sz="1200" b="1" dirty="0">
                <a:solidFill>
                  <a:schemeClr val="tx1">
                    <a:lumMod val="50000"/>
                  </a:schemeClr>
                </a:solidFill>
                <a:latin typeface="Palatino Linotype" pitchFamily="18" charset="0"/>
              </a:rPr>
              <a:t>Responsible Care</a:t>
            </a:r>
            <a:endParaRPr lang="en-US" sz="1200" b="1" dirty="0">
              <a:solidFill>
                <a:schemeClr val="tx1">
                  <a:lumMod val="50000"/>
                </a:schemeClr>
              </a:solidFill>
              <a:latin typeface="Palatino Linotype" pitchFamily="18" charset="0"/>
            </a:endParaRPr>
          </a:p>
        </p:txBody>
      </p:sp>
      <p:sp>
        <p:nvSpPr>
          <p:cNvPr id="64" name="Rectangle 63"/>
          <p:cNvSpPr/>
          <p:nvPr/>
        </p:nvSpPr>
        <p:spPr>
          <a:xfrm>
            <a:off x="857250" y="4000500"/>
            <a:ext cx="1379538" cy="28575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DE" sz="1200" b="1" dirty="0">
                <a:solidFill>
                  <a:schemeClr val="tx1">
                    <a:lumMod val="50000"/>
                  </a:schemeClr>
                </a:solidFill>
                <a:latin typeface="Palatino Linotype" pitchFamily="18" charset="0"/>
              </a:rPr>
              <a:t>Supply Chain</a:t>
            </a:r>
            <a:endParaRPr lang="en-US" sz="1200" b="1" dirty="0">
              <a:solidFill>
                <a:schemeClr val="tx1">
                  <a:lumMod val="50000"/>
                </a:schemeClr>
              </a:solidFill>
              <a:latin typeface="Palatino Linotype" pitchFamily="18" charset="0"/>
            </a:endParaRPr>
          </a:p>
        </p:txBody>
      </p:sp>
      <p:sp>
        <p:nvSpPr>
          <p:cNvPr id="65" name="Rectangle 64"/>
          <p:cNvSpPr/>
          <p:nvPr/>
        </p:nvSpPr>
        <p:spPr>
          <a:xfrm>
            <a:off x="857250" y="4357688"/>
            <a:ext cx="1379538" cy="28575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DE" sz="1200" b="1" dirty="0">
                <a:solidFill>
                  <a:schemeClr val="tx1">
                    <a:lumMod val="50000"/>
                  </a:schemeClr>
                </a:solidFill>
                <a:latin typeface="Palatino Linotype" pitchFamily="18" charset="0"/>
              </a:rPr>
              <a:t>Plastics</a:t>
            </a:r>
            <a:endParaRPr lang="en-US" sz="1200" b="1" dirty="0">
              <a:solidFill>
                <a:schemeClr val="tx1">
                  <a:lumMod val="50000"/>
                </a:schemeClr>
              </a:solidFill>
              <a:latin typeface="Palatino Linotype" pitchFamily="18" charset="0"/>
            </a:endParaRPr>
          </a:p>
        </p:txBody>
      </p:sp>
      <p:sp>
        <p:nvSpPr>
          <p:cNvPr id="69" name="Rectangle 68"/>
          <p:cNvSpPr/>
          <p:nvPr/>
        </p:nvSpPr>
        <p:spPr>
          <a:xfrm>
            <a:off x="857250" y="4714875"/>
            <a:ext cx="1379538" cy="28575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DE" sz="1200" b="1" dirty="0">
                <a:solidFill>
                  <a:schemeClr val="tx1">
                    <a:lumMod val="50000"/>
                  </a:schemeClr>
                </a:solidFill>
                <a:latin typeface="Palatino Linotype" pitchFamily="18" charset="0"/>
              </a:rPr>
              <a:t>Advocacy</a:t>
            </a:r>
            <a:endParaRPr lang="en-US" sz="1200" b="1" dirty="0">
              <a:solidFill>
                <a:schemeClr val="tx1">
                  <a:lumMod val="50000"/>
                </a:schemeClr>
              </a:solidFill>
              <a:latin typeface="Palatino Linotype" pitchFamily="18" charset="0"/>
            </a:endParaRPr>
          </a:p>
        </p:txBody>
      </p:sp>
      <p:sp>
        <p:nvSpPr>
          <p:cNvPr id="70" name="Rectangle 69"/>
          <p:cNvSpPr/>
          <p:nvPr/>
        </p:nvSpPr>
        <p:spPr>
          <a:xfrm>
            <a:off x="857250" y="5072063"/>
            <a:ext cx="1379538" cy="28575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a:defRPr/>
            </a:pPr>
            <a:r>
              <a:rPr lang="de-DE" sz="1200" b="1" dirty="0">
                <a:solidFill>
                  <a:schemeClr val="bg1"/>
                </a:solidFill>
                <a:latin typeface="Palatino Linotype" pitchFamily="18" charset="0"/>
              </a:rPr>
              <a:t>Fertilizers</a:t>
            </a:r>
            <a:endParaRPr lang="en-US" sz="1200" b="1" dirty="0">
              <a:solidFill>
                <a:schemeClr val="bg1"/>
              </a:solidFill>
              <a:latin typeface="Palatino Linotype" pitchFamily="18" charset="0"/>
            </a:endParaRPr>
          </a:p>
        </p:txBody>
      </p:sp>
      <p:cxnSp>
        <p:nvCxnSpPr>
          <p:cNvPr id="75" name="Straight Arrow Connector 74"/>
          <p:cNvCxnSpPr/>
          <p:nvPr/>
        </p:nvCxnSpPr>
        <p:spPr>
          <a:xfrm>
            <a:off x="6929438" y="2214563"/>
            <a:ext cx="428625" cy="1587"/>
          </a:xfrm>
          <a:prstGeom prst="straightConnector1">
            <a:avLst/>
          </a:prstGeom>
          <a:ln>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sp>
        <p:nvSpPr>
          <p:cNvPr id="16424" name="Line 41"/>
          <p:cNvSpPr>
            <a:spLocks noChangeShapeType="1"/>
          </p:cNvSpPr>
          <p:nvPr/>
        </p:nvSpPr>
        <p:spPr bwMode="auto">
          <a:xfrm flipH="1">
            <a:off x="4567238" y="4429125"/>
            <a:ext cx="504825" cy="0"/>
          </a:xfrm>
          <a:prstGeom prst="line">
            <a:avLst/>
          </a:prstGeom>
          <a:noFill/>
          <a:ln w="9525">
            <a:solidFill>
              <a:schemeClr val="tx1"/>
            </a:solidFill>
            <a:round/>
            <a:headEnd/>
            <a:tailEnd/>
          </a:ln>
        </p:spPr>
        <p:txBody>
          <a:bodyPr/>
          <a:lstStyle/>
          <a:p>
            <a:endParaRPr lang="en-US"/>
          </a:p>
        </p:txBody>
      </p:sp>
      <p:sp>
        <p:nvSpPr>
          <p:cNvPr id="16425" name="Rectangle 12"/>
          <p:cNvSpPr>
            <a:spLocks noChangeArrowheads="1"/>
          </p:cNvSpPr>
          <p:nvPr/>
        </p:nvSpPr>
        <p:spPr bwMode="gray">
          <a:xfrm>
            <a:off x="571500" y="5535613"/>
            <a:ext cx="1714500" cy="393700"/>
          </a:xfrm>
          <a:prstGeom prst="rect">
            <a:avLst/>
          </a:prstGeom>
          <a:noFill/>
          <a:ln w="9525">
            <a:noFill/>
            <a:miter lim="800000"/>
            <a:headEnd/>
            <a:tailEnd/>
          </a:ln>
        </p:spPr>
        <p:txBody>
          <a:bodyPr/>
          <a:lstStyle/>
          <a:p>
            <a:pPr marL="176213" indent="-176213" eaLnBrk="0" hangingPunct="0">
              <a:buClr>
                <a:srgbClr val="B80000"/>
              </a:buClr>
            </a:pPr>
            <a:r>
              <a:rPr lang="de-DE" sz="1100">
                <a:solidFill>
                  <a:schemeClr val="accent2"/>
                </a:solidFill>
                <a:latin typeface="Palatino Linotype" pitchFamily="18" charset="0"/>
              </a:rPr>
              <a:t>Active</a:t>
            </a:r>
          </a:p>
          <a:p>
            <a:pPr marL="176213" indent="-176213" eaLnBrk="0" hangingPunct="0">
              <a:buClr>
                <a:srgbClr val="B80000"/>
              </a:buClr>
            </a:pPr>
            <a:r>
              <a:rPr lang="de-DE" sz="1100">
                <a:solidFill>
                  <a:schemeClr val="accent2"/>
                </a:solidFill>
                <a:latin typeface="Palatino Linotype" pitchFamily="18" charset="0"/>
              </a:rPr>
              <a:t>To be activated by 2010</a:t>
            </a:r>
            <a:endParaRPr lang="en-US" sz="1100">
              <a:solidFill>
                <a:schemeClr val="accent2"/>
              </a:solidFill>
              <a:latin typeface="Palatino Linotype" pitchFamily="18" charset="0"/>
            </a:endParaRPr>
          </a:p>
        </p:txBody>
      </p:sp>
      <p:sp>
        <p:nvSpPr>
          <p:cNvPr id="48" name="AutoShape 48"/>
          <p:cNvSpPr>
            <a:spLocks noChangeArrowheads="1"/>
          </p:cNvSpPr>
          <p:nvPr/>
        </p:nvSpPr>
        <p:spPr bwMode="auto">
          <a:xfrm>
            <a:off x="285750" y="5786438"/>
            <a:ext cx="288925" cy="147637"/>
          </a:xfrm>
          <a:prstGeom prst="roundRect">
            <a:avLst>
              <a:gd name="adj" fmla="val 16667"/>
            </a:avLst>
          </a:prstGeom>
          <a:solidFill>
            <a:schemeClr val="accent2">
              <a:lumMod val="60000"/>
              <a:lumOff val="40000"/>
            </a:schemeClr>
          </a:solidFill>
          <a:ln w="9525">
            <a:solidFill>
              <a:schemeClr val="tx1"/>
            </a:solidFill>
            <a:round/>
            <a:headEnd/>
            <a:tailEnd/>
          </a:ln>
        </p:spPr>
        <p:txBody>
          <a:bodyPr lIns="0" tIns="0" rIns="0" bIns="0" anchor="ctr"/>
          <a:lstStyle/>
          <a:p>
            <a:pPr algn="ctr">
              <a:defRPr/>
            </a:pPr>
            <a:endParaRPr lang="en-US" sz="1200" dirty="0">
              <a:solidFill>
                <a:schemeClr val="bg1"/>
              </a:solidFill>
            </a:endParaRPr>
          </a:p>
        </p:txBody>
      </p:sp>
      <p:sp>
        <p:nvSpPr>
          <p:cNvPr id="16427" name="AutoShape 48"/>
          <p:cNvSpPr>
            <a:spLocks noChangeArrowheads="1"/>
          </p:cNvSpPr>
          <p:nvPr/>
        </p:nvSpPr>
        <p:spPr bwMode="auto">
          <a:xfrm>
            <a:off x="285750" y="5572125"/>
            <a:ext cx="288925" cy="147638"/>
          </a:xfrm>
          <a:prstGeom prst="roundRect">
            <a:avLst>
              <a:gd name="adj" fmla="val 16667"/>
            </a:avLst>
          </a:prstGeom>
          <a:solidFill>
            <a:schemeClr val="accent2"/>
          </a:solidFill>
          <a:ln w="9525">
            <a:solidFill>
              <a:schemeClr val="tx1"/>
            </a:solidFill>
            <a:round/>
            <a:headEnd/>
            <a:tailEnd/>
          </a:ln>
        </p:spPr>
        <p:txBody>
          <a:bodyPr lIns="0" tIns="0" rIns="0" bIns="0" anchor="ctr"/>
          <a:lstStyle/>
          <a:p>
            <a:pPr algn="ctr"/>
            <a:endParaRPr lang="en-US" sz="1200">
              <a:solidFill>
                <a:schemeClr val="bg1"/>
              </a:solidFill>
            </a:endParaRPr>
          </a:p>
        </p:txBody>
      </p:sp>
      <p:sp>
        <p:nvSpPr>
          <p:cNvPr id="52" name="AutoShape 27"/>
          <p:cNvSpPr>
            <a:spLocks noChangeArrowheads="1"/>
          </p:cNvSpPr>
          <p:nvPr/>
        </p:nvSpPr>
        <p:spPr bwMode="auto">
          <a:xfrm>
            <a:off x="4876800" y="3000375"/>
            <a:ext cx="1981200" cy="357188"/>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Executive Committee</a:t>
            </a:r>
            <a:r>
              <a:rPr lang="en-US" sz="1500" dirty="0">
                <a:solidFill>
                  <a:schemeClr val="bg1"/>
                </a:solidFill>
              </a:rPr>
              <a:t> </a:t>
            </a:r>
          </a:p>
        </p:txBody>
      </p:sp>
      <p:sp>
        <p:nvSpPr>
          <p:cNvPr id="54" name="AutoShape 27"/>
          <p:cNvSpPr>
            <a:spLocks noChangeArrowheads="1"/>
          </p:cNvSpPr>
          <p:nvPr/>
        </p:nvSpPr>
        <p:spPr bwMode="auto">
          <a:xfrm>
            <a:off x="4857750" y="2071688"/>
            <a:ext cx="1981200" cy="357187"/>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Board of Directors</a:t>
            </a:r>
            <a:endParaRPr lang="en-US" sz="1500" dirty="0">
              <a:solidFill>
                <a:schemeClr val="bg1"/>
              </a:solidFill>
            </a:endParaRPr>
          </a:p>
        </p:txBody>
      </p:sp>
      <p:sp>
        <p:nvSpPr>
          <p:cNvPr id="55" name="AutoShape 27"/>
          <p:cNvSpPr>
            <a:spLocks noChangeArrowheads="1"/>
          </p:cNvSpPr>
          <p:nvPr/>
        </p:nvSpPr>
        <p:spPr bwMode="auto">
          <a:xfrm>
            <a:off x="4876800" y="1428750"/>
            <a:ext cx="1981200" cy="357188"/>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General Assembly</a:t>
            </a:r>
            <a:endParaRPr lang="en-US" sz="1500" dirty="0">
              <a:solidFill>
                <a:schemeClr val="bg1"/>
              </a:solidFill>
            </a:endParaRPr>
          </a:p>
        </p:txBody>
      </p:sp>
      <p:sp>
        <p:nvSpPr>
          <p:cNvPr id="16431" name="Line 53"/>
          <p:cNvSpPr>
            <a:spLocks noChangeShapeType="1"/>
          </p:cNvSpPr>
          <p:nvPr/>
        </p:nvSpPr>
        <p:spPr bwMode="auto">
          <a:xfrm>
            <a:off x="5857875" y="1785938"/>
            <a:ext cx="0" cy="215900"/>
          </a:xfrm>
          <a:prstGeom prst="line">
            <a:avLst/>
          </a:prstGeom>
          <a:noFill/>
          <a:ln w="9525">
            <a:solidFill>
              <a:schemeClr val="tx1"/>
            </a:solidFill>
            <a:round/>
            <a:headEnd/>
            <a:tailEnd/>
          </a:ln>
        </p:spPr>
        <p:txBody>
          <a:bodyPr/>
          <a:lstStyle/>
          <a:p>
            <a:endParaRPr lang="en-US"/>
          </a:p>
        </p:txBody>
      </p:sp>
      <p:sp>
        <p:nvSpPr>
          <p:cNvPr id="16432"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How are we structured?</a:t>
            </a:r>
            <a:endParaRPr lang="en-US" sz="1400">
              <a:solidFill>
                <a:schemeClr val="accent2"/>
              </a:solidFill>
              <a:latin typeface="Palatino Linotype" pitchFamily="18" charset="0"/>
            </a:endParaRPr>
          </a:p>
        </p:txBody>
      </p:sp>
      <p:sp>
        <p:nvSpPr>
          <p:cNvPr id="16433" name="Slide Number Placeholder 4"/>
          <p:cNvSpPr>
            <a:spLocks noGrp="1"/>
          </p:cNvSpPr>
          <p:nvPr>
            <p:ph type="sldNum" sz="quarter" idx="12"/>
          </p:nvPr>
        </p:nvSpPr>
        <p:spPr>
          <a:xfrm>
            <a:off x="6867525" y="6381750"/>
            <a:ext cx="2133600" cy="476250"/>
          </a:xfrm>
          <a:noFill/>
        </p:spPr>
        <p:txBody>
          <a:bodyPr/>
          <a:lstStyle/>
          <a:p>
            <a:fld id="{2D5D1A7B-D0AC-46CD-A216-AAE4F02C5164}" type="slidenum">
              <a:rPr lang="ar-AE" smtClean="0">
                <a:latin typeface="Palatino Linotype" pitchFamily="18" charset="0"/>
              </a:rPr>
              <a:pPr/>
              <a:t>7</a:t>
            </a:fld>
            <a:r>
              <a:rPr lang="en-AU" smtClean="0">
                <a:latin typeface="Palatino Linotype" pitchFamily="18" charset="0"/>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17411" name="Slide Number Placeholder 4"/>
          <p:cNvSpPr>
            <a:spLocks noGrp="1"/>
          </p:cNvSpPr>
          <p:nvPr>
            <p:ph type="sldNum" sz="quarter" idx="12"/>
          </p:nvPr>
        </p:nvSpPr>
        <p:spPr>
          <a:xfrm>
            <a:off x="6938963" y="6453188"/>
            <a:ext cx="2133600" cy="476250"/>
          </a:xfrm>
          <a:noFill/>
        </p:spPr>
        <p:txBody>
          <a:bodyPr/>
          <a:lstStyle/>
          <a:p>
            <a:fld id="{FAA20CC6-C4BD-4014-87C0-59D350C2BAE3}" type="slidenum">
              <a:rPr lang="ar-AE" smtClean="0">
                <a:latin typeface="Palatino Linotype" pitchFamily="18" charset="0"/>
              </a:rPr>
              <a:pPr/>
              <a:t>8</a:t>
            </a:fld>
            <a:r>
              <a:rPr lang="en-AU" smtClean="0">
                <a:latin typeface="Palatino Linotype" pitchFamily="18" charset="0"/>
              </a:rPr>
              <a:t>  </a:t>
            </a:r>
          </a:p>
        </p:txBody>
      </p:sp>
      <p:sp>
        <p:nvSpPr>
          <p:cNvPr id="71" name="AutoShape 27"/>
          <p:cNvSpPr>
            <a:spLocks noChangeArrowheads="1"/>
          </p:cNvSpPr>
          <p:nvPr/>
        </p:nvSpPr>
        <p:spPr bwMode="auto">
          <a:xfrm>
            <a:off x="5005388" y="4119563"/>
            <a:ext cx="2590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Ms. Maha  Mulla Husain </a:t>
            </a:r>
            <a:endParaRPr lang="en-US" sz="1500">
              <a:solidFill>
                <a:schemeClr val="bg1"/>
              </a:solidFill>
            </a:endParaRPr>
          </a:p>
        </p:txBody>
      </p:sp>
      <p:sp>
        <p:nvSpPr>
          <p:cNvPr id="72" name="AutoShape 27"/>
          <p:cNvSpPr>
            <a:spLocks noChangeArrowheads="1"/>
          </p:cNvSpPr>
          <p:nvPr/>
        </p:nvSpPr>
        <p:spPr bwMode="auto">
          <a:xfrm>
            <a:off x="5005388" y="4348163"/>
            <a:ext cx="2590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CEO, PIC</a:t>
            </a:r>
            <a:endParaRPr lang="en-US" sz="1500" dirty="0">
              <a:solidFill>
                <a:srgbClr val="000099"/>
              </a:solidFill>
            </a:endParaRPr>
          </a:p>
        </p:txBody>
      </p:sp>
      <p:sp>
        <p:nvSpPr>
          <p:cNvPr id="73" name="AutoShape 27"/>
          <p:cNvSpPr>
            <a:spLocks noChangeArrowheads="1"/>
          </p:cNvSpPr>
          <p:nvPr/>
        </p:nvSpPr>
        <p:spPr bwMode="auto">
          <a:xfrm>
            <a:off x="5005388" y="3433763"/>
            <a:ext cx="2590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Dr. Mohammed Al Mulla </a:t>
            </a:r>
            <a:endParaRPr lang="en-US" sz="1500">
              <a:solidFill>
                <a:schemeClr val="bg1"/>
              </a:solidFill>
            </a:endParaRPr>
          </a:p>
        </p:txBody>
      </p:sp>
      <p:sp>
        <p:nvSpPr>
          <p:cNvPr id="74" name="AutoShape 27"/>
          <p:cNvSpPr>
            <a:spLocks noChangeArrowheads="1"/>
          </p:cNvSpPr>
          <p:nvPr/>
        </p:nvSpPr>
        <p:spPr bwMode="auto">
          <a:xfrm>
            <a:off x="5005388" y="3662363"/>
            <a:ext cx="2590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GM, QAPCO</a:t>
            </a:r>
            <a:endParaRPr lang="en-US" sz="1500">
              <a:solidFill>
                <a:srgbClr val="000099"/>
              </a:solidFill>
            </a:endParaRPr>
          </a:p>
        </p:txBody>
      </p:sp>
      <p:sp>
        <p:nvSpPr>
          <p:cNvPr id="76" name="AutoShape 27"/>
          <p:cNvSpPr>
            <a:spLocks noChangeArrowheads="1"/>
          </p:cNvSpPr>
          <p:nvPr/>
        </p:nvSpPr>
        <p:spPr bwMode="auto">
          <a:xfrm>
            <a:off x="2033588" y="3433763"/>
            <a:ext cx="26670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Dr. Moayyed Al-Qurtas</a:t>
            </a:r>
            <a:endParaRPr lang="en-US" sz="1500">
              <a:solidFill>
                <a:schemeClr val="bg1"/>
              </a:solidFill>
            </a:endParaRPr>
          </a:p>
        </p:txBody>
      </p:sp>
      <p:sp>
        <p:nvSpPr>
          <p:cNvPr id="77" name="AutoShape 27"/>
          <p:cNvSpPr>
            <a:spLocks noChangeArrowheads="1"/>
          </p:cNvSpPr>
          <p:nvPr/>
        </p:nvSpPr>
        <p:spPr bwMode="auto">
          <a:xfrm>
            <a:off x="2033588" y="3662363"/>
            <a:ext cx="26670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CEO, </a:t>
            </a:r>
            <a:r>
              <a:rPr lang="en-US" sz="1500" b="1" dirty="0" err="1">
                <a:solidFill>
                  <a:srgbClr val="000099"/>
                </a:solidFill>
                <a:latin typeface="Palatino Linotype" pitchFamily="18" charset="0"/>
              </a:rPr>
              <a:t>Tasnee</a:t>
            </a:r>
            <a:endParaRPr lang="en-US" sz="1500" dirty="0">
              <a:solidFill>
                <a:srgbClr val="000099"/>
              </a:solidFill>
            </a:endParaRPr>
          </a:p>
        </p:txBody>
      </p:sp>
      <p:sp>
        <p:nvSpPr>
          <p:cNvPr id="25" name="AutoShape 27"/>
          <p:cNvSpPr>
            <a:spLocks noChangeArrowheads="1"/>
          </p:cNvSpPr>
          <p:nvPr/>
        </p:nvSpPr>
        <p:spPr bwMode="auto">
          <a:xfrm>
            <a:off x="2033588" y="4119563"/>
            <a:ext cx="26670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Mr. </a:t>
            </a:r>
            <a:r>
              <a:rPr lang="en-US" sz="1500" b="1" dirty="0" err="1">
                <a:solidFill>
                  <a:schemeClr val="bg1"/>
                </a:solidFill>
                <a:latin typeface="Palatino Linotype" pitchFamily="18" charset="0"/>
              </a:rPr>
              <a:t>Abdulrahman</a:t>
            </a:r>
            <a:r>
              <a:rPr lang="en-US" sz="1500" b="1" dirty="0">
                <a:solidFill>
                  <a:schemeClr val="bg1"/>
                </a:solidFill>
                <a:latin typeface="Palatino Linotype" pitchFamily="18" charset="0"/>
              </a:rPr>
              <a:t> </a:t>
            </a:r>
            <a:r>
              <a:rPr lang="en-US" sz="1500" b="1" dirty="0" err="1">
                <a:solidFill>
                  <a:schemeClr val="bg1"/>
                </a:solidFill>
                <a:latin typeface="Palatino Linotype" pitchFamily="18" charset="0"/>
              </a:rPr>
              <a:t>Jawahery</a:t>
            </a:r>
            <a:endParaRPr lang="en-US" sz="1500" dirty="0">
              <a:solidFill>
                <a:schemeClr val="bg1"/>
              </a:solidFill>
            </a:endParaRPr>
          </a:p>
        </p:txBody>
      </p:sp>
      <p:sp>
        <p:nvSpPr>
          <p:cNvPr id="26" name="AutoShape 27"/>
          <p:cNvSpPr>
            <a:spLocks noChangeArrowheads="1"/>
          </p:cNvSpPr>
          <p:nvPr/>
        </p:nvSpPr>
        <p:spPr bwMode="auto">
          <a:xfrm>
            <a:off x="2033588" y="4348163"/>
            <a:ext cx="26670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GM, GPIC</a:t>
            </a:r>
            <a:endParaRPr lang="en-US" sz="1500" dirty="0">
              <a:solidFill>
                <a:srgbClr val="000099"/>
              </a:solidFill>
            </a:endParaRPr>
          </a:p>
        </p:txBody>
      </p:sp>
      <p:sp>
        <p:nvSpPr>
          <p:cNvPr id="27" name="AutoShape 27"/>
          <p:cNvSpPr>
            <a:spLocks noChangeArrowheads="1"/>
          </p:cNvSpPr>
          <p:nvPr/>
        </p:nvSpPr>
        <p:spPr bwMode="auto">
          <a:xfrm>
            <a:off x="5919788" y="4757738"/>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Mr. </a:t>
            </a:r>
            <a:r>
              <a:rPr lang="en-US" sz="1500" b="1" dirty="0" err="1">
                <a:solidFill>
                  <a:schemeClr val="bg1"/>
                </a:solidFill>
                <a:latin typeface="Palatino Linotype" pitchFamily="18" charset="0"/>
              </a:rPr>
              <a:t>Zaid</a:t>
            </a:r>
            <a:r>
              <a:rPr lang="en-US" sz="1500" b="1" dirty="0">
                <a:solidFill>
                  <a:schemeClr val="bg1"/>
                </a:solidFill>
                <a:latin typeface="Palatino Linotype" pitchFamily="18" charset="0"/>
              </a:rPr>
              <a:t> </a:t>
            </a:r>
            <a:r>
              <a:rPr lang="en-US" sz="1500" b="1" dirty="0" err="1">
                <a:solidFill>
                  <a:schemeClr val="bg1"/>
                </a:solidFill>
                <a:latin typeface="Palatino Linotype" pitchFamily="18" charset="0"/>
              </a:rPr>
              <a:t>Labban</a:t>
            </a:r>
            <a:endParaRPr lang="en-US" sz="1500" dirty="0">
              <a:solidFill>
                <a:schemeClr val="bg1"/>
              </a:solidFill>
            </a:endParaRPr>
          </a:p>
        </p:txBody>
      </p:sp>
      <p:sp>
        <p:nvSpPr>
          <p:cNvPr id="28" name="AutoShape 27"/>
          <p:cNvSpPr>
            <a:spLocks noChangeArrowheads="1"/>
          </p:cNvSpPr>
          <p:nvPr/>
        </p:nvSpPr>
        <p:spPr bwMode="auto">
          <a:xfrm>
            <a:off x="5919788" y="4986338"/>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CEO, Petro Rabigh</a:t>
            </a:r>
            <a:endParaRPr lang="en-US" sz="1500">
              <a:solidFill>
                <a:srgbClr val="000099"/>
              </a:solidFill>
            </a:endParaRPr>
          </a:p>
        </p:txBody>
      </p:sp>
      <p:sp>
        <p:nvSpPr>
          <p:cNvPr id="29" name="AutoShape 27"/>
          <p:cNvSpPr>
            <a:spLocks noChangeArrowheads="1"/>
          </p:cNvSpPr>
          <p:nvPr/>
        </p:nvSpPr>
        <p:spPr bwMode="auto">
          <a:xfrm>
            <a:off x="3557588" y="4757738"/>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Mr. Marwan Nusair</a:t>
            </a:r>
            <a:endParaRPr lang="en-US" sz="1500">
              <a:solidFill>
                <a:schemeClr val="bg1"/>
              </a:solidFill>
            </a:endParaRPr>
          </a:p>
        </p:txBody>
      </p:sp>
      <p:sp>
        <p:nvSpPr>
          <p:cNvPr id="30" name="AutoShape 27"/>
          <p:cNvSpPr>
            <a:spLocks noChangeArrowheads="1"/>
          </p:cNvSpPr>
          <p:nvPr/>
        </p:nvSpPr>
        <p:spPr bwMode="auto">
          <a:xfrm>
            <a:off x="3557588" y="4986338"/>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CEO, Alujain</a:t>
            </a:r>
            <a:endParaRPr lang="en-US" sz="1500">
              <a:solidFill>
                <a:srgbClr val="000099"/>
              </a:solidFill>
            </a:endParaRPr>
          </a:p>
        </p:txBody>
      </p:sp>
      <p:sp>
        <p:nvSpPr>
          <p:cNvPr id="31" name="AutoShape 27"/>
          <p:cNvSpPr>
            <a:spLocks noChangeArrowheads="1"/>
          </p:cNvSpPr>
          <p:nvPr/>
        </p:nvSpPr>
        <p:spPr bwMode="auto">
          <a:xfrm>
            <a:off x="1195388" y="4757738"/>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Mr. Ahmed Al-</a:t>
            </a:r>
            <a:r>
              <a:rPr lang="en-US" sz="1500" b="1" dirty="0" err="1">
                <a:solidFill>
                  <a:schemeClr val="bg1"/>
                </a:solidFill>
                <a:latin typeface="Palatino Linotype" pitchFamily="18" charset="0"/>
              </a:rPr>
              <a:t>Ohali</a:t>
            </a:r>
            <a:endParaRPr lang="en-US" sz="1500" dirty="0">
              <a:solidFill>
                <a:schemeClr val="bg1"/>
              </a:solidFill>
            </a:endParaRPr>
          </a:p>
        </p:txBody>
      </p:sp>
      <p:sp>
        <p:nvSpPr>
          <p:cNvPr id="32" name="AutoShape 27"/>
          <p:cNvSpPr>
            <a:spLocks noChangeArrowheads="1"/>
          </p:cNvSpPr>
          <p:nvPr/>
        </p:nvSpPr>
        <p:spPr bwMode="auto">
          <a:xfrm>
            <a:off x="1195388" y="4986338"/>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CEO, SIPCHEM</a:t>
            </a:r>
            <a:endParaRPr lang="en-US" sz="1500">
              <a:solidFill>
                <a:srgbClr val="000099"/>
              </a:solidFill>
            </a:endParaRPr>
          </a:p>
        </p:txBody>
      </p:sp>
      <p:sp>
        <p:nvSpPr>
          <p:cNvPr id="33" name="AutoShape 27"/>
          <p:cNvSpPr>
            <a:spLocks noChangeArrowheads="1"/>
          </p:cNvSpPr>
          <p:nvPr/>
        </p:nvSpPr>
        <p:spPr bwMode="auto">
          <a:xfrm>
            <a:off x="5919788" y="5400675"/>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Mr. Ali Al-Sidiky</a:t>
            </a:r>
          </a:p>
        </p:txBody>
      </p:sp>
      <p:sp>
        <p:nvSpPr>
          <p:cNvPr id="34" name="AutoShape 27"/>
          <p:cNvSpPr>
            <a:spLocks noChangeArrowheads="1"/>
          </p:cNvSpPr>
          <p:nvPr/>
        </p:nvSpPr>
        <p:spPr bwMode="auto">
          <a:xfrm>
            <a:off x="5919788" y="5629275"/>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GM, QP</a:t>
            </a:r>
            <a:endParaRPr lang="en-US" sz="1500" dirty="0">
              <a:solidFill>
                <a:srgbClr val="000099"/>
              </a:solidFill>
            </a:endParaRPr>
          </a:p>
        </p:txBody>
      </p:sp>
      <p:sp>
        <p:nvSpPr>
          <p:cNvPr id="35" name="AutoShape 27"/>
          <p:cNvSpPr>
            <a:spLocks noChangeArrowheads="1"/>
          </p:cNvSpPr>
          <p:nvPr/>
        </p:nvSpPr>
        <p:spPr bwMode="auto">
          <a:xfrm>
            <a:off x="3557588" y="5400675"/>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Mr. </a:t>
            </a:r>
            <a:r>
              <a:rPr lang="en-US" sz="1500" b="1" dirty="0" err="1">
                <a:solidFill>
                  <a:schemeClr val="bg1"/>
                </a:solidFill>
                <a:latin typeface="Palatino Linotype" pitchFamily="18" charset="0"/>
              </a:rPr>
              <a:t>Khalifa</a:t>
            </a:r>
            <a:r>
              <a:rPr lang="en-US" sz="1500" b="1" dirty="0">
                <a:solidFill>
                  <a:schemeClr val="bg1"/>
                </a:solidFill>
                <a:latin typeface="Palatino Linotype" pitchFamily="18" charset="0"/>
              </a:rPr>
              <a:t> Al-</a:t>
            </a:r>
            <a:r>
              <a:rPr lang="en-US" sz="1500" b="1" dirty="0" err="1">
                <a:solidFill>
                  <a:schemeClr val="bg1"/>
                </a:solidFill>
                <a:latin typeface="Palatino Linotype" pitchFamily="18" charset="0"/>
              </a:rPr>
              <a:t>Suwaidi</a:t>
            </a:r>
            <a:endParaRPr lang="en-US" sz="1500" dirty="0">
              <a:solidFill>
                <a:schemeClr val="bg1"/>
              </a:solidFill>
            </a:endParaRPr>
          </a:p>
        </p:txBody>
      </p:sp>
      <p:sp>
        <p:nvSpPr>
          <p:cNvPr id="36" name="AutoShape 27"/>
          <p:cNvSpPr>
            <a:spLocks noChangeArrowheads="1"/>
          </p:cNvSpPr>
          <p:nvPr/>
        </p:nvSpPr>
        <p:spPr bwMode="auto">
          <a:xfrm>
            <a:off x="3557588" y="5629275"/>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GM, QAFCO</a:t>
            </a:r>
            <a:endParaRPr lang="en-US" sz="1500">
              <a:solidFill>
                <a:srgbClr val="000099"/>
              </a:solidFill>
            </a:endParaRPr>
          </a:p>
        </p:txBody>
      </p:sp>
      <p:sp>
        <p:nvSpPr>
          <p:cNvPr id="37" name="AutoShape 27"/>
          <p:cNvSpPr>
            <a:spLocks noChangeArrowheads="1"/>
          </p:cNvSpPr>
          <p:nvPr/>
        </p:nvSpPr>
        <p:spPr bwMode="auto">
          <a:xfrm>
            <a:off x="1195388" y="5400675"/>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Mr. Mohmmed Al-Azdi</a:t>
            </a:r>
            <a:endParaRPr lang="en-US" sz="1500">
              <a:solidFill>
                <a:schemeClr val="bg1"/>
              </a:solidFill>
            </a:endParaRPr>
          </a:p>
        </p:txBody>
      </p:sp>
      <p:sp>
        <p:nvSpPr>
          <p:cNvPr id="38" name="AutoShape 27"/>
          <p:cNvSpPr>
            <a:spLocks noChangeArrowheads="1"/>
          </p:cNvSpPr>
          <p:nvPr/>
        </p:nvSpPr>
        <p:spPr bwMode="auto">
          <a:xfrm>
            <a:off x="1195388" y="5629275"/>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CEO, ChemWEyaat</a:t>
            </a:r>
            <a:endParaRPr lang="en-US" sz="1500">
              <a:solidFill>
                <a:srgbClr val="000099"/>
              </a:solidFill>
            </a:endParaRPr>
          </a:p>
        </p:txBody>
      </p:sp>
      <p:sp>
        <p:nvSpPr>
          <p:cNvPr id="17432" name="Rectangle 40"/>
          <p:cNvSpPr>
            <a:spLocks noChangeArrowheads="1"/>
          </p:cNvSpPr>
          <p:nvPr/>
        </p:nvSpPr>
        <p:spPr bwMode="auto">
          <a:xfrm>
            <a:off x="1042988" y="2043113"/>
            <a:ext cx="7315200" cy="1285875"/>
          </a:xfrm>
          <a:prstGeom prst="rect">
            <a:avLst/>
          </a:prstGeom>
          <a:solidFill>
            <a:srgbClr val="FFFF99"/>
          </a:solidFill>
          <a:ln w="9525" algn="ctr">
            <a:solidFill>
              <a:schemeClr val="tx1"/>
            </a:solidFill>
            <a:round/>
            <a:headEnd/>
            <a:tailEnd/>
          </a:ln>
        </p:spPr>
        <p:txBody>
          <a:bodyPr/>
          <a:lstStyle/>
          <a:p>
            <a:endParaRPr lang="en-US"/>
          </a:p>
        </p:txBody>
      </p:sp>
      <p:sp>
        <p:nvSpPr>
          <p:cNvPr id="42" name="AutoShape 27"/>
          <p:cNvSpPr>
            <a:spLocks noChangeArrowheads="1"/>
          </p:cNvSpPr>
          <p:nvPr/>
        </p:nvSpPr>
        <p:spPr bwMode="auto">
          <a:xfrm>
            <a:off x="3557588" y="2138363"/>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Mr. Mohamed Al-</a:t>
            </a:r>
            <a:r>
              <a:rPr lang="en-US" sz="1500" b="1" dirty="0" err="1">
                <a:solidFill>
                  <a:schemeClr val="bg1"/>
                </a:solidFill>
                <a:latin typeface="Palatino Linotype" pitchFamily="18" charset="0"/>
              </a:rPr>
              <a:t>Mady</a:t>
            </a:r>
            <a:endParaRPr lang="en-US" sz="1500" dirty="0">
              <a:solidFill>
                <a:schemeClr val="bg1"/>
              </a:solidFill>
            </a:endParaRPr>
          </a:p>
        </p:txBody>
      </p:sp>
      <p:sp>
        <p:nvSpPr>
          <p:cNvPr id="43" name="AutoShape 27"/>
          <p:cNvSpPr>
            <a:spLocks noChangeArrowheads="1"/>
          </p:cNvSpPr>
          <p:nvPr/>
        </p:nvSpPr>
        <p:spPr bwMode="auto">
          <a:xfrm>
            <a:off x="3557588" y="2366963"/>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a:solidFill>
                  <a:srgbClr val="000099"/>
                </a:solidFill>
                <a:latin typeface="Palatino Linotype" pitchFamily="18" charset="0"/>
              </a:rPr>
              <a:t>CEO, SABIC</a:t>
            </a:r>
            <a:endParaRPr lang="en-US" sz="1500">
              <a:solidFill>
                <a:srgbClr val="000099"/>
              </a:solidFill>
            </a:endParaRPr>
          </a:p>
        </p:txBody>
      </p:sp>
      <p:sp>
        <p:nvSpPr>
          <p:cNvPr id="44" name="AutoShape 27"/>
          <p:cNvSpPr>
            <a:spLocks noChangeArrowheads="1"/>
          </p:cNvSpPr>
          <p:nvPr/>
        </p:nvSpPr>
        <p:spPr bwMode="auto">
          <a:xfrm>
            <a:off x="1195388" y="2747963"/>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Mr. Hamad Al-Terkait</a:t>
            </a:r>
            <a:endParaRPr lang="en-US" sz="1500">
              <a:solidFill>
                <a:schemeClr val="bg1"/>
              </a:solidFill>
            </a:endParaRPr>
          </a:p>
        </p:txBody>
      </p:sp>
      <p:sp>
        <p:nvSpPr>
          <p:cNvPr id="45" name="AutoShape 27"/>
          <p:cNvSpPr>
            <a:spLocks noChangeArrowheads="1"/>
          </p:cNvSpPr>
          <p:nvPr/>
        </p:nvSpPr>
        <p:spPr bwMode="auto">
          <a:xfrm>
            <a:off x="1195388" y="2976563"/>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CEO, Equate</a:t>
            </a:r>
            <a:endParaRPr lang="en-US" sz="1500" dirty="0">
              <a:solidFill>
                <a:srgbClr val="000099"/>
              </a:solidFill>
            </a:endParaRPr>
          </a:p>
        </p:txBody>
      </p:sp>
      <p:sp>
        <p:nvSpPr>
          <p:cNvPr id="46" name="AutoShape 27"/>
          <p:cNvSpPr>
            <a:spLocks noChangeArrowheads="1"/>
          </p:cNvSpPr>
          <p:nvPr/>
        </p:nvSpPr>
        <p:spPr bwMode="auto">
          <a:xfrm>
            <a:off x="3557588" y="2747963"/>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a:solidFill>
                  <a:schemeClr val="bg1"/>
                </a:solidFill>
                <a:latin typeface="Palatino Linotype" pitchFamily="18" charset="0"/>
              </a:rPr>
              <a:t>Mr. Abdul Aziz Al-Hajri</a:t>
            </a:r>
          </a:p>
        </p:txBody>
      </p:sp>
      <p:sp>
        <p:nvSpPr>
          <p:cNvPr id="47" name="AutoShape 27"/>
          <p:cNvSpPr>
            <a:spLocks noChangeArrowheads="1"/>
          </p:cNvSpPr>
          <p:nvPr/>
        </p:nvSpPr>
        <p:spPr bwMode="auto">
          <a:xfrm>
            <a:off x="3557588" y="2976563"/>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CEO, </a:t>
            </a:r>
            <a:r>
              <a:rPr lang="en-US" sz="1500" b="1" dirty="0" err="1">
                <a:solidFill>
                  <a:srgbClr val="000099"/>
                </a:solidFill>
                <a:latin typeface="Palatino Linotype" pitchFamily="18" charset="0"/>
              </a:rPr>
              <a:t>Borouge</a:t>
            </a:r>
            <a:endParaRPr lang="en-US" sz="1500" dirty="0">
              <a:solidFill>
                <a:srgbClr val="000099"/>
              </a:solidFill>
            </a:endParaRPr>
          </a:p>
        </p:txBody>
      </p:sp>
      <p:sp>
        <p:nvSpPr>
          <p:cNvPr id="48" name="AutoShape 27"/>
          <p:cNvSpPr>
            <a:spLocks noChangeArrowheads="1"/>
          </p:cNvSpPr>
          <p:nvPr/>
        </p:nvSpPr>
        <p:spPr bwMode="auto">
          <a:xfrm>
            <a:off x="5919788" y="2747963"/>
            <a:ext cx="2209800" cy="228600"/>
          </a:xfrm>
          <a:prstGeom prst="roundRect">
            <a:avLst>
              <a:gd name="adj" fmla="val 16667"/>
            </a:avLst>
          </a:prstGeom>
          <a:solidFill>
            <a:schemeClr val="accent6"/>
          </a:solidFill>
          <a:ln w="9525">
            <a:solidFill>
              <a:schemeClr val="tx1"/>
            </a:solidFill>
            <a:round/>
            <a:headEnd/>
            <a:tailEnd/>
          </a:ln>
        </p:spPr>
        <p:txBody>
          <a:bodyPr wrap="none" anchor="ctr"/>
          <a:lstStyle/>
          <a:p>
            <a:pPr algn="ctr">
              <a:defRPr/>
            </a:pPr>
            <a:r>
              <a:rPr lang="en-US" sz="1500" b="1" dirty="0">
                <a:solidFill>
                  <a:schemeClr val="bg1"/>
                </a:solidFill>
                <a:latin typeface="Palatino Linotype" pitchFamily="18" charset="0"/>
              </a:rPr>
              <a:t>Mr. </a:t>
            </a:r>
            <a:r>
              <a:rPr lang="en-US" sz="1500" b="1" dirty="0" err="1">
                <a:solidFill>
                  <a:schemeClr val="bg1"/>
                </a:solidFill>
                <a:latin typeface="Palatino Linotype" pitchFamily="18" charset="0"/>
              </a:rPr>
              <a:t>Hamad</a:t>
            </a:r>
            <a:r>
              <a:rPr lang="en-US" sz="1500" b="1" dirty="0">
                <a:solidFill>
                  <a:schemeClr val="bg1"/>
                </a:solidFill>
                <a:latin typeface="Palatino Linotype" pitchFamily="18" charset="0"/>
              </a:rPr>
              <a:t> </a:t>
            </a:r>
            <a:r>
              <a:rPr lang="en-US" sz="1500" b="1" dirty="0">
                <a:solidFill>
                  <a:schemeClr val="bg1"/>
                </a:solidFill>
                <a:latin typeface="Palatino Linotype" pitchFamily="18" charset="0"/>
              </a:rPr>
              <a:t>Al-</a:t>
            </a:r>
            <a:r>
              <a:rPr lang="en-US" sz="1500" b="1" dirty="0" err="1">
                <a:solidFill>
                  <a:schemeClr val="bg1"/>
                </a:solidFill>
                <a:latin typeface="Palatino Linotype" pitchFamily="18" charset="0"/>
              </a:rPr>
              <a:t>Nuaimi</a:t>
            </a:r>
            <a:endParaRPr lang="en-US" sz="1500" dirty="0">
              <a:solidFill>
                <a:schemeClr val="bg1"/>
              </a:solidFill>
            </a:endParaRPr>
          </a:p>
        </p:txBody>
      </p:sp>
      <p:sp>
        <p:nvSpPr>
          <p:cNvPr id="49" name="AutoShape 27"/>
          <p:cNvSpPr>
            <a:spLocks noChangeArrowheads="1"/>
          </p:cNvSpPr>
          <p:nvPr/>
        </p:nvSpPr>
        <p:spPr bwMode="auto">
          <a:xfrm>
            <a:off x="5919788" y="2976563"/>
            <a:ext cx="2209800" cy="228600"/>
          </a:xfrm>
          <a:prstGeom prst="roundRect">
            <a:avLst>
              <a:gd name="adj" fmla="val 16667"/>
            </a:avLst>
          </a:prstGeom>
          <a:solidFill>
            <a:schemeClr val="accent2">
              <a:lumMod val="40000"/>
              <a:lumOff val="60000"/>
            </a:schemeClr>
          </a:solidFill>
          <a:ln w="9525">
            <a:solidFill>
              <a:schemeClr val="tx1"/>
            </a:solidFill>
            <a:round/>
            <a:headEnd/>
            <a:tailEnd/>
          </a:ln>
        </p:spPr>
        <p:txBody>
          <a:bodyPr wrap="none" anchor="ctr"/>
          <a:lstStyle/>
          <a:p>
            <a:pPr algn="ctr">
              <a:defRPr/>
            </a:pPr>
            <a:r>
              <a:rPr lang="en-US" sz="1500" b="1" dirty="0">
                <a:solidFill>
                  <a:srgbClr val="000099"/>
                </a:solidFill>
                <a:latin typeface="Palatino Linotype" pitchFamily="18" charset="0"/>
              </a:rPr>
              <a:t>GM, QVC</a:t>
            </a:r>
            <a:endParaRPr lang="en-US" sz="1500" dirty="0">
              <a:solidFill>
                <a:srgbClr val="000099"/>
              </a:solidFill>
            </a:endParaRPr>
          </a:p>
        </p:txBody>
      </p:sp>
      <p:sp>
        <p:nvSpPr>
          <p:cNvPr id="17441" name="Rectangle 50"/>
          <p:cNvSpPr>
            <a:spLocks noChangeArrowheads="1"/>
          </p:cNvSpPr>
          <p:nvPr/>
        </p:nvSpPr>
        <p:spPr bwMode="auto">
          <a:xfrm rot="-5400000">
            <a:off x="19050" y="2381251"/>
            <a:ext cx="1285875" cy="609600"/>
          </a:xfrm>
          <a:prstGeom prst="rect">
            <a:avLst/>
          </a:prstGeom>
          <a:solidFill>
            <a:srgbClr val="FFFF99"/>
          </a:solidFill>
          <a:ln w="9525" algn="ctr">
            <a:solidFill>
              <a:schemeClr val="tx1"/>
            </a:solidFill>
            <a:round/>
            <a:headEnd/>
            <a:tailEnd/>
          </a:ln>
        </p:spPr>
        <p:txBody>
          <a:bodyPr/>
          <a:lstStyle/>
          <a:p>
            <a:pPr algn="ctr"/>
            <a:r>
              <a:rPr lang="en-US" sz="1500" b="1">
                <a:latin typeface="Palatino Linotype" pitchFamily="18" charset="0"/>
              </a:rPr>
              <a:t>Executive Committee</a:t>
            </a:r>
          </a:p>
        </p:txBody>
      </p:sp>
      <p:sp>
        <p:nvSpPr>
          <p:cNvPr id="17442" name="TextBox 12"/>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How are we structured?</a:t>
            </a:r>
            <a:r>
              <a:rPr lang="de-DE" sz="1400">
                <a:solidFill>
                  <a:schemeClr val="bg1"/>
                </a:solidFill>
                <a:latin typeface="Palatino Linotype" pitchFamily="18" charset="0"/>
              </a:rPr>
              <a:t> the Board and the Executive Committee </a:t>
            </a:r>
            <a:endParaRPr lang="en-US" sz="1400">
              <a:solidFill>
                <a:schemeClr val="accent2"/>
              </a:solidFill>
              <a:latin typeface="Palatino Linotype" pitchFamily="18" charset="0"/>
            </a:endParaRPr>
          </a:p>
        </p:txBody>
      </p:sp>
      <p:sp>
        <p:nvSpPr>
          <p:cNvPr id="17443" name="Rectangle 40"/>
          <p:cNvSpPr>
            <a:spLocks noChangeArrowheads="1"/>
          </p:cNvSpPr>
          <p:nvPr/>
        </p:nvSpPr>
        <p:spPr bwMode="auto">
          <a:xfrm>
            <a:off x="642938" y="790575"/>
            <a:ext cx="7786687" cy="923925"/>
          </a:xfrm>
          <a:prstGeom prst="rect">
            <a:avLst/>
          </a:prstGeom>
          <a:noFill/>
          <a:ln w="9525">
            <a:noFill/>
            <a:miter lim="800000"/>
            <a:headEnd/>
            <a:tailEnd/>
          </a:ln>
        </p:spPr>
        <p:txBody>
          <a:bodyPr>
            <a:spAutoFit/>
          </a:bodyPr>
          <a:lstStyle/>
          <a:p>
            <a:r>
              <a:rPr lang="de-DE" b="1">
                <a:solidFill>
                  <a:schemeClr val="accent2"/>
                </a:solidFill>
                <a:latin typeface="Palatino Linotype" pitchFamily="18" charset="0"/>
              </a:rPr>
              <a:t>GPCA‘s Board of Directors is composed of 14 Senior Executives elected from the “Full Members Companies“ , providing active, visible and efective leadership for GPCA </a:t>
            </a:r>
            <a:endParaRPr lang="en-US" b="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04838" y="1857375"/>
            <a:ext cx="7920037" cy="357188"/>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5" name="Rectangle 3"/>
          <p:cNvSpPr txBox="1">
            <a:spLocks noChangeArrowheads="1"/>
          </p:cNvSpPr>
          <p:nvPr/>
        </p:nvSpPr>
        <p:spPr bwMode="auto">
          <a:xfrm>
            <a:off x="601663" y="1412875"/>
            <a:ext cx="7623175" cy="4087813"/>
          </a:xfrm>
          <a:prstGeom prst="rect">
            <a:avLst/>
          </a:prstGeom>
          <a:noFill/>
          <a:ln w="9525">
            <a:noFill/>
            <a:miter lim="800000"/>
            <a:headEnd/>
            <a:tailEnd/>
          </a:ln>
        </p:spPr>
        <p:txBody>
          <a:bodyPr/>
          <a:lstStyle/>
          <a:p>
            <a:pPr marL="381000" indent="-381000" algn="just" eaLnBrk="0" hangingPunct="0">
              <a:spcBef>
                <a:spcPct val="35000"/>
              </a:spcBef>
              <a:spcAft>
                <a:spcPct val="35000"/>
              </a:spcAft>
              <a:buClr>
                <a:srgbClr val="990000"/>
              </a:buClr>
              <a:buSzPct val="110000"/>
            </a:pPr>
            <a:r>
              <a:rPr lang="en-AU" b="1">
                <a:solidFill>
                  <a:srgbClr val="336699"/>
                </a:solidFill>
                <a:latin typeface="Palatino Linotype" pitchFamily="18" charset="0"/>
              </a:rPr>
              <a:t>Who are we?</a:t>
            </a:r>
          </a:p>
          <a:p>
            <a:pPr marL="381000" indent="-381000" algn="just" eaLnBrk="0" hangingPunct="0">
              <a:spcBef>
                <a:spcPct val="35000"/>
              </a:spcBef>
              <a:spcAft>
                <a:spcPct val="35000"/>
              </a:spcAft>
              <a:buClr>
                <a:srgbClr val="990000"/>
              </a:buClr>
              <a:buSzPct val="110000"/>
            </a:pPr>
            <a:r>
              <a:rPr lang="en-AU" b="1">
                <a:solidFill>
                  <a:schemeClr val="bg1"/>
                </a:solidFill>
                <a:latin typeface="Palatino Linotype" pitchFamily="18" charset="0"/>
              </a:rPr>
              <a:t>GPCA’s Fourth Annual Forum</a:t>
            </a:r>
          </a:p>
          <a:p>
            <a:pPr marL="381000" indent="-381000" algn="just" eaLnBrk="0" hangingPunct="0">
              <a:spcBef>
                <a:spcPct val="35000"/>
              </a:spcBef>
              <a:spcAft>
                <a:spcPct val="35000"/>
              </a:spcAft>
              <a:buClr>
                <a:srgbClr val="990000"/>
              </a:buClr>
              <a:buSzPct val="110000"/>
            </a:pPr>
            <a:r>
              <a:rPr lang="en-AU" b="1">
                <a:latin typeface="Palatino Linotype" pitchFamily="18" charset="0"/>
              </a:rPr>
              <a:t>The GCC Petrochemicals &amp; Chemicals Industry Landscape</a:t>
            </a:r>
          </a:p>
          <a:p>
            <a:pPr marL="381000" indent="-381000" algn="just" eaLnBrk="0" hangingPunct="0">
              <a:spcBef>
                <a:spcPct val="35000"/>
              </a:spcBef>
              <a:spcAft>
                <a:spcPct val="35000"/>
              </a:spcAft>
              <a:buClr>
                <a:srgbClr val="990000"/>
              </a:buClr>
              <a:buSzPct val="110000"/>
            </a:pPr>
            <a:r>
              <a:rPr lang="en-AU" b="1">
                <a:latin typeface="Palatino Linotype" pitchFamily="18" charset="0"/>
              </a:rPr>
              <a:t>Growth Dimensions</a:t>
            </a:r>
          </a:p>
          <a:p>
            <a:pPr marL="381000" indent="-381000" algn="just" eaLnBrk="0" hangingPunct="0">
              <a:spcBef>
                <a:spcPct val="35000"/>
              </a:spcBef>
              <a:spcAft>
                <a:spcPct val="35000"/>
              </a:spcAft>
              <a:buClr>
                <a:srgbClr val="990000"/>
              </a:buClr>
              <a:buSzPct val="110000"/>
            </a:pPr>
            <a:endParaRPr lang="en-AU" b="1">
              <a:latin typeface="Palatino Linotype" pitchFamily="18" charset="0"/>
            </a:endParaRPr>
          </a:p>
        </p:txBody>
      </p:sp>
      <p:sp>
        <p:nvSpPr>
          <p:cNvPr id="18436" name="TextBox 14"/>
          <p:cNvSpPr txBox="1">
            <a:spLocks noChangeArrowheads="1"/>
          </p:cNvSpPr>
          <p:nvPr/>
        </p:nvSpPr>
        <p:spPr bwMode="auto">
          <a:xfrm>
            <a:off x="608013" y="357188"/>
            <a:ext cx="7920037" cy="215900"/>
          </a:xfrm>
          <a:prstGeom prst="rect">
            <a:avLst/>
          </a:prstGeom>
          <a:noFill/>
          <a:ln w="9525">
            <a:noFill/>
            <a:miter lim="800000"/>
            <a:headEnd/>
            <a:tailEnd/>
          </a:ln>
        </p:spPr>
        <p:txBody>
          <a:bodyPr lIns="0" tIns="0" rIns="0" bIns="0">
            <a:spAutoFit/>
          </a:bodyPr>
          <a:lstStyle/>
          <a:p>
            <a:r>
              <a:rPr lang="de-DE" sz="1400">
                <a:solidFill>
                  <a:schemeClr val="accent2"/>
                </a:solidFill>
                <a:latin typeface="Palatino Linotype" pitchFamily="18" charset="0"/>
              </a:rPr>
              <a:t>Agenda</a:t>
            </a:r>
            <a:endParaRPr lang="en-US" sz="1400">
              <a:solidFill>
                <a:schemeClr val="accent2"/>
              </a:solidFill>
              <a:latin typeface="Palatino Linotype" pitchFamily="18" charset="0"/>
            </a:endParaRPr>
          </a:p>
        </p:txBody>
      </p:sp>
      <p:sp>
        <p:nvSpPr>
          <p:cNvPr id="16" name="Rectangle 15"/>
          <p:cNvSpPr/>
          <p:nvPr/>
        </p:nvSpPr>
        <p:spPr>
          <a:xfrm>
            <a:off x="606425" y="600075"/>
            <a:ext cx="7920038" cy="34925"/>
          </a:xfrm>
          <a:prstGeom prst="rect">
            <a:avLst/>
          </a:prstGeom>
          <a:gradFill flip="none" rotWithShape="1">
            <a:gsLst>
              <a:gs pos="0">
                <a:srgbClr val="005AA0"/>
              </a:gs>
              <a:gs pos="50000">
                <a:schemeClr val="accent1">
                  <a:shade val="67500"/>
                  <a:satMod val="115000"/>
                </a:schemeClr>
              </a:gs>
              <a:gs pos="100000">
                <a:schemeClr val="accent1">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8438" name="Slide Number Placeholder 4"/>
          <p:cNvSpPr>
            <a:spLocks noGrp="1"/>
          </p:cNvSpPr>
          <p:nvPr>
            <p:ph type="sldNum" sz="quarter" idx="12"/>
          </p:nvPr>
        </p:nvSpPr>
        <p:spPr>
          <a:xfrm>
            <a:off x="6867525" y="6429375"/>
            <a:ext cx="2133600" cy="476250"/>
          </a:xfrm>
          <a:noFill/>
        </p:spPr>
        <p:txBody>
          <a:bodyPr/>
          <a:lstStyle/>
          <a:p>
            <a:fld id="{534389D2-02BA-4CFF-8AEC-760B8A32DFB7}" type="slidenum">
              <a:rPr lang="ar-AE" smtClean="0">
                <a:latin typeface="Palatino Linotype" pitchFamily="18" charset="0"/>
              </a:rPr>
              <a:pPr/>
              <a:t>9</a:t>
            </a:fld>
            <a:r>
              <a:rPr lang="en-AU" smtClean="0">
                <a:latin typeface="Palatino Linotype" pitchFamily="18" charset="0"/>
              </a:rPr>
              <a:t>  </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kG5sT5R.EUqxGPaUdUrQeg"/>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JSMrWQf50CDxmNNMS7si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SMmVEQXziEaGs4316nK05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s8xAHeFzTE25yir.xs54X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s8xAHeFzTE25yir.xs54X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uh79rFrTEECcdLb7ZbltZ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Spu82QA5sEOrOk9hBG1dF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JSMrWQf50CDxmNNMS7si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Lla9XxX2UEqPaTjARZ1Vz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mFoC.sqG7UGRjbmh0FJQRQ"/>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JRa9o9bLY0WgCRLb4VleU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JSMrWQf50CDxmNNMS7si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JSMrWQf50CDxmNNMS7siA"/>
</p:tagLst>
</file>

<file path=ppt/theme/theme1.xml><?xml version="1.0" encoding="utf-8"?>
<a:theme xmlns:a="http://schemas.openxmlformats.org/drawingml/2006/main" name="Default Design">
  <a:themeElements>
    <a:clrScheme name="Default Design 14">
      <a:dk1>
        <a:srgbClr val="005AA0"/>
      </a:dk1>
      <a:lt1>
        <a:srgbClr val="FFFFFF"/>
      </a:lt1>
      <a:dk2>
        <a:srgbClr val="005AA0"/>
      </a:dk2>
      <a:lt2>
        <a:srgbClr val="808080"/>
      </a:lt2>
      <a:accent1>
        <a:srgbClr val="BBE0E3"/>
      </a:accent1>
      <a:accent2>
        <a:srgbClr val="333399"/>
      </a:accent2>
      <a:accent3>
        <a:srgbClr val="FFFFFF"/>
      </a:accent3>
      <a:accent4>
        <a:srgbClr val="004C88"/>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99FF"/>
        </a:dk1>
        <a:lt1>
          <a:srgbClr val="FFFFFF"/>
        </a:lt1>
        <a:dk2>
          <a:srgbClr val="3399FF"/>
        </a:dk2>
        <a:lt2>
          <a:srgbClr val="808080"/>
        </a:lt2>
        <a:accent1>
          <a:srgbClr val="BBE0E3"/>
        </a:accent1>
        <a:accent2>
          <a:srgbClr val="333399"/>
        </a:accent2>
        <a:accent3>
          <a:srgbClr val="FFFFFF"/>
        </a:accent3>
        <a:accent4>
          <a:srgbClr val="2A82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5AA0"/>
        </a:dk1>
        <a:lt1>
          <a:srgbClr val="FFFFFF"/>
        </a:lt1>
        <a:dk2>
          <a:srgbClr val="005AA0"/>
        </a:dk2>
        <a:lt2>
          <a:srgbClr val="808080"/>
        </a:lt2>
        <a:accent1>
          <a:srgbClr val="BBE0E3"/>
        </a:accent1>
        <a:accent2>
          <a:srgbClr val="333399"/>
        </a:accent2>
        <a:accent3>
          <a:srgbClr val="FFFFFF"/>
        </a:accent3>
        <a:accent4>
          <a:srgbClr val="004C88"/>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7493</TotalTime>
  <Words>1703</Words>
  <Application>Microsoft Office PowerPoint</Application>
  <PresentationFormat>On-screen Show (4:3)</PresentationFormat>
  <Paragraphs>376</Paragraphs>
  <Slides>20</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7" baseType="lpstr">
      <vt:lpstr>Arial</vt:lpstr>
      <vt:lpstr>Palatino Linotype</vt:lpstr>
      <vt:lpstr>Wingdings</vt:lpstr>
      <vt:lpstr>Times New Roman</vt:lpstr>
      <vt:lpstr>Default Design</vt:lpstr>
      <vt:lpstr>Microsoft Graph Chart</vt:lpstr>
      <vt:lpstr>TCLayout.ActiveDocument</vt:lpstr>
      <vt:lpstr> The Quest of the Gulf to be the Global Petrochemicals Industry’s Centre of Gravity</vt:lpstr>
      <vt:lpstr>Slide 2</vt:lpstr>
      <vt:lpstr>Slide 3</vt:lpstr>
      <vt:lpstr>Slide 4</vt:lpstr>
      <vt:lpstr>Slide 5</vt:lpstr>
      <vt:lpstr>Slide 6</vt:lpstr>
      <vt:lpstr>Slide 7</vt:lpstr>
      <vt:lpstr>Slide 8</vt:lpstr>
      <vt:lpstr>Slide 9</vt:lpstr>
      <vt:lpstr> </vt:lpstr>
      <vt:lpstr> </vt:lpstr>
      <vt:lpstr>Slide 12</vt:lpstr>
      <vt:lpstr>Slide 13</vt:lpstr>
      <vt:lpstr>Slide 14</vt:lpstr>
      <vt:lpstr>The Industry’s Growth Dimension</vt:lpstr>
      <vt:lpstr>The Industry’s Growth Dimension</vt:lpstr>
      <vt:lpstr>Slide 17</vt:lpstr>
      <vt:lpstr>Slide 18</vt:lpstr>
      <vt:lpstr>Slide 19</vt:lpstr>
      <vt:lpstr>Slide 20</vt:lpstr>
    </vt:vector>
  </TitlesOfParts>
  <Company>ydh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dc:title>
  <dc:creator>Gaurav</dc:creator>
  <cp:lastModifiedBy> </cp:lastModifiedBy>
  <cp:revision>544</cp:revision>
  <dcterms:created xsi:type="dcterms:W3CDTF">2009-05-11T14:57:26Z</dcterms:created>
  <dcterms:modified xsi:type="dcterms:W3CDTF">2009-11-23T13:33:37Z</dcterms:modified>
</cp:coreProperties>
</file>