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50" r:id="rId5"/>
    <p:sldMasterId id="2147483660" r:id="rId6"/>
  </p:sldMasterIdLst>
  <p:notesMasterIdLst>
    <p:notesMasterId r:id="rId45"/>
  </p:notesMasterIdLst>
  <p:handoutMasterIdLst>
    <p:handoutMasterId r:id="rId46"/>
  </p:handoutMasterIdLst>
  <p:sldIdLst>
    <p:sldId id="256" r:id="rId7"/>
    <p:sldId id="289" r:id="rId8"/>
    <p:sldId id="353" r:id="rId9"/>
    <p:sldId id="325" r:id="rId10"/>
    <p:sldId id="319" r:id="rId11"/>
    <p:sldId id="321" r:id="rId12"/>
    <p:sldId id="326" r:id="rId13"/>
    <p:sldId id="291" r:id="rId14"/>
    <p:sldId id="308" r:id="rId15"/>
    <p:sldId id="322" r:id="rId16"/>
    <p:sldId id="316" r:id="rId17"/>
    <p:sldId id="309" r:id="rId18"/>
    <p:sldId id="310" r:id="rId19"/>
    <p:sldId id="303" r:id="rId20"/>
    <p:sldId id="336" r:id="rId21"/>
    <p:sldId id="345" r:id="rId22"/>
    <p:sldId id="295" r:id="rId23"/>
    <p:sldId id="297" r:id="rId24"/>
    <p:sldId id="327" r:id="rId25"/>
    <p:sldId id="318" r:id="rId26"/>
    <p:sldId id="288" r:id="rId27"/>
    <p:sldId id="324" r:id="rId28"/>
    <p:sldId id="337" r:id="rId29"/>
    <p:sldId id="305" r:id="rId30"/>
    <p:sldId id="349" r:id="rId31"/>
    <p:sldId id="347" r:id="rId32"/>
    <p:sldId id="348" r:id="rId33"/>
    <p:sldId id="350" r:id="rId34"/>
    <p:sldId id="323" r:id="rId35"/>
    <p:sldId id="341" r:id="rId36"/>
    <p:sldId id="335" r:id="rId37"/>
    <p:sldId id="340" r:id="rId38"/>
    <p:sldId id="343" r:id="rId39"/>
    <p:sldId id="346" r:id="rId40"/>
    <p:sldId id="330" r:id="rId41"/>
    <p:sldId id="351" r:id="rId42"/>
    <p:sldId id="342" r:id="rId43"/>
    <p:sldId id="302" r:id="rId44"/>
  </p:sldIdLst>
  <p:sldSz cx="9144000" cy="6858000" type="screen4x3"/>
  <p:notesSz cx="6794500" cy="9931400"/>
  <p:defaultTextStyle>
    <a:defPPr>
      <a:defRPr lang="en-GB"/>
    </a:defPPr>
    <a:lvl1pPr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990033"/>
      </a:buClr>
      <a:buSzPct val="100000"/>
      <a:buFont typeface="Maiandra GD" pitchFamily="34" charset="0"/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1pPr>
    <a:lvl2pPr marL="4572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990033"/>
      </a:buClr>
      <a:buSzPct val="100000"/>
      <a:buFont typeface="Maiandra GD" pitchFamily="34" charset="0"/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2pPr>
    <a:lvl3pPr marL="9144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990033"/>
      </a:buClr>
      <a:buSzPct val="100000"/>
      <a:buFont typeface="Maiandra GD" pitchFamily="34" charset="0"/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3pPr>
    <a:lvl4pPr marL="1371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990033"/>
      </a:buClr>
      <a:buSzPct val="100000"/>
      <a:buFont typeface="Maiandra GD" pitchFamily="34" charset="0"/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4pPr>
    <a:lvl5pPr marL="18288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990033"/>
      </a:buClr>
      <a:buSzPct val="100000"/>
      <a:buFont typeface="Maiandra GD" pitchFamily="34" charset="0"/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1200" b="1" kern="1200">
        <a:solidFill>
          <a:schemeClr val="bg1"/>
        </a:solidFill>
        <a:latin typeface="Maiandra GD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3366"/>
    <a:srgbClr val="D0DCF4"/>
    <a:srgbClr val="C9DAFF"/>
    <a:srgbClr val="FFEBEB"/>
    <a:srgbClr val="FFDDFF"/>
    <a:srgbClr val="FF99FF"/>
    <a:srgbClr val="D1A4FE"/>
    <a:srgbClr val="A2B9E8"/>
    <a:srgbClr val="9FDAFF"/>
    <a:srgbClr val="2FB0FF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8831" autoAdjust="0"/>
  </p:normalViewPr>
  <p:slideViewPr>
    <p:cSldViewPr>
      <p:cViewPr>
        <p:scale>
          <a:sx n="70" d="100"/>
          <a:sy n="70" d="100"/>
        </p:scale>
        <p:origin x="-450" y="-17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81"/>
        <p:guide pos="209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lilia.sassi\Local%20Settings\Temporary%20Internet%20Files\Content.Outlook\M872ESJ3\Lilllia%20(2).xls" TargetMode="External"/><Relationship Id="rId1" Type="http://schemas.openxmlformats.org/officeDocument/2006/relationships/image" Target="../media/image37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hmed.alqedrah\Local%20Settings\Temporary%20Internet%20Files\Content.Outlook\6ZDXLMMW\Presentation%20to%20Ambassador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faisal.elamir\Desktop\Dubai%20Export%20Monitor%202009\DIR_EXP_CHAPT_2005-2008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ilia.sassi\Local%20Settings\Temporary%20Internet%20Files\Content.Outlook\M872ESJ3\Book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ilia.sassi\Local%20Settings\Temporary%20Internet%20Files\Content.Outlook\M872ESJ3\Book1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faisal.elamir\Desktop\Dubai%20Export%20Monitor%202009\Q12008%20Vs%20Q1%202008\summary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faisal.elamir\Desktop\Dubai%20Export%20Monitor%202009\Q12008%20Vs%20Q1%202008\summary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title>
      <c:tx>
        <c:rich>
          <a:bodyPr/>
          <a:lstStyle/>
          <a:p>
            <a:pPr>
              <a:defRPr sz="1600">
                <a:solidFill>
                  <a:srgbClr val="003366"/>
                </a:solidFill>
              </a:defRPr>
            </a:pPr>
            <a:r>
              <a:rPr lang="en-US" sz="1600" dirty="0">
                <a:solidFill>
                  <a:srgbClr val="003366"/>
                </a:solidFill>
              </a:rPr>
              <a:t>Trade Trends Billion AED</a:t>
            </a:r>
          </a:p>
        </c:rich>
      </c:tx>
      <c:layout/>
    </c:title>
    <c:view3D>
      <c:depthPercent val="100"/>
      <c:rAngAx val="1"/>
    </c:view3D>
    <c:sideWall>
      <c:spPr>
        <a:noFill/>
      </c:spPr>
    </c:sideWall>
    <c:backWall>
      <c:spPr>
        <a:noFill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Sheet1!$K$8</c:f>
              <c:strCache>
                <c:ptCount val="1"/>
                <c:pt idx="0">
                  <c:v>Exports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dLbls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Val val="1"/>
          </c:dLbls>
          <c:cat>
            <c:numRef>
              <c:f>Sheet1!$L$7:$O$7</c:f>
              <c:numCache>
                <c:formatCode>General</c:formatCode>
                <c:ptCount val="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</c:numCache>
            </c:numRef>
          </c:cat>
          <c:val>
            <c:numRef>
              <c:f>Sheet1!$L$8:$O$8</c:f>
              <c:numCache>
                <c:formatCode>General</c:formatCode>
                <c:ptCount val="4"/>
                <c:pt idx="0">
                  <c:v>11.219999999999999</c:v>
                </c:pt>
                <c:pt idx="1">
                  <c:v>18.25</c:v>
                </c:pt>
                <c:pt idx="2">
                  <c:v>27.07</c:v>
                </c:pt>
                <c:pt idx="3">
                  <c:v>42.64</c:v>
                </c:pt>
              </c:numCache>
            </c:numRef>
          </c:val>
        </c:ser>
        <c:ser>
          <c:idx val="1"/>
          <c:order val="1"/>
          <c:tx>
            <c:strRef>
              <c:f>Sheet1!$K$9</c:f>
              <c:strCache>
                <c:ptCount val="1"/>
                <c:pt idx="0">
                  <c:v>Re-exports</c:v>
                </c:pt>
              </c:strCache>
            </c:strRef>
          </c:tx>
          <c:dLbls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Val val="1"/>
          </c:dLbls>
          <c:cat>
            <c:numRef>
              <c:f>Sheet1!$L$7:$O$7</c:f>
              <c:numCache>
                <c:formatCode>General</c:formatCode>
                <c:ptCount val="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</c:numCache>
            </c:numRef>
          </c:cat>
          <c:val>
            <c:numRef>
              <c:f>Sheet1!$L$9:$O$9</c:f>
              <c:numCache>
                <c:formatCode>General</c:formatCode>
                <c:ptCount val="4"/>
                <c:pt idx="0">
                  <c:v>78.819999999999993</c:v>
                </c:pt>
                <c:pt idx="1">
                  <c:v>78.31</c:v>
                </c:pt>
                <c:pt idx="2">
                  <c:v>100.64</c:v>
                </c:pt>
                <c:pt idx="3">
                  <c:v>128.63</c:v>
                </c:pt>
              </c:numCache>
            </c:numRef>
          </c:val>
        </c:ser>
        <c:ser>
          <c:idx val="2"/>
          <c:order val="2"/>
          <c:tx>
            <c:strRef>
              <c:f>Sheet1!$K$10</c:f>
              <c:strCache>
                <c:ptCount val="1"/>
                <c:pt idx="0">
                  <c:v>Imports</c:v>
                </c:pt>
              </c:strCache>
            </c:strRef>
          </c:tx>
          <c:dLbls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Val val="1"/>
          </c:dLbls>
          <c:cat>
            <c:numRef>
              <c:f>Sheet1!$L$7:$O$7</c:f>
              <c:numCache>
                <c:formatCode>General</c:formatCode>
                <c:ptCount val="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</c:numCache>
            </c:numRef>
          </c:cat>
          <c:val>
            <c:numRef>
              <c:f>Sheet1!$L$10:$O$10</c:f>
              <c:numCache>
                <c:formatCode>General</c:formatCode>
                <c:ptCount val="4"/>
                <c:pt idx="0">
                  <c:v>190.4</c:v>
                </c:pt>
                <c:pt idx="1">
                  <c:v>219.87</c:v>
                </c:pt>
                <c:pt idx="2">
                  <c:v>297.72999999999894</c:v>
                </c:pt>
                <c:pt idx="3">
                  <c:v>441.42999999999893</c:v>
                </c:pt>
              </c:numCache>
            </c:numRef>
          </c:val>
        </c:ser>
        <c:dLbls>
          <c:showVal val="1"/>
        </c:dLbls>
        <c:shape val="cylinder"/>
        <c:axId val="31081600"/>
        <c:axId val="31083136"/>
        <c:axId val="0"/>
      </c:bar3DChart>
      <c:catAx>
        <c:axId val="310816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1083136"/>
        <c:crossesAt val="0"/>
        <c:auto val="1"/>
        <c:lblAlgn val="ctr"/>
        <c:lblOffset val="100"/>
      </c:catAx>
      <c:valAx>
        <c:axId val="3108313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3108160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Exports to GDP &amp; Trade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Slide8!$O$3</c:f>
              <c:strCache>
                <c:ptCount val="1"/>
                <c:pt idx="0">
                  <c:v>%Export to Total Trade</c:v>
                </c:pt>
              </c:strCache>
            </c:strRef>
          </c:tx>
          <c:dLbls>
            <c:dLbl>
              <c:idx val="0"/>
              <c:layout>
                <c:manualLayout>
                  <c:x val="1.6835016835016841E-3"/>
                  <c:y val="-3.333333333333334E-2"/>
                </c:manualLayout>
              </c:layout>
              <c:showVal val="1"/>
            </c:dLbl>
            <c:dLbl>
              <c:idx val="1"/>
              <c:layout>
                <c:manualLayout>
                  <c:x val="-1.6835016835016221E-3"/>
                  <c:y val="-2.666666666666667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1.0000000000000005E-2"/>
                </c:manualLayout>
              </c:layout>
              <c:showVal val="1"/>
            </c:dLbl>
            <c:showVal val="1"/>
          </c:dLbls>
          <c:cat>
            <c:numRef>
              <c:f>Slide8!$Q$2:$S$2</c:f>
              <c:numCache>
                <c:formatCode>General</c:formatCode>
                <c:ptCount val="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</c:numCache>
            </c:numRef>
          </c:cat>
          <c:val>
            <c:numRef>
              <c:f>Slide8!$Q$3:$S$3</c:f>
              <c:numCache>
                <c:formatCode>General</c:formatCode>
                <c:ptCount val="3"/>
                <c:pt idx="0">
                  <c:v>5.8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</c:ser>
        <c:ser>
          <c:idx val="1"/>
          <c:order val="1"/>
          <c:tx>
            <c:strRef>
              <c:f>Slide8!$O$4</c:f>
              <c:strCache>
                <c:ptCount val="1"/>
                <c:pt idx="0">
                  <c:v>%Export to GDP</c:v>
                </c:pt>
              </c:strCache>
            </c:strRef>
          </c:tx>
          <c:dLbls>
            <c:dLbl>
              <c:idx val="0"/>
              <c:layout>
                <c:manualLayout>
                  <c:x val="3.0863840989140088E-17"/>
                  <c:y val="-2.6666666666666672E-2"/>
                </c:manualLayout>
              </c:layout>
              <c:showVal val="1"/>
            </c:dLbl>
            <c:dLbl>
              <c:idx val="1"/>
              <c:layout>
                <c:manualLayout>
                  <c:x val="-3.3670033670033829E-3"/>
                  <c:y val="-3.333333333333334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3.6666666666666681E-2"/>
                </c:manualLayout>
              </c:layout>
              <c:showVal val="1"/>
            </c:dLbl>
            <c:showVal val="1"/>
          </c:dLbls>
          <c:cat>
            <c:numRef>
              <c:f>Slide8!$Q$2:$S$2</c:f>
              <c:numCache>
                <c:formatCode>General</c:formatCode>
                <c:ptCount val="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</c:numCache>
            </c:numRef>
          </c:cat>
          <c:val>
            <c:numRef>
              <c:f>Slide8!$Q$4:$S$4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10.3</c:v>
                </c:pt>
                <c:pt idx="2">
                  <c:v>14.1</c:v>
                </c:pt>
              </c:numCache>
            </c:numRef>
          </c:val>
        </c:ser>
        <c:shape val="cylinder"/>
        <c:axId val="29740032"/>
        <c:axId val="29745920"/>
        <c:axId val="0"/>
      </c:bar3DChart>
      <c:catAx>
        <c:axId val="29740032"/>
        <c:scaling>
          <c:orientation val="minMax"/>
        </c:scaling>
        <c:axPos val="b"/>
        <c:numFmt formatCode="General" sourceLinked="1"/>
        <c:majorTickMark val="none"/>
        <c:tickLblPos val="nextTo"/>
        <c:crossAx val="29745920"/>
        <c:crosses val="autoZero"/>
        <c:auto val="1"/>
        <c:lblAlgn val="ctr"/>
        <c:lblOffset val="100"/>
      </c:catAx>
      <c:valAx>
        <c:axId val="2974592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297400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</c:legend>
    <c:plotVisOnly val="1"/>
    <c:dispBlanksAs val="gap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600"/>
            </a:pPr>
            <a:r>
              <a:rPr lang="en-US" sz="1600" baseline="0" dirty="0"/>
              <a:t>Export Shares by Value 2008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3367247633371815E-2"/>
          <c:y val="0.11665748659764046"/>
          <c:w val="0.58751629360936508"/>
          <c:h val="0.79262989720333676"/>
        </c:manualLayout>
      </c:layout>
      <c:pie3DChart>
        <c:varyColors val="1"/>
        <c:ser>
          <c:idx val="0"/>
          <c:order val="0"/>
          <c:tx>
            <c:strRef>
              <c:f>Report1!$N$5</c:f>
              <c:strCache>
                <c:ptCount val="1"/>
                <c:pt idx="0">
                  <c:v>Export Shares by Value 2008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Report1!$L$6:$M$16</c:f>
              <c:strCache>
                <c:ptCount val="11"/>
                <c:pt idx="0">
                  <c:v>ALUMINIUM 76</c:v>
                </c:pt>
                <c:pt idx="1">
                  <c:v>CERAMICS 69</c:v>
                </c:pt>
                <c:pt idx="2">
                  <c:v>ELECTRICAL MACHINERY 85</c:v>
                </c:pt>
                <c:pt idx="3">
                  <c:v>FURNITURE 94</c:v>
                </c:pt>
                <c:pt idx="4">
                  <c:v>IRON &amp; STEEL 72 &amp; 73</c:v>
                </c:pt>
                <c:pt idx="5">
                  <c:v>MINERALS FUELS &amp; OILS 27</c:v>
                </c:pt>
                <c:pt idx="6">
                  <c:v>PLASTICS 39</c:v>
                </c:pt>
                <c:pt idx="7">
                  <c:v>PRECIOUS METALS &amp; STONES 71</c:v>
                </c:pt>
                <c:pt idx="8">
                  <c:v>PRINTING &amp; PAPER 48 &amp; 49</c:v>
                </c:pt>
                <c:pt idx="9">
                  <c:v>PROCESSED FOODS 15 to 19</c:v>
                </c:pt>
                <c:pt idx="10">
                  <c:v>Others</c:v>
                </c:pt>
              </c:strCache>
            </c:strRef>
          </c:cat>
          <c:val>
            <c:numRef>
              <c:f>Report1!$N$6:$N$16</c:f>
              <c:numCache>
                <c:formatCode>0%</c:formatCode>
                <c:ptCount val="11"/>
                <c:pt idx="0">
                  <c:v>4.4746877777334083E-2</c:v>
                </c:pt>
                <c:pt idx="1">
                  <c:v>1.8776779204078924E-2</c:v>
                </c:pt>
                <c:pt idx="2">
                  <c:v>5.9355883672795925E-3</c:v>
                </c:pt>
                <c:pt idx="3">
                  <c:v>9.530722159770421E-3</c:v>
                </c:pt>
                <c:pt idx="4">
                  <c:v>4.4779709440123494E-2</c:v>
                </c:pt>
                <c:pt idx="5">
                  <c:v>5.7895179069167364E-2</c:v>
                </c:pt>
                <c:pt idx="6">
                  <c:v>4.7362342196550312E-2</c:v>
                </c:pt>
                <c:pt idx="7">
                  <c:v>0.56080149589976014</c:v>
                </c:pt>
                <c:pt idx="8">
                  <c:v>1.6685174351805172E-2</c:v>
                </c:pt>
                <c:pt idx="9">
                  <c:v>5.7213710546608787E-2</c:v>
                </c:pt>
                <c:pt idx="10">
                  <c:v>0.13627242098752271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900" b="1" baseline="0"/>
          </a:pPr>
          <a:endParaRPr lang="en-US"/>
        </a:p>
      </c:txPr>
    </c:legend>
    <c:plotVisOnly val="1"/>
    <c:dispBlanksAs val="zero"/>
  </c:chart>
  <c:spPr>
    <a:solidFill>
      <a:srgbClr val="C9DAFF">
        <a:alpha val="65882"/>
      </a:srgbClr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Destinations</a:t>
            </a:r>
            <a:r>
              <a:rPr lang="en-US" baseline="0" dirty="0"/>
              <a:t> 2008</a:t>
            </a:r>
            <a:endParaRPr lang="en-US" dirty="0"/>
          </a:p>
        </c:rich>
      </c:tx>
      <c:layout/>
    </c:title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0.28846153846153672"/>
          <c:y val="0.21093728415527221"/>
          <c:w val="0.71153846153846168"/>
          <c:h val="0.58558157204033656"/>
        </c:manualLayout>
      </c:layout>
      <c:pie3DChart>
        <c:varyColors val="1"/>
        <c:ser>
          <c:idx val="0"/>
          <c:order val="0"/>
          <c:explosion val="25"/>
          <c:cat>
            <c:strRef>
              <c:f>Slide9!$B$4:$B$14</c:f>
              <c:strCache>
                <c:ptCount val="11"/>
                <c:pt idx="0">
                  <c:v>India</c:v>
                </c:pt>
                <c:pt idx="1">
                  <c:v>Switherland</c:v>
                </c:pt>
                <c:pt idx="2">
                  <c:v>Jebel Ali FZ</c:v>
                </c:pt>
                <c:pt idx="3">
                  <c:v>Egypt</c:v>
                </c:pt>
                <c:pt idx="4">
                  <c:v>Saudi Arabia</c:v>
                </c:pt>
                <c:pt idx="5">
                  <c:v>Kuwait</c:v>
                </c:pt>
                <c:pt idx="6">
                  <c:v>Iran</c:v>
                </c:pt>
                <c:pt idx="7">
                  <c:v>Iraq</c:v>
                </c:pt>
                <c:pt idx="8">
                  <c:v>Pakistan</c:v>
                </c:pt>
                <c:pt idx="9">
                  <c:v>UK</c:v>
                </c:pt>
                <c:pt idx="10">
                  <c:v>Others</c:v>
                </c:pt>
              </c:strCache>
            </c:strRef>
          </c:cat>
          <c:val>
            <c:numRef>
              <c:f>Slide9!$C$4:$C$14</c:f>
              <c:numCache>
                <c:formatCode>General</c:formatCode>
                <c:ptCount val="11"/>
                <c:pt idx="0">
                  <c:v>40.730000000000011</c:v>
                </c:pt>
                <c:pt idx="1">
                  <c:v>6.35</c:v>
                </c:pt>
                <c:pt idx="2">
                  <c:v>4.6399999999999997</c:v>
                </c:pt>
                <c:pt idx="3">
                  <c:v>4.1399999999999997</c:v>
                </c:pt>
                <c:pt idx="4">
                  <c:v>2.82</c:v>
                </c:pt>
                <c:pt idx="5">
                  <c:v>2.75</c:v>
                </c:pt>
                <c:pt idx="6">
                  <c:v>2.73</c:v>
                </c:pt>
                <c:pt idx="7">
                  <c:v>2.1800000000000002</c:v>
                </c:pt>
                <c:pt idx="8">
                  <c:v>2.1800000000000002</c:v>
                </c:pt>
                <c:pt idx="9">
                  <c:v>2.0499999999999998</c:v>
                </c:pt>
                <c:pt idx="10">
                  <c:v>29.43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Destinations 2007</a:t>
            </a:r>
          </a:p>
        </c:rich>
      </c:tx>
      <c:layout/>
    </c:title>
    <c:view3D>
      <c:rotX val="30"/>
      <c:rotY val="50"/>
      <c:depthPercent val="100"/>
      <c:perspective val="30"/>
    </c:view3D>
    <c:plotArea>
      <c:layout>
        <c:manualLayout>
          <c:layoutTarget val="inner"/>
          <c:xMode val="edge"/>
          <c:yMode val="edge"/>
          <c:x val="0.36459794798377482"/>
          <c:y val="0.23725307362895418"/>
          <c:w val="0.6201049868766404"/>
          <c:h val="0.5066342036192879"/>
        </c:manualLayout>
      </c:layout>
      <c:pie3DChart>
        <c:varyColors val="1"/>
        <c:ser>
          <c:idx val="0"/>
          <c:order val="0"/>
          <c:explosion val="25"/>
          <c:dPt>
            <c:idx val="0"/>
            <c:explosion val="21"/>
          </c:dPt>
          <c:dLbls>
            <c:dLbl>
              <c:idx val="1"/>
              <c:layout>
                <c:manualLayout>
                  <c:x val="0.10168503937007874"/>
                  <c:y val="7.3395496615554709E-2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2.1572774994034837E-2"/>
                  <c:y val="0.14092070728001105"/>
                </c:manualLayout>
              </c:layout>
              <c:showCatName val="1"/>
              <c:showPercent val="1"/>
            </c:dLbl>
            <c:dLbl>
              <c:idx val="9"/>
              <c:layout>
                <c:manualLayout>
                  <c:x val="1.6702457647339767E-5"/>
                  <c:y val="-9.3376847630888243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CatName val="1"/>
            <c:showPercent val="1"/>
          </c:dLbls>
          <c:cat>
            <c:strRef>
              <c:f>Slide9!$P$5:$P$15</c:f>
              <c:strCache>
                <c:ptCount val="11"/>
                <c:pt idx="0">
                  <c:v>India</c:v>
                </c:pt>
                <c:pt idx="1">
                  <c:v>Iran</c:v>
                </c:pt>
                <c:pt idx="2">
                  <c:v>Jebel Ali FZ</c:v>
                </c:pt>
                <c:pt idx="3">
                  <c:v>Pakistan</c:v>
                </c:pt>
                <c:pt idx="4">
                  <c:v>Kuwait</c:v>
                </c:pt>
                <c:pt idx="5">
                  <c:v>Switzerland</c:v>
                </c:pt>
                <c:pt idx="6">
                  <c:v>USA</c:v>
                </c:pt>
                <c:pt idx="7">
                  <c:v>Netherlands</c:v>
                </c:pt>
                <c:pt idx="8">
                  <c:v>Iraq</c:v>
                </c:pt>
                <c:pt idx="9">
                  <c:v>Yemen</c:v>
                </c:pt>
                <c:pt idx="10">
                  <c:v>Others</c:v>
                </c:pt>
              </c:strCache>
            </c:strRef>
          </c:cat>
          <c:val>
            <c:numRef>
              <c:f>Slide9!$Q$5:$Q$15</c:f>
              <c:numCache>
                <c:formatCode>General</c:formatCode>
                <c:ptCount val="11"/>
                <c:pt idx="0">
                  <c:v>42.71</c:v>
                </c:pt>
                <c:pt idx="1">
                  <c:v>3.3699999999999997</c:v>
                </c:pt>
                <c:pt idx="2">
                  <c:v>3.2</c:v>
                </c:pt>
                <c:pt idx="3">
                  <c:v>2.9899999999999998</c:v>
                </c:pt>
                <c:pt idx="4">
                  <c:v>2.79</c:v>
                </c:pt>
                <c:pt idx="5">
                  <c:v>2.34</c:v>
                </c:pt>
                <c:pt idx="6">
                  <c:v>2.15</c:v>
                </c:pt>
                <c:pt idx="7">
                  <c:v>1.950000000000006</c:v>
                </c:pt>
                <c:pt idx="8">
                  <c:v>1.9400000000000059</c:v>
                </c:pt>
                <c:pt idx="9">
                  <c:v>1.73</c:v>
                </c:pt>
                <c:pt idx="10">
                  <c:v>34.83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200" baseline="0" dirty="0"/>
              <a:t>Dubai Direct Trade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Report1!$J$8</c:f>
              <c:strCache>
                <c:ptCount val="1"/>
                <c:pt idx="0">
                  <c:v>Q12008</c:v>
                </c:pt>
              </c:strCache>
            </c:strRef>
          </c:tx>
          <c:dLbls>
            <c:showVal val="1"/>
          </c:dLbls>
          <c:cat>
            <c:strRef>
              <c:f>Report1!$I$9:$I$12</c:f>
              <c:strCache>
                <c:ptCount val="4"/>
                <c:pt idx="0">
                  <c:v>IMPORT</c:v>
                </c:pt>
                <c:pt idx="1">
                  <c:v>EXPORT</c:v>
                </c:pt>
                <c:pt idx="2">
                  <c:v>RE-EXPORT</c:v>
                </c:pt>
                <c:pt idx="3">
                  <c:v>TOTAL</c:v>
                </c:pt>
              </c:strCache>
            </c:strRef>
          </c:cat>
          <c:val>
            <c:numRef>
              <c:f>Report1!$J$9:$J$12</c:f>
              <c:numCache>
                <c:formatCode>_(* #,##0_);_(* \(#,##0\);_(* "-"??_);_(@_)</c:formatCode>
                <c:ptCount val="4"/>
                <c:pt idx="0">
                  <c:v>96090493259.690002</c:v>
                </c:pt>
                <c:pt idx="1">
                  <c:v>10431187453.26</c:v>
                </c:pt>
                <c:pt idx="2">
                  <c:v>37279053031.139999</c:v>
                </c:pt>
                <c:pt idx="3">
                  <c:v>143800733744.09</c:v>
                </c:pt>
              </c:numCache>
            </c:numRef>
          </c:val>
        </c:ser>
        <c:ser>
          <c:idx val="1"/>
          <c:order val="1"/>
          <c:tx>
            <c:strRef>
              <c:f>Report1!$K$8</c:f>
              <c:strCache>
                <c:ptCount val="1"/>
                <c:pt idx="0">
                  <c:v>Q1 2009</c:v>
                </c:pt>
              </c:strCache>
            </c:strRef>
          </c:tx>
          <c:dLbls>
            <c:showVal val="1"/>
          </c:dLbls>
          <c:cat>
            <c:strRef>
              <c:f>Report1!$I$9:$I$12</c:f>
              <c:strCache>
                <c:ptCount val="4"/>
                <c:pt idx="0">
                  <c:v>IMPORT</c:v>
                </c:pt>
                <c:pt idx="1">
                  <c:v>EXPORT</c:v>
                </c:pt>
                <c:pt idx="2">
                  <c:v>RE-EXPORT</c:v>
                </c:pt>
                <c:pt idx="3">
                  <c:v>TOTAL</c:v>
                </c:pt>
              </c:strCache>
            </c:strRef>
          </c:cat>
          <c:val>
            <c:numRef>
              <c:f>Report1!$K$9:$K$12</c:f>
              <c:numCache>
                <c:formatCode>_(* #,##0_);_(* \(#,##0\);_(* "-"??_);_(@_)</c:formatCode>
                <c:ptCount val="4"/>
                <c:pt idx="0">
                  <c:v>79773121605.75</c:v>
                </c:pt>
                <c:pt idx="1">
                  <c:v>11302519405.54001</c:v>
                </c:pt>
                <c:pt idx="2">
                  <c:v>29811054952.099998</c:v>
                </c:pt>
                <c:pt idx="3">
                  <c:v>120886695963.39001</c:v>
                </c:pt>
              </c:numCache>
            </c:numRef>
          </c:val>
        </c:ser>
        <c:shape val="box"/>
        <c:axId val="31257344"/>
        <c:axId val="31258880"/>
        <c:axId val="0"/>
      </c:bar3DChart>
      <c:catAx>
        <c:axId val="31257344"/>
        <c:scaling>
          <c:orientation val="minMax"/>
        </c:scaling>
        <c:axPos val="b"/>
        <c:majorTickMark val="none"/>
        <c:tickLblPos val="nextTo"/>
        <c:crossAx val="31258880"/>
        <c:crosses val="autoZero"/>
        <c:auto val="1"/>
        <c:lblAlgn val="ctr"/>
        <c:lblOffset val="100"/>
      </c:catAx>
      <c:valAx>
        <c:axId val="31258880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crossAx val="31257344"/>
        <c:crosses val="autoZero"/>
        <c:crossBetween val="between"/>
        <c:dispUnits>
          <c:builtInUnit val="billions"/>
          <c:dispUnitsLbl>
            <c:layout/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Billion AED</a:t>
                  </a:r>
                </a:p>
              </c:rich>
            </c:tx>
          </c:dispUnitsLbl>
        </c:dispUnits>
      </c:valAx>
    </c:plotArea>
    <c:legend>
      <c:legendPos val="r"/>
      <c:layout/>
    </c:legend>
    <c:plotVisOnly val="1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200" baseline="0" dirty="0"/>
              <a:t>Free Zone Trade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Report1!$W$21</c:f>
              <c:strCache>
                <c:ptCount val="1"/>
                <c:pt idx="0">
                  <c:v>Q1 2008</c:v>
                </c:pt>
              </c:strCache>
            </c:strRef>
          </c:tx>
          <c:dLbls>
            <c:showVal val="1"/>
          </c:dLbls>
          <c:cat>
            <c:strRef>
              <c:f>Report1!$V$22:$V$24</c:f>
              <c:strCache>
                <c:ptCount val="3"/>
                <c:pt idx="0">
                  <c:v>IMPORT</c:v>
                </c:pt>
                <c:pt idx="1">
                  <c:v>EXPORT</c:v>
                </c:pt>
                <c:pt idx="2">
                  <c:v>TOTAL</c:v>
                </c:pt>
              </c:strCache>
            </c:strRef>
          </c:cat>
          <c:val>
            <c:numRef>
              <c:f>Report1!$W$22:$W$24</c:f>
              <c:numCache>
                <c:formatCode>_(* #,##0_);_(* \(#,##0\);_(* "-"??_);_(@_)</c:formatCode>
                <c:ptCount val="3"/>
                <c:pt idx="0">
                  <c:v>38734136627.779999</c:v>
                </c:pt>
                <c:pt idx="1">
                  <c:v>26230600090.980045</c:v>
                </c:pt>
                <c:pt idx="2">
                  <c:v>64964736718.760002</c:v>
                </c:pt>
              </c:numCache>
            </c:numRef>
          </c:val>
        </c:ser>
        <c:ser>
          <c:idx val="1"/>
          <c:order val="1"/>
          <c:tx>
            <c:strRef>
              <c:f>Report1!$X$21</c:f>
              <c:strCache>
                <c:ptCount val="1"/>
                <c:pt idx="0">
                  <c:v>Q 1 2009</c:v>
                </c:pt>
              </c:strCache>
            </c:strRef>
          </c:tx>
          <c:dLbls>
            <c:showVal val="1"/>
          </c:dLbls>
          <c:cat>
            <c:strRef>
              <c:f>Report1!$V$22:$V$24</c:f>
              <c:strCache>
                <c:ptCount val="3"/>
                <c:pt idx="0">
                  <c:v>IMPORT</c:v>
                </c:pt>
                <c:pt idx="1">
                  <c:v>EXPORT</c:v>
                </c:pt>
                <c:pt idx="2">
                  <c:v>TOTAL</c:v>
                </c:pt>
              </c:strCache>
            </c:strRef>
          </c:cat>
          <c:val>
            <c:numRef>
              <c:f>Report1!$X$22:$X$24</c:f>
              <c:numCache>
                <c:formatCode>_(* #,##0_);_(* \(#,##0\);_(* "-"??_);_(@_)</c:formatCode>
                <c:ptCount val="3"/>
                <c:pt idx="0">
                  <c:v>35026957733.520004</c:v>
                </c:pt>
                <c:pt idx="1">
                  <c:v>24779132656.779999</c:v>
                </c:pt>
                <c:pt idx="2">
                  <c:v>59806090390.300003</c:v>
                </c:pt>
              </c:numCache>
            </c:numRef>
          </c:val>
        </c:ser>
        <c:shape val="box"/>
        <c:axId val="32609024"/>
        <c:axId val="32610560"/>
        <c:axId val="0"/>
      </c:bar3DChart>
      <c:catAx>
        <c:axId val="32609024"/>
        <c:scaling>
          <c:orientation val="minMax"/>
        </c:scaling>
        <c:axPos val="b"/>
        <c:majorTickMark val="none"/>
        <c:tickLblPos val="nextTo"/>
        <c:crossAx val="32610560"/>
        <c:crosses val="autoZero"/>
        <c:auto val="1"/>
        <c:lblAlgn val="ctr"/>
        <c:lblOffset val="100"/>
      </c:catAx>
      <c:valAx>
        <c:axId val="32610560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crossAx val="32609024"/>
        <c:crosses val="autoZero"/>
        <c:crossBetween val="between"/>
        <c:dispUnits>
          <c:builtInUnit val="billions"/>
          <c:dispUnitsLbl>
            <c:layout/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BillionsAED</a:t>
                  </a:r>
                </a:p>
              </c:rich>
            </c:tx>
          </c:dispUnitsLbl>
        </c:dispUnits>
      </c:valAx>
    </c:plotArea>
    <c:legend>
      <c:legendPos val="r"/>
      <c:layout/>
    </c:legend>
    <c:plotVisOnly val="1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2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Sheet1!$E$8</c:f>
              <c:strCache>
                <c:ptCount val="1"/>
              </c:strCache>
            </c:strRef>
          </c:tx>
          <c:explosion val="35"/>
          <c:dPt>
            <c:idx val="0"/>
            <c:explosion val="17"/>
          </c:dPt>
          <c:dPt>
            <c:idx val="1"/>
            <c:explosion val="24"/>
          </c:dPt>
          <c:dPt>
            <c:idx val="2"/>
            <c:explosion val="19"/>
          </c:dPt>
          <c:dLbls>
            <c:dLbl>
              <c:idx val="0"/>
              <c:layout>
                <c:manualLayout>
                  <c:x val="-3.6577686516084881E-2"/>
                  <c:y val="-0.20606495083636986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1.3278576317590713E-3"/>
                  <c:y val="-0.13141484180149193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200" b="1" baseline="0">
                    <a:solidFill>
                      <a:srgbClr val="003366"/>
                    </a:solidFill>
                  </a:defRPr>
                </a:pPr>
                <a:endParaRPr lang="en-US"/>
              </a:p>
            </c:txPr>
            <c:showCatName val="1"/>
            <c:showPercent val="1"/>
          </c:dLbls>
          <c:cat>
            <c:strRef>
              <c:f>Sheet1!$D$9:$D$11</c:f>
              <c:strCache>
                <c:ptCount val="3"/>
                <c:pt idx="0">
                  <c:v>Very Satisfied</c:v>
                </c:pt>
                <c:pt idx="1">
                  <c:v>Satisfied</c:v>
                </c:pt>
                <c:pt idx="2">
                  <c:v>Not Satisfied</c:v>
                </c:pt>
              </c:strCache>
            </c:strRef>
          </c:cat>
          <c:val>
            <c:numRef>
              <c:f>Sheet1!$E$9:$E$11</c:f>
              <c:numCache>
                <c:formatCode>0%</c:formatCode>
                <c:ptCount val="3"/>
                <c:pt idx="0">
                  <c:v>0.54</c:v>
                </c:pt>
                <c:pt idx="1">
                  <c:v>0.38000000000000062</c:v>
                </c:pt>
                <c:pt idx="2">
                  <c:v>8.0000000000000043E-2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spPr>
    <a:solidFill>
      <a:schemeClr val="bg1">
        <a:lumMod val="85000"/>
      </a:schemeClr>
    </a:solidFill>
  </c:spPr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85AD3-6861-4598-99E4-D6805F5652EE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A99680-3C77-433A-BB3C-617BA4BCF315}">
      <dgm:prSet phldrT="[Text]"/>
      <dgm:spPr/>
      <dgm:t>
        <a:bodyPr/>
        <a:lstStyle/>
        <a:p>
          <a:r>
            <a:rPr lang="en-US" dirty="0" smtClean="0"/>
            <a:t>Export Preparation</a:t>
          </a:r>
          <a:endParaRPr lang="en-US" dirty="0"/>
        </a:p>
      </dgm:t>
    </dgm:pt>
    <dgm:pt modelId="{2997EC1D-4C97-4AF7-9061-40D670967E48}" type="parTrans" cxnId="{5A19F8EF-2F57-45B0-BA19-8D21A2B46DF0}">
      <dgm:prSet/>
      <dgm:spPr/>
      <dgm:t>
        <a:bodyPr/>
        <a:lstStyle/>
        <a:p>
          <a:endParaRPr lang="en-US"/>
        </a:p>
      </dgm:t>
    </dgm:pt>
    <dgm:pt modelId="{A2B63BE4-359B-4B29-8E83-C12FD6881D4B}" type="sibTrans" cxnId="{5A19F8EF-2F57-45B0-BA19-8D21A2B46DF0}">
      <dgm:prSet/>
      <dgm:spPr/>
      <dgm:t>
        <a:bodyPr/>
        <a:lstStyle/>
        <a:p>
          <a:endParaRPr lang="en-US"/>
        </a:p>
      </dgm:t>
    </dgm:pt>
    <dgm:pt modelId="{6FA15262-66CA-4FED-96BE-C63D075A98AD}">
      <dgm:prSet phldrT="[Text]"/>
      <dgm:spPr/>
      <dgm:t>
        <a:bodyPr/>
        <a:lstStyle/>
        <a:p>
          <a:r>
            <a:rPr lang="en-US" dirty="0" smtClean="0"/>
            <a:t>Information on Markets</a:t>
          </a:r>
          <a:endParaRPr lang="en-US" dirty="0"/>
        </a:p>
      </dgm:t>
    </dgm:pt>
    <dgm:pt modelId="{BAB1DA7F-EF19-4A35-BB7F-690000C4A6E0}" type="parTrans" cxnId="{3ACD7B7A-B191-4C61-B5C0-C6CE758F5FF8}">
      <dgm:prSet/>
      <dgm:spPr/>
      <dgm:t>
        <a:bodyPr/>
        <a:lstStyle/>
        <a:p>
          <a:endParaRPr lang="en-US"/>
        </a:p>
      </dgm:t>
    </dgm:pt>
    <dgm:pt modelId="{3B874AB5-6D28-4F18-AA95-A7E04A32FB7C}" type="sibTrans" cxnId="{3ACD7B7A-B191-4C61-B5C0-C6CE758F5FF8}">
      <dgm:prSet/>
      <dgm:spPr/>
      <dgm:t>
        <a:bodyPr/>
        <a:lstStyle/>
        <a:p>
          <a:endParaRPr lang="en-US"/>
        </a:p>
      </dgm:t>
    </dgm:pt>
    <dgm:pt modelId="{7EF0A32D-5B63-4EA7-B921-113E1F5262C7}">
      <dgm:prSet phldrT="[Text]"/>
      <dgm:spPr/>
      <dgm:t>
        <a:bodyPr/>
        <a:lstStyle/>
        <a:p>
          <a:r>
            <a:rPr lang="en-US" dirty="0" smtClean="0"/>
            <a:t>Assistance Through Partners</a:t>
          </a:r>
          <a:endParaRPr lang="en-US" dirty="0"/>
        </a:p>
      </dgm:t>
    </dgm:pt>
    <dgm:pt modelId="{BE1CD33F-D3B8-42AF-B298-C9BAF65B61B9}" type="parTrans" cxnId="{71FF6C96-E6A0-459F-B2A7-43FA943AF709}">
      <dgm:prSet/>
      <dgm:spPr/>
      <dgm:t>
        <a:bodyPr/>
        <a:lstStyle/>
        <a:p>
          <a:endParaRPr lang="en-US"/>
        </a:p>
      </dgm:t>
    </dgm:pt>
    <dgm:pt modelId="{1ECB6B4D-A676-4250-A98C-46D1B674A39A}" type="sibTrans" cxnId="{71FF6C96-E6A0-459F-B2A7-43FA943AF709}">
      <dgm:prSet/>
      <dgm:spPr/>
      <dgm:t>
        <a:bodyPr/>
        <a:lstStyle/>
        <a:p>
          <a:endParaRPr lang="en-US"/>
        </a:p>
      </dgm:t>
    </dgm:pt>
    <dgm:pt modelId="{FF2FFD1F-7CF9-4ABD-A808-4AF230818787}">
      <dgm:prSet phldrT="[Text]"/>
      <dgm:spPr/>
      <dgm:t>
        <a:bodyPr/>
        <a:lstStyle/>
        <a:p>
          <a:r>
            <a:rPr lang="en-US" dirty="0" smtClean="0"/>
            <a:t>Export Facilitation</a:t>
          </a:r>
          <a:endParaRPr lang="en-US" dirty="0"/>
        </a:p>
      </dgm:t>
    </dgm:pt>
    <dgm:pt modelId="{C9B12135-7F6B-4D2A-B2AD-7D7B5074F328}" type="parTrans" cxnId="{74EE23D3-2660-4A25-B2D5-7F758F681572}">
      <dgm:prSet/>
      <dgm:spPr/>
      <dgm:t>
        <a:bodyPr/>
        <a:lstStyle/>
        <a:p>
          <a:endParaRPr lang="en-US"/>
        </a:p>
      </dgm:t>
    </dgm:pt>
    <dgm:pt modelId="{50705758-3636-4C56-B546-EBE666E93B0A}" type="sibTrans" cxnId="{74EE23D3-2660-4A25-B2D5-7F758F681572}">
      <dgm:prSet/>
      <dgm:spPr/>
      <dgm:t>
        <a:bodyPr/>
        <a:lstStyle/>
        <a:p>
          <a:endParaRPr lang="en-US"/>
        </a:p>
      </dgm:t>
    </dgm:pt>
    <dgm:pt modelId="{D49BE890-24E5-4FE6-B7EE-BD6930B4E478}">
      <dgm:prSet phldrT="[Text]"/>
      <dgm:spPr/>
      <dgm:t>
        <a:bodyPr/>
        <a:lstStyle/>
        <a:p>
          <a:r>
            <a:rPr lang="en-US" dirty="0" smtClean="0"/>
            <a:t>Identify Buyers</a:t>
          </a:r>
          <a:endParaRPr lang="en-US" dirty="0"/>
        </a:p>
      </dgm:t>
    </dgm:pt>
    <dgm:pt modelId="{37A1DF20-4D32-4ED0-B6B0-3F81EAE0AB08}" type="parTrans" cxnId="{BC3FB2B5-A765-4A0D-AEC1-2968C91CBDD0}">
      <dgm:prSet/>
      <dgm:spPr/>
      <dgm:t>
        <a:bodyPr/>
        <a:lstStyle/>
        <a:p>
          <a:endParaRPr lang="en-US"/>
        </a:p>
      </dgm:t>
    </dgm:pt>
    <dgm:pt modelId="{146F1F9B-B449-43D6-A7DC-0CE7C7A0C047}" type="sibTrans" cxnId="{BC3FB2B5-A765-4A0D-AEC1-2968C91CBDD0}">
      <dgm:prSet/>
      <dgm:spPr/>
      <dgm:t>
        <a:bodyPr/>
        <a:lstStyle/>
        <a:p>
          <a:endParaRPr lang="en-US"/>
        </a:p>
      </dgm:t>
    </dgm:pt>
    <dgm:pt modelId="{12E59053-FBEE-4633-83FB-0B3C353889D9}">
      <dgm:prSet phldrT="[Text]" phldr="1"/>
      <dgm:spPr/>
      <dgm:t>
        <a:bodyPr/>
        <a:lstStyle/>
        <a:p>
          <a:endParaRPr lang="en-US" dirty="0"/>
        </a:p>
      </dgm:t>
    </dgm:pt>
    <dgm:pt modelId="{7E8EC039-7DB1-4AFF-9BC3-D2F1D3755641}" type="parTrans" cxnId="{72B6602D-061B-4D2F-B5A6-C4D705169E42}">
      <dgm:prSet/>
      <dgm:spPr/>
      <dgm:t>
        <a:bodyPr/>
        <a:lstStyle/>
        <a:p>
          <a:endParaRPr lang="en-US"/>
        </a:p>
      </dgm:t>
    </dgm:pt>
    <dgm:pt modelId="{5464B8B3-3698-42EE-8C91-5B950F7E9363}" type="sibTrans" cxnId="{72B6602D-061B-4D2F-B5A6-C4D705169E42}">
      <dgm:prSet/>
      <dgm:spPr/>
      <dgm:t>
        <a:bodyPr/>
        <a:lstStyle/>
        <a:p>
          <a:endParaRPr lang="en-US"/>
        </a:p>
      </dgm:t>
    </dgm:pt>
    <dgm:pt modelId="{51163E93-F332-4AF0-9D7E-CAC5ACE14A84}">
      <dgm:prSet phldrT="[Text]"/>
      <dgm:spPr/>
      <dgm:t>
        <a:bodyPr/>
        <a:lstStyle/>
        <a:p>
          <a:r>
            <a:rPr lang="en-US" dirty="0" smtClean="0"/>
            <a:t>International Assistance</a:t>
          </a:r>
          <a:endParaRPr lang="en-US" dirty="0"/>
        </a:p>
      </dgm:t>
    </dgm:pt>
    <dgm:pt modelId="{09CE6459-BE57-4B84-807A-4310CA1C22C9}" type="parTrans" cxnId="{F9C9DA10-5362-4912-893A-29C0BFEEE8F3}">
      <dgm:prSet/>
      <dgm:spPr/>
      <dgm:t>
        <a:bodyPr/>
        <a:lstStyle/>
        <a:p>
          <a:endParaRPr lang="en-US"/>
        </a:p>
      </dgm:t>
    </dgm:pt>
    <dgm:pt modelId="{55B623A7-1FDE-4E3A-84B2-34D9073D1793}" type="sibTrans" cxnId="{F9C9DA10-5362-4912-893A-29C0BFEEE8F3}">
      <dgm:prSet/>
      <dgm:spPr/>
      <dgm:t>
        <a:bodyPr/>
        <a:lstStyle/>
        <a:p>
          <a:endParaRPr lang="en-US"/>
        </a:p>
      </dgm:t>
    </dgm:pt>
    <dgm:pt modelId="{EC265ED9-7F46-4FEB-A647-782E51D026D3}">
      <dgm:prSet phldrT="[Text]"/>
      <dgm:spPr/>
      <dgm:t>
        <a:bodyPr/>
        <a:lstStyle/>
        <a:p>
          <a:r>
            <a:rPr lang="en-US" dirty="0" smtClean="0"/>
            <a:t>Support Buyers</a:t>
          </a:r>
          <a:endParaRPr lang="en-US" dirty="0"/>
        </a:p>
      </dgm:t>
    </dgm:pt>
    <dgm:pt modelId="{F77D2B8B-5521-47A3-A0E7-6AD50F0EAEC5}" type="parTrans" cxnId="{96D1B0D7-1D84-4101-BD4F-C757D5A63A05}">
      <dgm:prSet/>
      <dgm:spPr/>
      <dgm:t>
        <a:bodyPr/>
        <a:lstStyle/>
        <a:p>
          <a:endParaRPr lang="en-US"/>
        </a:p>
      </dgm:t>
    </dgm:pt>
    <dgm:pt modelId="{CFA47ECB-D46C-4418-9B4B-6AEF0777640A}" type="sibTrans" cxnId="{96D1B0D7-1D84-4101-BD4F-C757D5A63A05}">
      <dgm:prSet/>
      <dgm:spPr/>
      <dgm:t>
        <a:bodyPr/>
        <a:lstStyle/>
        <a:p>
          <a:endParaRPr lang="en-US"/>
        </a:p>
      </dgm:t>
    </dgm:pt>
    <dgm:pt modelId="{6708199D-1936-4BCA-AE48-04C3F9516DE0}">
      <dgm:prSet phldrT="[Text]"/>
      <dgm:spPr/>
      <dgm:t>
        <a:bodyPr/>
        <a:lstStyle/>
        <a:p>
          <a:r>
            <a:rPr lang="en-US" dirty="0" smtClean="0"/>
            <a:t>Facilitate missions</a:t>
          </a:r>
          <a:endParaRPr lang="en-US" dirty="0"/>
        </a:p>
      </dgm:t>
    </dgm:pt>
    <dgm:pt modelId="{EA955B81-6C51-472C-9803-4C8CAE7B5279}" type="parTrans" cxnId="{7159FE80-A589-4905-8064-A325BFD97A7D}">
      <dgm:prSet/>
      <dgm:spPr/>
      <dgm:t>
        <a:bodyPr/>
        <a:lstStyle/>
        <a:p>
          <a:endParaRPr lang="en-US"/>
        </a:p>
      </dgm:t>
    </dgm:pt>
    <dgm:pt modelId="{1E66AED9-B8CD-4337-BB94-B08FED14B876}" type="sibTrans" cxnId="{7159FE80-A589-4905-8064-A325BFD97A7D}">
      <dgm:prSet/>
      <dgm:spPr/>
      <dgm:t>
        <a:bodyPr/>
        <a:lstStyle/>
        <a:p>
          <a:endParaRPr lang="en-US"/>
        </a:p>
      </dgm:t>
    </dgm:pt>
    <dgm:pt modelId="{C7135A60-5E98-46C3-AB38-ABE4456B269F}">
      <dgm:prSet phldrT="[Text]"/>
      <dgm:spPr/>
      <dgm:t>
        <a:bodyPr/>
        <a:lstStyle/>
        <a:p>
          <a:r>
            <a:rPr lang="en-US" dirty="0" smtClean="0"/>
            <a:t>Assess Export Capability</a:t>
          </a:r>
          <a:endParaRPr lang="en-US" dirty="0"/>
        </a:p>
      </dgm:t>
    </dgm:pt>
    <dgm:pt modelId="{D18DD110-1CD5-4DA4-91CE-641025C7E695}" type="parTrans" cxnId="{4DCBA44B-75B2-43F4-8F41-1435CB55D722}">
      <dgm:prSet/>
      <dgm:spPr/>
      <dgm:t>
        <a:bodyPr/>
        <a:lstStyle/>
        <a:p>
          <a:endParaRPr lang="en-US"/>
        </a:p>
      </dgm:t>
    </dgm:pt>
    <dgm:pt modelId="{B865890E-43A6-45CA-A311-BE011F0C3E72}" type="sibTrans" cxnId="{4DCBA44B-75B2-43F4-8F41-1435CB55D722}">
      <dgm:prSet/>
      <dgm:spPr/>
      <dgm:t>
        <a:bodyPr/>
        <a:lstStyle/>
        <a:p>
          <a:endParaRPr lang="en-US"/>
        </a:p>
      </dgm:t>
    </dgm:pt>
    <dgm:pt modelId="{47CF2DB0-E2A0-4F1B-A253-9D498F2737FC}">
      <dgm:prSet phldrT="[Text]"/>
      <dgm:spPr/>
      <dgm:t>
        <a:bodyPr/>
        <a:lstStyle/>
        <a:p>
          <a:r>
            <a:rPr lang="en-US" dirty="0" smtClean="0"/>
            <a:t>Provide Export Opportunities</a:t>
          </a:r>
          <a:endParaRPr lang="en-US" dirty="0"/>
        </a:p>
      </dgm:t>
    </dgm:pt>
    <dgm:pt modelId="{3C536F73-2BB0-4EB5-8168-12885A721957}" type="parTrans" cxnId="{7C62F5A9-7643-4CB8-B627-8E878AD2B6EA}">
      <dgm:prSet/>
      <dgm:spPr/>
      <dgm:t>
        <a:bodyPr/>
        <a:lstStyle/>
        <a:p>
          <a:endParaRPr lang="en-US"/>
        </a:p>
      </dgm:t>
    </dgm:pt>
    <dgm:pt modelId="{9511B00E-5A4B-476E-BB74-71778C7B64A8}" type="sibTrans" cxnId="{7C62F5A9-7643-4CB8-B627-8E878AD2B6EA}">
      <dgm:prSet/>
      <dgm:spPr/>
      <dgm:t>
        <a:bodyPr/>
        <a:lstStyle/>
        <a:p>
          <a:endParaRPr lang="en-US"/>
        </a:p>
      </dgm:t>
    </dgm:pt>
    <dgm:pt modelId="{E3031C9E-E682-4378-8102-84E64A50BD02}">
      <dgm:prSet phldrT="[Text]"/>
      <dgm:spPr/>
      <dgm:t>
        <a:bodyPr/>
        <a:lstStyle/>
        <a:p>
          <a:r>
            <a:rPr lang="en-US" dirty="0" smtClean="0"/>
            <a:t>Participate in local events</a:t>
          </a:r>
          <a:endParaRPr lang="en-US" dirty="0"/>
        </a:p>
      </dgm:t>
    </dgm:pt>
    <dgm:pt modelId="{9A2B9220-45CD-4721-82C6-EE9EF00ADF2A}" type="parTrans" cxnId="{E56BE2AE-88E7-4641-9B0E-C266EC602D49}">
      <dgm:prSet/>
      <dgm:spPr/>
      <dgm:t>
        <a:bodyPr/>
        <a:lstStyle/>
        <a:p>
          <a:endParaRPr lang="en-US"/>
        </a:p>
      </dgm:t>
    </dgm:pt>
    <dgm:pt modelId="{76FA5F68-DE39-4B65-8FAA-CDDBA2DBA63A}" type="sibTrans" cxnId="{E56BE2AE-88E7-4641-9B0E-C266EC602D49}">
      <dgm:prSet/>
      <dgm:spPr/>
      <dgm:t>
        <a:bodyPr/>
        <a:lstStyle/>
        <a:p>
          <a:endParaRPr lang="en-US"/>
        </a:p>
      </dgm:t>
    </dgm:pt>
    <dgm:pt modelId="{D4BC1FFE-55C4-464F-8A3C-7DDE9717D20F}">
      <dgm:prSet phldrT="[Text]"/>
      <dgm:spPr/>
      <dgm:t>
        <a:bodyPr/>
        <a:lstStyle/>
        <a:p>
          <a:r>
            <a:rPr lang="en-US" dirty="0" smtClean="0"/>
            <a:t>Assist with Tenders</a:t>
          </a:r>
          <a:endParaRPr lang="en-US" dirty="0"/>
        </a:p>
      </dgm:t>
    </dgm:pt>
    <dgm:pt modelId="{98A62E31-C0C1-4CA8-A564-E3780AFDA3F0}" type="parTrans" cxnId="{E7DE151E-EAD4-4898-997C-826719C2755B}">
      <dgm:prSet/>
      <dgm:spPr/>
      <dgm:t>
        <a:bodyPr/>
        <a:lstStyle/>
        <a:p>
          <a:endParaRPr lang="en-US"/>
        </a:p>
      </dgm:t>
    </dgm:pt>
    <dgm:pt modelId="{FE23F5E1-80F6-4D34-A135-03EA2FF44A96}" type="sibTrans" cxnId="{E7DE151E-EAD4-4898-997C-826719C2755B}">
      <dgm:prSet/>
      <dgm:spPr/>
      <dgm:t>
        <a:bodyPr/>
        <a:lstStyle/>
        <a:p>
          <a:endParaRPr lang="en-US"/>
        </a:p>
      </dgm:t>
    </dgm:pt>
    <dgm:pt modelId="{E1D8C93E-ADC9-48E5-A631-D560043CCF27}">
      <dgm:prSet phldrT="[Text]"/>
      <dgm:spPr/>
      <dgm:t>
        <a:bodyPr/>
        <a:lstStyle/>
        <a:p>
          <a:r>
            <a:rPr lang="en-US" dirty="0" smtClean="0"/>
            <a:t>Facilitate investment partnership</a:t>
          </a:r>
          <a:endParaRPr lang="en-US" dirty="0"/>
        </a:p>
      </dgm:t>
    </dgm:pt>
    <dgm:pt modelId="{3E7EA265-566C-4033-8CD1-229334F3E046}" type="parTrans" cxnId="{1DC45E55-52AC-4228-8D13-19C911A96FEF}">
      <dgm:prSet/>
      <dgm:spPr/>
      <dgm:t>
        <a:bodyPr/>
        <a:lstStyle/>
        <a:p>
          <a:endParaRPr lang="en-US"/>
        </a:p>
      </dgm:t>
    </dgm:pt>
    <dgm:pt modelId="{178D8FE8-43ED-47B4-9231-F457E961570B}" type="sibTrans" cxnId="{1DC45E55-52AC-4228-8D13-19C911A96FEF}">
      <dgm:prSet/>
      <dgm:spPr/>
      <dgm:t>
        <a:bodyPr/>
        <a:lstStyle/>
        <a:p>
          <a:endParaRPr lang="en-US"/>
        </a:p>
      </dgm:t>
    </dgm:pt>
    <dgm:pt modelId="{F10FD921-A2A9-4414-AABC-588C8618A4F7}" type="pres">
      <dgm:prSet presAssocID="{D8985AD3-6861-4598-99E4-D6805F5652E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0D1D7D-16BA-4AAD-9A91-9DB7D6389529}" type="pres">
      <dgm:prSet presAssocID="{0FA99680-3C77-433A-BB3C-617BA4BCF315}" presName="circle1" presStyleLbl="node1" presStyleIdx="0" presStyleCnt="3"/>
      <dgm:spPr/>
    </dgm:pt>
    <dgm:pt modelId="{B106C533-9765-42FF-AD16-FD451C344907}" type="pres">
      <dgm:prSet presAssocID="{0FA99680-3C77-433A-BB3C-617BA4BCF315}" presName="space" presStyleCnt="0"/>
      <dgm:spPr/>
    </dgm:pt>
    <dgm:pt modelId="{999AC9CA-8D8F-402C-B2A4-E8A5A3F85887}" type="pres">
      <dgm:prSet presAssocID="{0FA99680-3C77-433A-BB3C-617BA4BCF315}" presName="rect1" presStyleLbl="alignAcc1" presStyleIdx="0" presStyleCnt="3"/>
      <dgm:spPr/>
      <dgm:t>
        <a:bodyPr/>
        <a:lstStyle/>
        <a:p>
          <a:endParaRPr lang="en-US"/>
        </a:p>
      </dgm:t>
    </dgm:pt>
    <dgm:pt modelId="{6F9352E2-002A-4AA9-9EBD-FE35D8B8582D}" type="pres">
      <dgm:prSet presAssocID="{FF2FFD1F-7CF9-4ABD-A808-4AF230818787}" presName="vertSpace2" presStyleLbl="node1" presStyleIdx="0" presStyleCnt="3"/>
      <dgm:spPr/>
    </dgm:pt>
    <dgm:pt modelId="{50C11680-318C-4FF3-814D-D6AD5CFA1D87}" type="pres">
      <dgm:prSet presAssocID="{FF2FFD1F-7CF9-4ABD-A808-4AF230818787}" presName="circle2" presStyleLbl="node1" presStyleIdx="1" presStyleCnt="3"/>
      <dgm:spPr/>
    </dgm:pt>
    <dgm:pt modelId="{35A0760D-790F-47CE-9FB2-E810E42C499B}" type="pres">
      <dgm:prSet presAssocID="{FF2FFD1F-7CF9-4ABD-A808-4AF230818787}" presName="rect2" presStyleLbl="alignAcc1" presStyleIdx="1" presStyleCnt="3"/>
      <dgm:spPr/>
      <dgm:t>
        <a:bodyPr/>
        <a:lstStyle/>
        <a:p>
          <a:endParaRPr lang="en-US"/>
        </a:p>
      </dgm:t>
    </dgm:pt>
    <dgm:pt modelId="{B22EF5E7-83AF-481B-8E40-DA815BF0B99B}" type="pres">
      <dgm:prSet presAssocID="{51163E93-F332-4AF0-9D7E-CAC5ACE14A84}" presName="vertSpace3" presStyleLbl="node1" presStyleIdx="1" presStyleCnt="3"/>
      <dgm:spPr/>
    </dgm:pt>
    <dgm:pt modelId="{B183907A-A27C-4436-A42E-68D015C123C3}" type="pres">
      <dgm:prSet presAssocID="{51163E93-F332-4AF0-9D7E-CAC5ACE14A84}" presName="circle3" presStyleLbl="node1" presStyleIdx="2" presStyleCnt="3"/>
      <dgm:spPr/>
    </dgm:pt>
    <dgm:pt modelId="{6E9CA75B-4E74-43FF-B73D-8E8EF0A00B88}" type="pres">
      <dgm:prSet presAssocID="{51163E93-F332-4AF0-9D7E-CAC5ACE14A84}" presName="rect3" presStyleLbl="alignAcc1" presStyleIdx="2" presStyleCnt="3"/>
      <dgm:spPr/>
      <dgm:t>
        <a:bodyPr/>
        <a:lstStyle/>
        <a:p>
          <a:endParaRPr lang="en-US"/>
        </a:p>
      </dgm:t>
    </dgm:pt>
    <dgm:pt modelId="{67CC88D5-53B6-4D48-A8B3-CFDB34CC0CC1}" type="pres">
      <dgm:prSet presAssocID="{0FA99680-3C77-433A-BB3C-617BA4BCF31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739EB-8A0B-49C8-8D8C-03FB3D1A8261}" type="pres">
      <dgm:prSet presAssocID="{0FA99680-3C77-433A-BB3C-617BA4BCF315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EB013-7EED-4804-9965-DA43EA5D8654}" type="pres">
      <dgm:prSet presAssocID="{FF2FFD1F-7CF9-4ABD-A808-4AF23081878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02D62-64A2-4DAE-8588-DE81B39FB538}" type="pres">
      <dgm:prSet presAssocID="{FF2FFD1F-7CF9-4ABD-A808-4AF23081878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DEEFC-4C30-462B-9AE6-254069247994}" type="pres">
      <dgm:prSet presAssocID="{51163E93-F332-4AF0-9D7E-CAC5ACE14A8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FCCD0-702B-4BBB-830A-0C54BEBD1213}" type="pres">
      <dgm:prSet presAssocID="{51163E93-F332-4AF0-9D7E-CAC5ACE14A84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CBA44B-75B2-43F4-8F41-1435CB55D722}" srcId="{0FA99680-3C77-433A-BB3C-617BA4BCF315}" destId="{C7135A60-5E98-46C3-AB38-ABE4456B269F}" srcOrd="2" destOrd="0" parTransId="{D18DD110-1CD5-4DA4-91CE-641025C7E695}" sibTransId="{B865890E-43A6-45CA-A311-BE011F0C3E72}"/>
    <dgm:cxn modelId="{73B40B8D-2D0C-4610-AB9A-30D2DF84A3BC}" type="presOf" srcId="{47CF2DB0-E2A0-4F1B-A253-9D498F2737FC}" destId="{E5102D62-64A2-4DAE-8588-DE81B39FB538}" srcOrd="0" destOrd="1" presId="urn:microsoft.com/office/officeart/2005/8/layout/target3"/>
    <dgm:cxn modelId="{71FF6C96-E6A0-459F-B2A7-43FA943AF709}" srcId="{0FA99680-3C77-433A-BB3C-617BA4BCF315}" destId="{7EF0A32D-5B63-4EA7-B921-113E1F5262C7}" srcOrd="1" destOrd="0" parTransId="{BE1CD33F-D3B8-42AF-B298-C9BAF65B61B9}" sibTransId="{1ECB6B4D-A676-4250-A98C-46D1B674A39A}"/>
    <dgm:cxn modelId="{6473DB58-4438-49B9-9C51-94B41F937230}" type="presOf" srcId="{C7135A60-5E98-46C3-AB38-ABE4456B269F}" destId="{5DE739EB-8A0B-49C8-8D8C-03FB3D1A8261}" srcOrd="0" destOrd="2" presId="urn:microsoft.com/office/officeart/2005/8/layout/target3"/>
    <dgm:cxn modelId="{714C1A88-D9CC-4AAC-B1B5-108FB29DF4AE}" type="presOf" srcId="{E1D8C93E-ADC9-48E5-A631-D560043CCF27}" destId="{EBFFCCD0-702B-4BBB-830A-0C54BEBD1213}" srcOrd="0" destOrd="3" presId="urn:microsoft.com/office/officeart/2005/8/layout/target3"/>
    <dgm:cxn modelId="{7159FE80-A589-4905-8064-A325BFD97A7D}" srcId="{51163E93-F332-4AF0-9D7E-CAC5ACE14A84}" destId="{6708199D-1936-4BCA-AE48-04C3F9516DE0}" srcOrd="2" destOrd="0" parTransId="{EA955B81-6C51-472C-9803-4C8CAE7B5279}" sibTransId="{1E66AED9-B8CD-4337-BB94-B08FED14B876}"/>
    <dgm:cxn modelId="{782D585A-BC1F-4E97-85C7-7BB40943FACF}" type="presOf" srcId="{51163E93-F332-4AF0-9D7E-CAC5ACE14A84}" destId="{6E9CA75B-4E74-43FF-B73D-8E8EF0A00B88}" srcOrd="0" destOrd="0" presId="urn:microsoft.com/office/officeart/2005/8/layout/target3"/>
    <dgm:cxn modelId="{7C62F5A9-7643-4CB8-B627-8E878AD2B6EA}" srcId="{FF2FFD1F-7CF9-4ABD-A808-4AF230818787}" destId="{47CF2DB0-E2A0-4F1B-A253-9D498F2737FC}" srcOrd="1" destOrd="0" parTransId="{3C536F73-2BB0-4EB5-8168-12885A721957}" sibTransId="{9511B00E-5A4B-476E-BB74-71778C7B64A8}"/>
    <dgm:cxn modelId="{1DC45E55-52AC-4228-8D13-19C911A96FEF}" srcId="{51163E93-F332-4AF0-9D7E-CAC5ACE14A84}" destId="{E1D8C93E-ADC9-48E5-A631-D560043CCF27}" srcOrd="3" destOrd="0" parTransId="{3E7EA265-566C-4033-8CD1-229334F3E046}" sibTransId="{178D8FE8-43ED-47B4-9231-F457E961570B}"/>
    <dgm:cxn modelId="{5A19F8EF-2F57-45B0-BA19-8D21A2B46DF0}" srcId="{D8985AD3-6861-4598-99E4-D6805F5652EE}" destId="{0FA99680-3C77-433A-BB3C-617BA4BCF315}" srcOrd="0" destOrd="0" parTransId="{2997EC1D-4C97-4AF7-9061-40D670967E48}" sibTransId="{A2B63BE4-359B-4B29-8E83-C12FD6881D4B}"/>
    <dgm:cxn modelId="{74EE23D3-2660-4A25-B2D5-7F758F681572}" srcId="{D8985AD3-6861-4598-99E4-D6805F5652EE}" destId="{FF2FFD1F-7CF9-4ABD-A808-4AF230818787}" srcOrd="1" destOrd="0" parTransId="{C9B12135-7F6B-4D2A-B2AD-7D7B5074F328}" sibTransId="{50705758-3636-4C56-B546-EBE666E93B0A}"/>
    <dgm:cxn modelId="{E7DE151E-EAD4-4898-997C-826719C2755B}" srcId="{51163E93-F332-4AF0-9D7E-CAC5ACE14A84}" destId="{D4BC1FFE-55C4-464F-8A3C-7DDE9717D20F}" srcOrd="1" destOrd="0" parTransId="{98A62E31-C0C1-4CA8-A564-E3780AFDA3F0}" sibTransId="{FE23F5E1-80F6-4D34-A135-03EA2FF44A96}"/>
    <dgm:cxn modelId="{FA4BBC80-756A-4ED1-AAB9-3352C0357C0F}" type="presOf" srcId="{7EF0A32D-5B63-4EA7-B921-113E1F5262C7}" destId="{5DE739EB-8A0B-49C8-8D8C-03FB3D1A8261}" srcOrd="0" destOrd="1" presId="urn:microsoft.com/office/officeart/2005/8/layout/target3"/>
    <dgm:cxn modelId="{96D1B0D7-1D84-4101-BD4F-C757D5A63A05}" srcId="{51163E93-F332-4AF0-9D7E-CAC5ACE14A84}" destId="{EC265ED9-7F46-4FEB-A647-782E51D026D3}" srcOrd="0" destOrd="0" parTransId="{F77D2B8B-5521-47A3-A0E7-6AD50F0EAEC5}" sibTransId="{CFA47ECB-D46C-4418-9B4B-6AEF0777640A}"/>
    <dgm:cxn modelId="{42D4F4FB-3E40-4BAF-A457-7DD65AFB26E2}" type="presOf" srcId="{FF2FFD1F-7CF9-4ABD-A808-4AF230818787}" destId="{35A0760D-790F-47CE-9FB2-E810E42C499B}" srcOrd="0" destOrd="0" presId="urn:microsoft.com/office/officeart/2005/8/layout/target3"/>
    <dgm:cxn modelId="{2AAAC282-1688-4751-8065-AA467D65EF58}" type="presOf" srcId="{6FA15262-66CA-4FED-96BE-C63D075A98AD}" destId="{5DE739EB-8A0B-49C8-8D8C-03FB3D1A8261}" srcOrd="0" destOrd="0" presId="urn:microsoft.com/office/officeart/2005/8/layout/target3"/>
    <dgm:cxn modelId="{3ACD7B7A-B191-4C61-B5C0-C6CE758F5FF8}" srcId="{0FA99680-3C77-433A-BB3C-617BA4BCF315}" destId="{6FA15262-66CA-4FED-96BE-C63D075A98AD}" srcOrd="0" destOrd="0" parTransId="{BAB1DA7F-EF19-4A35-BB7F-690000C4A6E0}" sibTransId="{3B874AB5-6D28-4F18-AA95-A7E04A32FB7C}"/>
    <dgm:cxn modelId="{E56BE2AE-88E7-4641-9B0E-C266EC602D49}" srcId="{FF2FFD1F-7CF9-4ABD-A808-4AF230818787}" destId="{E3031C9E-E682-4378-8102-84E64A50BD02}" srcOrd="2" destOrd="0" parTransId="{9A2B9220-45CD-4721-82C6-EE9EF00ADF2A}" sibTransId="{76FA5F68-DE39-4B65-8FAA-CDDBA2DBA63A}"/>
    <dgm:cxn modelId="{B2E1C6D5-A741-43DB-B661-B7DF4F25F616}" type="presOf" srcId="{12E59053-FBEE-4633-83FB-0B3C353889D9}" destId="{E5102D62-64A2-4DAE-8588-DE81B39FB538}" srcOrd="0" destOrd="3" presId="urn:microsoft.com/office/officeart/2005/8/layout/target3"/>
    <dgm:cxn modelId="{21E61548-3174-409E-A75C-0140F4E87F34}" type="presOf" srcId="{FF2FFD1F-7CF9-4ABD-A808-4AF230818787}" destId="{784EB013-7EED-4804-9965-DA43EA5D8654}" srcOrd="1" destOrd="0" presId="urn:microsoft.com/office/officeart/2005/8/layout/target3"/>
    <dgm:cxn modelId="{591B8D71-275F-43D5-BE3B-A469628A5A74}" type="presOf" srcId="{0FA99680-3C77-433A-BB3C-617BA4BCF315}" destId="{999AC9CA-8D8F-402C-B2A4-E8A5A3F85887}" srcOrd="0" destOrd="0" presId="urn:microsoft.com/office/officeart/2005/8/layout/target3"/>
    <dgm:cxn modelId="{FE21105B-7795-483A-8BCB-13ECC5CEC61E}" type="presOf" srcId="{6708199D-1936-4BCA-AE48-04C3F9516DE0}" destId="{EBFFCCD0-702B-4BBB-830A-0C54BEBD1213}" srcOrd="0" destOrd="2" presId="urn:microsoft.com/office/officeart/2005/8/layout/target3"/>
    <dgm:cxn modelId="{76B271A4-90CE-42F5-B958-281D4A1603C2}" type="presOf" srcId="{51163E93-F332-4AF0-9D7E-CAC5ACE14A84}" destId="{92BDEEFC-4C30-462B-9AE6-254069247994}" srcOrd="1" destOrd="0" presId="urn:microsoft.com/office/officeart/2005/8/layout/target3"/>
    <dgm:cxn modelId="{8499CDD0-BBAC-45B8-AEDB-4321D906AB08}" type="presOf" srcId="{0FA99680-3C77-433A-BB3C-617BA4BCF315}" destId="{67CC88D5-53B6-4D48-A8B3-CFDB34CC0CC1}" srcOrd="1" destOrd="0" presId="urn:microsoft.com/office/officeart/2005/8/layout/target3"/>
    <dgm:cxn modelId="{AB0AAE85-7C68-47B6-834D-2D9D21480123}" type="presOf" srcId="{D4BC1FFE-55C4-464F-8A3C-7DDE9717D20F}" destId="{EBFFCCD0-702B-4BBB-830A-0C54BEBD1213}" srcOrd="0" destOrd="1" presId="urn:microsoft.com/office/officeart/2005/8/layout/target3"/>
    <dgm:cxn modelId="{BC3FB2B5-A765-4A0D-AEC1-2968C91CBDD0}" srcId="{FF2FFD1F-7CF9-4ABD-A808-4AF230818787}" destId="{D49BE890-24E5-4FE6-B7EE-BD6930B4E478}" srcOrd="0" destOrd="0" parTransId="{37A1DF20-4D32-4ED0-B6B0-3F81EAE0AB08}" sibTransId="{146F1F9B-B449-43D6-A7DC-0CE7C7A0C047}"/>
    <dgm:cxn modelId="{66227CC8-BA2B-4A03-AE55-146046DFC083}" type="presOf" srcId="{D49BE890-24E5-4FE6-B7EE-BD6930B4E478}" destId="{E5102D62-64A2-4DAE-8588-DE81B39FB538}" srcOrd="0" destOrd="0" presId="urn:microsoft.com/office/officeart/2005/8/layout/target3"/>
    <dgm:cxn modelId="{ED525EE0-1942-4488-940D-F461FF897EEB}" type="presOf" srcId="{EC265ED9-7F46-4FEB-A647-782E51D026D3}" destId="{EBFFCCD0-702B-4BBB-830A-0C54BEBD1213}" srcOrd="0" destOrd="0" presId="urn:microsoft.com/office/officeart/2005/8/layout/target3"/>
    <dgm:cxn modelId="{BEA96295-5B6D-4DDF-9851-7454BE27C6F9}" type="presOf" srcId="{E3031C9E-E682-4378-8102-84E64A50BD02}" destId="{E5102D62-64A2-4DAE-8588-DE81B39FB538}" srcOrd="0" destOrd="2" presId="urn:microsoft.com/office/officeart/2005/8/layout/target3"/>
    <dgm:cxn modelId="{72B6602D-061B-4D2F-B5A6-C4D705169E42}" srcId="{FF2FFD1F-7CF9-4ABD-A808-4AF230818787}" destId="{12E59053-FBEE-4633-83FB-0B3C353889D9}" srcOrd="3" destOrd="0" parTransId="{7E8EC039-7DB1-4AFF-9BC3-D2F1D3755641}" sibTransId="{5464B8B3-3698-42EE-8C91-5B950F7E9363}"/>
    <dgm:cxn modelId="{F9C9DA10-5362-4912-893A-29C0BFEEE8F3}" srcId="{D8985AD3-6861-4598-99E4-D6805F5652EE}" destId="{51163E93-F332-4AF0-9D7E-CAC5ACE14A84}" srcOrd="2" destOrd="0" parTransId="{09CE6459-BE57-4B84-807A-4310CA1C22C9}" sibTransId="{55B623A7-1FDE-4E3A-84B2-34D9073D1793}"/>
    <dgm:cxn modelId="{1A1023D8-52C9-4AD4-8119-DA8AE74A3F4C}" type="presOf" srcId="{D8985AD3-6861-4598-99E4-D6805F5652EE}" destId="{F10FD921-A2A9-4414-AABC-588C8618A4F7}" srcOrd="0" destOrd="0" presId="urn:microsoft.com/office/officeart/2005/8/layout/target3"/>
    <dgm:cxn modelId="{FC4CC0D1-1CC8-49FE-BA34-D3BE8058FB45}" type="presParOf" srcId="{F10FD921-A2A9-4414-AABC-588C8618A4F7}" destId="{120D1D7D-16BA-4AAD-9A91-9DB7D6389529}" srcOrd="0" destOrd="0" presId="urn:microsoft.com/office/officeart/2005/8/layout/target3"/>
    <dgm:cxn modelId="{7EF4A6AB-D842-4DA8-82F0-EB4045269F66}" type="presParOf" srcId="{F10FD921-A2A9-4414-AABC-588C8618A4F7}" destId="{B106C533-9765-42FF-AD16-FD451C344907}" srcOrd="1" destOrd="0" presId="urn:microsoft.com/office/officeart/2005/8/layout/target3"/>
    <dgm:cxn modelId="{51310EE9-667D-41EF-9C19-2C667615CFF9}" type="presParOf" srcId="{F10FD921-A2A9-4414-AABC-588C8618A4F7}" destId="{999AC9CA-8D8F-402C-B2A4-E8A5A3F85887}" srcOrd="2" destOrd="0" presId="urn:microsoft.com/office/officeart/2005/8/layout/target3"/>
    <dgm:cxn modelId="{311DE06D-3F77-4969-BDAA-43C62677D875}" type="presParOf" srcId="{F10FD921-A2A9-4414-AABC-588C8618A4F7}" destId="{6F9352E2-002A-4AA9-9EBD-FE35D8B8582D}" srcOrd="3" destOrd="0" presId="urn:microsoft.com/office/officeart/2005/8/layout/target3"/>
    <dgm:cxn modelId="{0364EF1D-7488-4839-9CBF-A21B50F2EE47}" type="presParOf" srcId="{F10FD921-A2A9-4414-AABC-588C8618A4F7}" destId="{50C11680-318C-4FF3-814D-D6AD5CFA1D87}" srcOrd="4" destOrd="0" presId="urn:microsoft.com/office/officeart/2005/8/layout/target3"/>
    <dgm:cxn modelId="{D42A5D8F-5B14-4CF7-83E5-8B8E9F129900}" type="presParOf" srcId="{F10FD921-A2A9-4414-AABC-588C8618A4F7}" destId="{35A0760D-790F-47CE-9FB2-E810E42C499B}" srcOrd="5" destOrd="0" presId="urn:microsoft.com/office/officeart/2005/8/layout/target3"/>
    <dgm:cxn modelId="{4B3E6AD5-B720-4F11-94F0-8AD6CAE2E344}" type="presParOf" srcId="{F10FD921-A2A9-4414-AABC-588C8618A4F7}" destId="{B22EF5E7-83AF-481B-8E40-DA815BF0B99B}" srcOrd="6" destOrd="0" presId="urn:microsoft.com/office/officeart/2005/8/layout/target3"/>
    <dgm:cxn modelId="{273870EC-147A-4D16-923D-AFE5B6AF8FDE}" type="presParOf" srcId="{F10FD921-A2A9-4414-AABC-588C8618A4F7}" destId="{B183907A-A27C-4436-A42E-68D015C123C3}" srcOrd="7" destOrd="0" presId="urn:microsoft.com/office/officeart/2005/8/layout/target3"/>
    <dgm:cxn modelId="{86D02343-0F26-44DC-8248-498EDB5AEBBB}" type="presParOf" srcId="{F10FD921-A2A9-4414-AABC-588C8618A4F7}" destId="{6E9CA75B-4E74-43FF-B73D-8E8EF0A00B88}" srcOrd="8" destOrd="0" presId="urn:microsoft.com/office/officeart/2005/8/layout/target3"/>
    <dgm:cxn modelId="{C40832B3-BF18-49C5-9D43-AF15C9C9B898}" type="presParOf" srcId="{F10FD921-A2A9-4414-AABC-588C8618A4F7}" destId="{67CC88D5-53B6-4D48-A8B3-CFDB34CC0CC1}" srcOrd="9" destOrd="0" presId="urn:microsoft.com/office/officeart/2005/8/layout/target3"/>
    <dgm:cxn modelId="{C6B3D2A7-480A-4A73-A1F1-263FE5703D80}" type="presParOf" srcId="{F10FD921-A2A9-4414-AABC-588C8618A4F7}" destId="{5DE739EB-8A0B-49C8-8D8C-03FB3D1A8261}" srcOrd="10" destOrd="0" presId="urn:microsoft.com/office/officeart/2005/8/layout/target3"/>
    <dgm:cxn modelId="{DCCF7862-C364-4DC6-BBB0-87266B2690AC}" type="presParOf" srcId="{F10FD921-A2A9-4414-AABC-588C8618A4F7}" destId="{784EB013-7EED-4804-9965-DA43EA5D8654}" srcOrd="11" destOrd="0" presId="urn:microsoft.com/office/officeart/2005/8/layout/target3"/>
    <dgm:cxn modelId="{5A33D249-2638-4B88-BD04-054C1E4AB881}" type="presParOf" srcId="{F10FD921-A2A9-4414-AABC-588C8618A4F7}" destId="{E5102D62-64A2-4DAE-8588-DE81B39FB538}" srcOrd="12" destOrd="0" presId="urn:microsoft.com/office/officeart/2005/8/layout/target3"/>
    <dgm:cxn modelId="{1A4633B3-525F-437F-9C8C-EBDF888FDC32}" type="presParOf" srcId="{F10FD921-A2A9-4414-AABC-588C8618A4F7}" destId="{92BDEEFC-4C30-462B-9AE6-254069247994}" srcOrd="13" destOrd="0" presId="urn:microsoft.com/office/officeart/2005/8/layout/target3"/>
    <dgm:cxn modelId="{92AA7535-BE19-406F-83D0-86C4D9AEFEB1}" type="presParOf" srcId="{F10FD921-A2A9-4414-AABC-588C8618A4F7}" destId="{EBFFCCD0-702B-4BBB-830A-0C54BEBD121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0EAAAB-D544-4EC6-B693-A2D65C24258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8AB55C-D325-427B-973E-9CB670DC2627}">
      <dgm:prSet phldrT="[Text]"/>
      <dgm:spPr/>
      <dgm:t>
        <a:bodyPr/>
        <a:lstStyle/>
        <a:p>
          <a:r>
            <a:rPr lang="en-US" dirty="0" smtClean="0"/>
            <a:t>Career Fair</a:t>
          </a:r>
          <a:endParaRPr lang="en-US" dirty="0"/>
        </a:p>
      </dgm:t>
    </dgm:pt>
    <dgm:pt modelId="{E2B83957-15CD-4400-A3B1-255A0633AF52}" type="parTrans" cxnId="{A8E19A8F-978E-449E-BF63-CC9289E6B595}">
      <dgm:prSet/>
      <dgm:spPr/>
      <dgm:t>
        <a:bodyPr/>
        <a:lstStyle/>
        <a:p>
          <a:endParaRPr lang="en-US"/>
        </a:p>
      </dgm:t>
    </dgm:pt>
    <dgm:pt modelId="{8C5495C2-5B30-48DF-9E1A-146BF3373ACA}" type="sibTrans" cxnId="{A8E19A8F-978E-449E-BF63-CC9289E6B595}">
      <dgm:prSet/>
      <dgm:spPr/>
      <dgm:t>
        <a:bodyPr/>
        <a:lstStyle/>
        <a:p>
          <a:endParaRPr lang="en-US"/>
        </a:p>
      </dgm:t>
    </dgm:pt>
    <dgm:pt modelId="{B052C578-2EA1-4DC6-9EC8-2C5850516ED1}">
      <dgm:prSet phldrT="[Text]"/>
      <dgm:spPr/>
      <dgm:t>
        <a:bodyPr/>
        <a:lstStyle/>
        <a:p>
          <a:r>
            <a:rPr lang="en-US" dirty="0" smtClean="0">
              <a:solidFill>
                <a:srgbClr val="003366"/>
              </a:solidFill>
              <a:latin typeface="Verdana" pitchFamily="34" charset="0"/>
            </a:rPr>
            <a:t>HISPACK</a:t>
          </a:r>
          <a:endParaRPr lang="en-US" dirty="0">
            <a:solidFill>
              <a:srgbClr val="003366"/>
            </a:solidFill>
            <a:latin typeface="Verdana" pitchFamily="34" charset="0"/>
          </a:endParaRPr>
        </a:p>
      </dgm:t>
    </dgm:pt>
    <dgm:pt modelId="{DE60C2A5-B257-48DE-BC28-06C6E063981C}" type="parTrans" cxnId="{3A585469-80FE-4332-909A-0E22B73CCD05}">
      <dgm:prSet/>
      <dgm:spPr/>
      <dgm:t>
        <a:bodyPr/>
        <a:lstStyle/>
        <a:p>
          <a:endParaRPr lang="en-US"/>
        </a:p>
      </dgm:t>
    </dgm:pt>
    <dgm:pt modelId="{260C85AC-DCE7-4B18-A9E6-7BBD19229CAC}" type="sibTrans" cxnId="{3A585469-80FE-4332-909A-0E22B73CCD05}">
      <dgm:prSet/>
      <dgm:spPr/>
      <dgm:t>
        <a:bodyPr/>
        <a:lstStyle/>
        <a:p>
          <a:endParaRPr lang="en-US"/>
        </a:p>
      </dgm:t>
    </dgm:pt>
    <dgm:pt modelId="{1D2FE8E4-7488-4557-960D-E1BC9E360AC0}">
      <dgm:prSet phldrT="[Text]"/>
      <dgm:spPr/>
      <dgm:t>
        <a:bodyPr/>
        <a:lstStyle/>
        <a:p>
          <a:r>
            <a:rPr lang="en-US" dirty="0" smtClean="0">
              <a:solidFill>
                <a:srgbClr val="003366"/>
              </a:solidFill>
              <a:latin typeface="Verdana" pitchFamily="34" charset="0"/>
            </a:rPr>
            <a:t>Aluminum Dubai</a:t>
          </a:r>
          <a:endParaRPr lang="en-US" dirty="0">
            <a:solidFill>
              <a:srgbClr val="003366"/>
            </a:solidFill>
            <a:latin typeface="Verdana" pitchFamily="34" charset="0"/>
          </a:endParaRPr>
        </a:p>
      </dgm:t>
    </dgm:pt>
    <dgm:pt modelId="{35FA5BF6-AAD1-45AE-B2F4-F0A1F3D64EF9}" type="parTrans" cxnId="{F999916A-336F-49A7-BFE1-6B6911F6EF54}">
      <dgm:prSet/>
      <dgm:spPr/>
      <dgm:t>
        <a:bodyPr/>
        <a:lstStyle/>
        <a:p>
          <a:endParaRPr lang="en-US"/>
        </a:p>
      </dgm:t>
    </dgm:pt>
    <dgm:pt modelId="{9BF6FCEF-64F0-4773-A29D-78EFE1BD1300}" type="sibTrans" cxnId="{F999916A-336F-49A7-BFE1-6B6911F6EF54}">
      <dgm:prSet/>
      <dgm:spPr/>
      <dgm:t>
        <a:bodyPr/>
        <a:lstStyle/>
        <a:p>
          <a:endParaRPr lang="en-US"/>
        </a:p>
      </dgm:t>
    </dgm:pt>
    <dgm:pt modelId="{A4F1EAEE-7748-4EED-8BD0-6EE9D26BC2DD}">
      <dgm:prSet phldrT="[Text]"/>
      <dgm:spPr/>
      <dgm:t>
        <a:bodyPr/>
        <a:lstStyle/>
        <a:p>
          <a:r>
            <a:rPr lang="en-US" dirty="0" smtClean="0">
              <a:solidFill>
                <a:srgbClr val="003366"/>
              </a:solidFill>
              <a:latin typeface="Verdana" pitchFamily="34" charset="0"/>
            </a:rPr>
            <a:t>Big 5</a:t>
          </a:r>
          <a:endParaRPr lang="en-US" dirty="0">
            <a:solidFill>
              <a:srgbClr val="003366"/>
            </a:solidFill>
            <a:latin typeface="Verdana" pitchFamily="34" charset="0"/>
          </a:endParaRPr>
        </a:p>
      </dgm:t>
    </dgm:pt>
    <dgm:pt modelId="{E12EDA01-6E9C-42C7-A8C3-AB427844E03E}" type="parTrans" cxnId="{02F8BF42-EE9C-4D0B-9CBF-88724688EFC9}">
      <dgm:prSet/>
      <dgm:spPr/>
      <dgm:t>
        <a:bodyPr/>
        <a:lstStyle/>
        <a:p>
          <a:endParaRPr lang="en-US"/>
        </a:p>
      </dgm:t>
    </dgm:pt>
    <dgm:pt modelId="{7CDA20BF-EC24-49ED-95AA-6DDD034983AD}" type="sibTrans" cxnId="{02F8BF42-EE9C-4D0B-9CBF-88724688EFC9}">
      <dgm:prSet/>
      <dgm:spPr/>
      <dgm:t>
        <a:bodyPr/>
        <a:lstStyle/>
        <a:p>
          <a:endParaRPr lang="en-US"/>
        </a:p>
      </dgm:t>
    </dgm:pt>
    <dgm:pt modelId="{8ABD9415-28C0-4151-A13A-91398F2F6B13}" type="pres">
      <dgm:prSet presAssocID="{7F0EAAAB-D544-4EC6-B693-A2D65C2425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6E1CB6-E07F-4249-9B4D-E2ADB7675A77}" type="pres">
      <dgm:prSet presAssocID="{648AB55C-D325-427B-973E-9CB670DC2627}" presName="compNode" presStyleCnt="0"/>
      <dgm:spPr/>
    </dgm:pt>
    <dgm:pt modelId="{3DCFD8A0-5AE0-406F-A2DF-80C1287CEA2A}" type="pres">
      <dgm:prSet presAssocID="{648AB55C-D325-427B-973E-9CB670DC2627}" presName="pictRect" presStyleLbl="node1" presStyleIdx="0" presStyleCnt="4" custLinFactNeighborX="-766" custLinFactNeighborY="-2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7E0D1E5-7CEA-4F97-8756-9F1478B4275C}" type="pres">
      <dgm:prSet presAssocID="{648AB55C-D325-427B-973E-9CB670DC2627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092A2A-FE9E-4674-A4BD-1D28ED745B20}" type="pres">
      <dgm:prSet presAssocID="{8C5495C2-5B30-48DF-9E1A-146BF3373AC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098ECD6-DD5F-4432-951C-411D56F92FB9}" type="pres">
      <dgm:prSet presAssocID="{B052C578-2EA1-4DC6-9EC8-2C5850516ED1}" presName="compNode" presStyleCnt="0"/>
      <dgm:spPr/>
    </dgm:pt>
    <dgm:pt modelId="{C348A87F-029A-4981-B957-E9A874A1CF71}" type="pres">
      <dgm:prSet presAssocID="{B052C578-2EA1-4DC6-9EC8-2C5850516ED1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E26F21C-D3D5-432C-A459-9D964F385A35}" type="pres">
      <dgm:prSet presAssocID="{B052C578-2EA1-4DC6-9EC8-2C5850516ED1}" presName="textRect" presStyleLbl="revTx" presStyleIdx="1" presStyleCnt="4" custScaleY="52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E6D46F-558A-4258-B3CD-90AC32F5FA65}" type="pres">
      <dgm:prSet presAssocID="{260C85AC-DCE7-4B18-A9E6-7BBD19229C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142843E-25D0-48F1-8662-D902D758FAFF}" type="pres">
      <dgm:prSet presAssocID="{1D2FE8E4-7488-4557-960D-E1BC9E360AC0}" presName="compNode" presStyleCnt="0"/>
      <dgm:spPr/>
    </dgm:pt>
    <dgm:pt modelId="{564C1068-C968-4A40-88DF-51F112171897}" type="pres">
      <dgm:prSet presAssocID="{1D2FE8E4-7488-4557-960D-E1BC9E360AC0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2418272-4701-4902-9778-381A65187077}" type="pres">
      <dgm:prSet presAssocID="{1D2FE8E4-7488-4557-960D-E1BC9E360AC0}" presName="textRect" presStyleLbl="revTx" presStyleIdx="2" presStyleCnt="4" custScaleY="52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E050D-884A-4ECA-A319-6E45B728F39C}" type="pres">
      <dgm:prSet presAssocID="{9BF6FCEF-64F0-4773-A29D-78EFE1BD130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B13F198-A72F-4056-B63C-5AB75F47C6A0}" type="pres">
      <dgm:prSet presAssocID="{A4F1EAEE-7748-4EED-8BD0-6EE9D26BC2DD}" presName="compNode" presStyleCnt="0"/>
      <dgm:spPr/>
    </dgm:pt>
    <dgm:pt modelId="{53B57FBC-CFEA-40CA-9684-F68C2D76F320}" type="pres">
      <dgm:prSet presAssocID="{A4F1EAEE-7748-4EED-8BD0-6EE9D26BC2DD}" presName="pictRect" presStyleLbl="node1" presStyleIdx="3" presStyleCnt="4" custLinFactNeighborX="1405" custLinFactNeighborY="-19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F874075-3EC8-4182-A34A-5ED6A4771217}" type="pres">
      <dgm:prSet presAssocID="{A4F1EAEE-7748-4EED-8BD0-6EE9D26BC2DD}" presName="textRect" presStyleLbl="revTx" presStyleIdx="3" presStyleCnt="4" custScaleY="56883" custLinFactNeighborX="3590" custLinFactNeighborY="-196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585469-80FE-4332-909A-0E22B73CCD05}" srcId="{7F0EAAAB-D544-4EC6-B693-A2D65C242581}" destId="{B052C578-2EA1-4DC6-9EC8-2C5850516ED1}" srcOrd="1" destOrd="0" parTransId="{DE60C2A5-B257-48DE-BC28-06C6E063981C}" sibTransId="{260C85AC-DCE7-4B18-A9E6-7BBD19229CAC}"/>
    <dgm:cxn modelId="{02F8BF42-EE9C-4D0B-9CBF-88724688EFC9}" srcId="{7F0EAAAB-D544-4EC6-B693-A2D65C242581}" destId="{A4F1EAEE-7748-4EED-8BD0-6EE9D26BC2DD}" srcOrd="3" destOrd="0" parTransId="{E12EDA01-6E9C-42C7-A8C3-AB427844E03E}" sibTransId="{7CDA20BF-EC24-49ED-95AA-6DDD034983AD}"/>
    <dgm:cxn modelId="{5368330A-82CE-4153-A870-DFA4AE42AF37}" type="presOf" srcId="{9BF6FCEF-64F0-4773-A29D-78EFE1BD1300}" destId="{A76E050D-884A-4ECA-A319-6E45B728F39C}" srcOrd="0" destOrd="0" presId="urn:microsoft.com/office/officeart/2005/8/layout/pList1"/>
    <dgm:cxn modelId="{2F6FB10D-A859-4615-8F0B-0D799538C3A2}" type="presOf" srcId="{648AB55C-D325-427B-973E-9CB670DC2627}" destId="{57E0D1E5-7CEA-4F97-8756-9F1478B4275C}" srcOrd="0" destOrd="0" presId="urn:microsoft.com/office/officeart/2005/8/layout/pList1"/>
    <dgm:cxn modelId="{A16C5C5F-3FC4-4477-8CE8-640EDA3C9D9D}" type="presOf" srcId="{8C5495C2-5B30-48DF-9E1A-146BF3373ACA}" destId="{B3092A2A-FE9E-4674-A4BD-1D28ED745B20}" srcOrd="0" destOrd="0" presId="urn:microsoft.com/office/officeart/2005/8/layout/pList1"/>
    <dgm:cxn modelId="{11AF70AD-9C16-4372-ABC7-A3A5AF60B6AD}" type="presOf" srcId="{B052C578-2EA1-4DC6-9EC8-2C5850516ED1}" destId="{AE26F21C-D3D5-432C-A459-9D964F385A35}" srcOrd="0" destOrd="0" presId="urn:microsoft.com/office/officeart/2005/8/layout/pList1"/>
    <dgm:cxn modelId="{45864E44-7C4E-4E81-B69E-57FA26F34173}" type="presOf" srcId="{A4F1EAEE-7748-4EED-8BD0-6EE9D26BC2DD}" destId="{2F874075-3EC8-4182-A34A-5ED6A4771217}" srcOrd="0" destOrd="0" presId="urn:microsoft.com/office/officeart/2005/8/layout/pList1"/>
    <dgm:cxn modelId="{A8E19A8F-978E-449E-BF63-CC9289E6B595}" srcId="{7F0EAAAB-D544-4EC6-B693-A2D65C242581}" destId="{648AB55C-D325-427B-973E-9CB670DC2627}" srcOrd="0" destOrd="0" parTransId="{E2B83957-15CD-4400-A3B1-255A0633AF52}" sibTransId="{8C5495C2-5B30-48DF-9E1A-146BF3373ACA}"/>
    <dgm:cxn modelId="{E9BDF93E-D5E2-4B18-B19F-97F46C7E8647}" type="presOf" srcId="{260C85AC-DCE7-4B18-A9E6-7BBD19229CAC}" destId="{C3E6D46F-558A-4258-B3CD-90AC32F5FA65}" srcOrd="0" destOrd="0" presId="urn:microsoft.com/office/officeart/2005/8/layout/pList1"/>
    <dgm:cxn modelId="{8A76BDE2-5E80-4529-97BA-51F5CD165104}" type="presOf" srcId="{1D2FE8E4-7488-4557-960D-E1BC9E360AC0}" destId="{12418272-4701-4902-9778-381A65187077}" srcOrd="0" destOrd="0" presId="urn:microsoft.com/office/officeart/2005/8/layout/pList1"/>
    <dgm:cxn modelId="{F999916A-336F-49A7-BFE1-6B6911F6EF54}" srcId="{7F0EAAAB-D544-4EC6-B693-A2D65C242581}" destId="{1D2FE8E4-7488-4557-960D-E1BC9E360AC0}" srcOrd="2" destOrd="0" parTransId="{35FA5BF6-AAD1-45AE-B2F4-F0A1F3D64EF9}" sibTransId="{9BF6FCEF-64F0-4773-A29D-78EFE1BD1300}"/>
    <dgm:cxn modelId="{C8848A39-5249-480E-85AC-0DA7C2D38166}" type="presOf" srcId="{7F0EAAAB-D544-4EC6-B693-A2D65C242581}" destId="{8ABD9415-28C0-4151-A13A-91398F2F6B13}" srcOrd="0" destOrd="0" presId="urn:microsoft.com/office/officeart/2005/8/layout/pList1"/>
    <dgm:cxn modelId="{5FD48F56-B793-44E5-811B-96A0B593E43F}" type="presParOf" srcId="{8ABD9415-28C0-4151-A13A-91398F2F6B13}" destId="{F06E1CB6-E07F-4249-9B4D-E2ADB7675A77}" srcOrd="0" destOrd="0" presId="urn:microsoft.com/office/officeart/2005/8/layout/pList1"/>
    <dgm:cxn modelId="{1610194D-0B30-4291-842F-E3480C5B24B9}" type="presParOf" srcId="{F06E1CB6-E07F-4249-9B4D-E2ADB7675A77}" destId="{3DCFD8A0-5AE0-406F-A2DF-80C1287CEA2A}" srcOrd="0" destOrd="0" presId="urn:microsoft.com/office/officeart/2005/8/layout/pList1"/>
    <dgm:cxn modelId="{44DDBCED-8D72-458F-9081-B118C246B779}" type="presParOf" srcId="{F06E1CB6-E07F-4249-9B4D-E2ADB7675A77}" destId="{57E0D1E5-7CEA-4F97-8756-9F1478B4275C}" srcOrd="1" destOrd="0" presId="urn:microsoft.com/office/officeart/2005/8/layout/pList1"/>
    <dgm:cxn modelId="{B5483808-C226-49FB-A5F6-498C20E52257}" type="presParOf" srcId="{8ABD9415-28C0-4151-A13A-91398F2F6B13}" destId="{B3092A2A-FE9E-4674-A4BD-1D28ED745B20}" srcOrd="1" destOrd="0" presId="urn:microsoft.com/office/officeart/2005/8/layout/pList1"/>
    <dgm:cxn modelId="{4FCFA398-45C8-4473-927F-323CE5B81D00}" type="presParOf" srcId="{8ABD9415-28C0-4151-A13A-91398F2F6B13}" destId="{A098ECD6-DD5F-4432-951C-411D56F92FB9}" srcOrd="2" destOrd="0" presId="urn:microsoft.com/office/officeart/2005/8/layout/pList1"/>
    <dgm:cxn modelId="{3645E2D5-019C-410F-A550-2765E23F5DB9}" type="presParOf" srcId="{A098ECD6-DD5F-4432-951C-411D56F92FB9}" destId="{C348A87F-029A-4981-B957-E9A874A1CF71}" srcOrd="0" destOrd="0" presId="urn:microsoft.com/office/officeart/2005/8/layout/pList1"/>
    <dgm:cxn modelId="{5B2DB9FE-9532-4D03-A445-3621C5833A8D}" type="presParOf" srcId="{A098ECD6-DD5F-4432-951C-411D56F92FB9}" destId="{AE26F21C-D3D5-432C-A459-9D964F385A35}" srcOrd="1" destOrd="0" presId="urn:microsoft.com/office/officeart/2005/8/layout/pList1"/>
    <dgm:cxn modelId="{E45C9AF8-F244-4734-97D6-D71287B04CC5}" type="presParOf" srcId="{8ABD9415-28C0-4151-A13A-91398F2F6B13}" destId="{C3E6D46F-558A-4258-B3CD-90AC32F5FA65}" srcOrd="3" destOrd="0" presId="urn:microsoft.com/office/officeart/2005/8/layout/pList1"/>
    <dgm:cxn modelId="{354697D4-93BB-41C0-B398-7B5FCF5BE9B1}" type="presParOf" srcId="{8ABD9415-28C0-4151-A13A-91398F2F6B13}" destId="{A142843E-25D0-48F1-8662-D902D758FAFF}" srcOrd="4" destOrd="0" presId="urn:microsoft.com/office/officeart/2005/8/layout/pList1"/>
    <dgm:cxn modelId="{1CCAFBE7-2CC5-43BD-A0FD-90AB94F6BF32}" type="presParOf" srcId="{A142843E-25D0-48F1-8662-D902D758FAFF}" destId="{564C1068-C968-4A40-88DF-51F112171897}" srcOrd="0" destOrd="0" presId="urn:microsoft.com/office/officeart/2005/8/layout/pList1"/>
    <dgm:cxn modelId="{F8321F83-C119-428E-AB00-FC5C518EB7CA}" type="presParOf" srcId="{A142843E-25D0-48F1-8662-D902D758FAFF}" destId="{12418272-4701-4902-9778-381A65187077}" srcOrd="1" destOrd="0" presId="urn:microsoft.com/office/officeart/2005/8/layout/pList1"/>
    <dgm:cxn modelId="{25A8A574-DF05-4F08-B3F5-5D31B67026D2}" type="presParOf" srcId="{8ABD9415-28C0-4151-A13A-91398F2F6B13}" destId="{A76E050D-884A-4ECA-A319-6E45B728F39C}" srcOrd="5" destOrd="0" presId="urn:microsoft.com/office/officeart/2005/8/layout/pList1"/>
    <dgm:cxn modelId="{174DA222-76D4-4952-94F3-1E8D145B22B9}" type="presParOf" srcId="{8ABD9415-28C0-4151-A13A-91398F2F6B13}" destId="{6B13F198-A72F-4056-B63C-5AB75F47C6A0}" srcOrd="6" destOrd="0" presId="urn:microsoft.com/office/officeart/2005/8/layout/pList1"/>
    <dgm:cxn modelId="{9BAE601C-7283-4019-8294-1E3EF15B5C19}" type="presParOf" srcId="{6B13F198-A72F-4056-B63C-5AB75F47C6A0}" destId="{53B57FBC-CFEA-40CA-9684-F68C2D76F320}" srcOrd="0" destOrd="0" presId="urn:microsoft.com/office/officeart/2005/8/layout/pList1"/>
    <dgm:cxn modelId="{08FA95DD-4C34-499F-9C65-3E23457BEB15}" type="presParOf" srcId="{6B13F198-A72F-4056-B63C-5AB75F47C6A0}" destId="{2F874075-3EC8-4182-A34A-5ED6A477121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5A9013-8DFD-4300-BF1A-ED9A82EF04A8}" type="doc">
      <dgm:prSet loTypeId="urn:microsoft.com/office/officeart/2005/8/layout/radial4" loCatId="relationship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3082129E-6BE1-41D6-9516-19BA39350465}">
      <dgm:prSet phldrT="[Text]"/>
      <dgm:spPr/>
      <dgm:t>
        <a:bodyPr/>
        <a:lstStyle/>
        <a:p>
          <a:r>
            <a:rPr lang="en-US" dirty="0" smtClean="0"/>
            <a:t>Main Contractors</a:t>
          </a:r>
          <a:endParaRPr lang="en-US" dirty="0"/>
        </a:p>
      </dgm:t>
    </dgm:pt>
    <dgm:pt modelId="{3DF14EDC-ADD7-4A26-866E-E39168CD4A4B}" type="parTrans" cxnId="{75415D58-7DFF-431E-B7CE-6F4E877F5D9A}">
      <dgm:prSet/>
      <dgm:spPr/>
      <dgm:t>
        <a:bodyPr/>
        <a:lstStyle/>
        <a:p>
          <a:endParaRPr lang="en-US"/>
        </a:p>
      </dgm:t>
    </dgm:pt>
    <dgm:pt modelId="{B2648ADB-FC8F-436F-BEF2-45C253A1696E}" type="sibTrans" cxnId="{75415D58-7DFF-431E-B7CE-6F4E877F5D9A}">
      <dgm:prSet/>
      <dgm:spPr/>
      <dgm:t>
        <a:bodyPr/>
        <a:lstStyle/>
        <a:p>
          <a:endParaRPr lang="en-US"/>
        </a:p>
      </dgm:t>
    </dgm:pt>
    <dgm:pt modelId="{192BBA94-FEE7-4637-833B-F0CFD70D5439}">
      <dgm:prSet phldrT="[Text]"/>
      <dgm:spPr/>
      <dgm:t>
        <a:bodyPr/>
        <a:lstStyle/>
        <a:p>
          <a:r>
            <a:rPr lang="en-US" dirty="0" smtClean="0"/>
            <a:t>Plastics</a:t>
          </a:r>
          <a:endParaRPr lang="en-US" dirty="0"/>
        </a:p>
      </dgm:t>
    </dgm:pt>
    <dgm:pt modelId="{27D72D3E-E9DD-452F-87DE-E2A081596B83}" type="parTrans" cxnId="{EB0DE104-6607-478F-9FC9-B833DE561D14}">
      <dgm:prSet/>
      <dgm:spPr/>
      <dgm:t>
        <a:bodyPr/>
        <a:lstStyle/>
        <a:p>
          <a:endParaRPr lang="en-US" dirty="0"/>
        </a:p>
      </dgm:t>
    </dgm:pt>
    <dgm:pt modelId="{122403DD-5DE3-4828-9A92-0E882C9F09BB}" type="sibTrans" cxnId="{EB0DE104-6607-478F-9FC9-B833DE561D14}">
      <dgm:prSet/>
      <dgm:spPr/>
      <dgm:t>
        <a:bodyPr/>
        <a:lstStyle/>
        <a:p>
          <a:endParaRPr lang="en-US"/>
        </a:p>
      </dgm:t>
    </dgm:pt>
    <dgm:pt modelId="{E882ACD4-CF32-4E51-9AB8-314ACFD4A511}">
      <dgm:prSet phldrT="[Text]"/>
      <dgm:spPr/>
      <dgm:t>
        <a:bodyPr/>
        <a:lstStyle/>
        <a:p>
          <a:endParaRPr lang="en-US" dirty="0"/>
        </a:p>
      </dgm:t>
    </dgm:pt>
    <dgm:pt modelId="{4BE609F6-7F85-4DA0-839B-2EC11DE08A7F}" type="parTrans" cxnId="{6187E29C-9330-4BA1-A729-4962E4E1D714}">
      <dgm:prSet/>
      <dgm:spPr/>
      <dgm:t>
        <a:bodyPr/>
        <a:lstStyle/>
        <a:p>
          <a:endParaRPr lang="en-US"/>
        </a:p>
      </dgm:t>
    </dgm:pt>
    <dgm:pt modelId="{850619DA-5BCF-4962-B704-22BD4DC68297}" type="sibTrans" cxnId="{6187E29C-9330-4BA1-A729-4962E4E1D714}">
      <dgm:prSet/>
      <dgm:spPr/>
      <dgm:t>
        <a:bodyPr/>
        <a:lstStyle/>
        <a:p>
          <a:endParaRPr lang="en-US"/>
        </a:p>
      </dgm:t>
    </dgm:pt>
    <dgm:pt modelId="{B17CF377-7A2A-4722-988E-EC45D11CCBFD}">
      <dgm:prSet phldrT="[Text]" phldr="1"/>
      <dgm:spPr/>
      <dgm:t>
        <a:bodyPr/>
        <a:lstStyle/>
        <a:p>
          <a:endParaRPr lang="en-US" dirty="0"/>
        </a:p>
      </dgm:t>
    </dgm:pt>
    <dgm:pt modelId="{B5EB9418-89D8-46A1-97D1-01C31C076A72}" type="parTrans" cxnId="{05AAA8EF-8AA5-4806-A918-9563E0B16F5A}">
      <dgm:prSet/>
      <dgm:spPr/>
      <dgm:t>
        <a:bodyPr/>
        <a:lstStyle/>
        <a:p>
          <a:endParaRPr lang="en-US"/>
        </a:p>
      </dgm:t>
    </dgm:pt>
    <dgm:pt modelId="{497D442B-DC4E-47F7-ADDE-44A98B34487D}" type="sibTrans" cxnId="{05AAA8EF-8AA5-4806-A918-9563E0B16F5A}">
      <dgm:prSet/>
      <dgm:spPr/>
      <dgm:t>
        <a:bodyPr/>
        <a:lstStyle/>
        <a:p>
          <a:endParaRPr lang="en-US"/>
        </a:p>
      </dgm:t>
    </dgm:pt>
    <dgm:pt modelId="{CB322590-E4C5-4A47-8F9E-175F042DA943}">
      <dgm:prSet phldrT="[Text]" phldr="1"/>
      <dgm:spPr/>
      <dgm:t>
        <a:bodyPr/>
        <a:lstStyle/>
        <a:p>
          <a:endParaRPr lang="en-US" dirty="0"/>
        </a:p>
      </dgm:t>
    </dgm:pt>
    <dgm:pt modelId="{E52C0199-530E-4693-BB79-4E0DDEF214F1}" type="parTrans" cxnId="{AC94F996-9EB0-4338-9986-8673522F497B}">
      <dgm:prSet/>
      <dgm:spPr/>
      <dgm:t>
        <a:bodyPr/>
        <a:lstStyle/>
        <a:p>
          <a:endParaRPr lang="en-US"/>
        </a:p>
      </dgm:t>
    </dgm:pt>
    <dgm:pt modelId="{D8DE4733-0D5D-4411-B509-D01219A468FD}" type="sibTrans" cxnId="{AC94F996-9EB0-4338-9986-8673522F497B}">
      <dgm:prSet/>
      <dgm:spPr/>
      <dgm:t>
        <a:bodyPr/>
        <a:lstStyle/>
        <a:p>
          <a:endParaRPr lang="en-US"/>
        </a:p>
      </dgm:t>
    </dgm:pt>
    <dgm:pt modelId="{3855E7CA-D547-45D4-9621-A88C2BA18F0B}">
      <dgm:prSet phldrT="[Text]"/>
      <dgm:spPr/>
      <dgm:t>
        <a:bodyPr/>
        <a:lstStyle/>
        <a:p>
          <a:endParaRPr lang="en-US" dirty="0"/>
        </a:p>
      </dgm:t>
    </dgm:pt>
    <dgm:pt modelId="{70D8FD78-886B-4304-AFFA-3237D6DCAB44}" type="parTrans" cxnId="{A8C895C5-DF36-4E5A-B6F7-6AC86DE48C15}">
      <dgm:prSet/>
      <dgm:spPr/>
      <dgm:t>
        <a:bodyPr/>
        <a:lstStyle/>
        <a:p>
          <a:endParaRPr lang="en-US"/>
        </a:p>
      </dgm:t>
    </dgm:pt>
    <dgm:pt modelId="{F5816251-9FDF-42D3-80A0-6D97D6ED4B01}" type="sibTrans" cxnId="{A8C895C5-DF36-4E5A-B6F7-6AC86DE48C15}">
      <dgm:prSet/>
      <dgm:spPr/>
      <dgm:t>
        <a:bodyPr/>
        <a:lstStyle/>
        <a:p>
          <a:endParaRPr lang="en-US"/>
        </a:p>
      </dgm:t>
    </dgm:pt>
    <dgm:pt modelId="{677B90D8-4830-4610-99DB-2B6A925B601F}">
      <dgm:prSet phldrT="[Text]" phldr="1"/>
      <dgm:spPr/>
      <dgm:t>
        <a:bodyPr/>
        <a:lstStyle/>
        <a:p>
          <a:endParaRPr lang="en-US" dirty="0"/>
        </a:p>
      </dgm:t>
    </dgm:pt>
    <dgm:pt modelId="{0D583707-097E-4EC5-9D45-5B899D0D1BE8}" type="parTrans" cxnId="{A6548D88-2FC5-4CF6-9942-ACB63D928572}">
      <dgm:prSet/>
      <dgm:spPr/>
      <dgm:t>
        <a:bodyPr/>
        <a:lstStyle/>
        <a:p>
          <a:endParaRPr lang="en-US"/>
        </a:p>
      </dgm:t>
    </dgm:pt>
    <dgm:pt modelId="{5EAFF6E7-CD0A-4368-9F57-104F3C0B573E}" type="sibTrans" cxnId="{A6548D88-2FC5-4CF6-9942-ACB63D928572}">
      <dgm:prSet/>
      <dgm:spPr/>
      <dgm:t>
        <a:bodyPr/>
        <a:lstStyle/>
        <a:p>
          <a:endParaRPr lang="en-US"/>
        </a:p>
      </dgm:t>
    </dgm:pt>
    <dgm:pt modelId="{1F023697-08E3-4F55-A011-A63EA3DBBFE4}">
      <dgm:prSet phldrT="[Text]" phldr="1"/>
      <dgm:spPr/>
      <dgm:t>
        <a:bodyPr/>
        <a:lstStyle/>
        <a:p>
          <a:endParaRPr lang="en-US" dirty="0"/>
        </a:p>
      </dgm:t>
    </dgm:pt>
    <dgm:pt modelId="{CD19BCA4-CC50-49D4-B089-1CE556FA260E}" type="parTrans" cxnId="{101E11B1-4BA8-4C46-AF14-A1D4E1E7B51E}">
      <dgm:prSet/>
      <dgm:spPr/>
      <dgm:t>
        <a:bodyPr/>
        <a:lstStyle/>
        <a:p>
          <a:endParaRPr lang="en-US"/>
        </a:p>
      </dgm:t>
    </dgm:pt>
    <dgm:pt modelId="{B2DF5CFD-76B4-4F20-A037-4B98B80AF9B7}" type="sibTrans" cxnId="{101E11B1-4BA8-4C46-AF14-A1D4E1E7B51E}">
      <dgm:prSet/>
      <dgm:spPr/>
      <dgm:t>
        <a:bodyPr/>
        <a:lstStyle/>
        <a:p>
          <a:endParaRPr lang="en-US"/>
        </a:p>
      </dgm:t>
    </dgm:pt>
    <dgm:pt modelId="{4302FB39-4F36-4B61-83F2-076A26BD5DAA}">
      <dgm:prSet/>
      <dgm:spPr/>
      <dgm:t>
        <a:bodyPr/>
        <a:lstStyle/>
        <a:p>
          <a:r>
            <a:rPr lang="en-US" dirty="0" smtClean="0"/>
            <a:t>Metal Fabrication</a:t>
          </a:r>
          <a:endParaRPr lang="en-US" dirty="0"/>
        </a:p>
      </dgm:t>
    </dgm:pt>
    <dgm:pt modelId="{CC795A67-38DD-446D-8607-6D2DE8DE77A0}" type="parTrans" cxnId="{F8306D0F-2E5A-44AC-B6EE-D8128A03EBEB}">
      <dgm:prSet/>
      <dgm:spPr/>
      <dgm:t>
        <a:bodyPr/>
        <a:lstStyle/>
        <a:p>
          <a:endParaRPr lang="en-US" dirty="0"/>
        </a:p>
      </dgm:t>
    </dgm:pt>
    <dgm:pt modelId="{A108665B-E90F-47AC-9E61-75C862B1DE44}" type="sibTrans" cxnId="{F8306D0F-2E5A-44AC-B6EE-D8128A03EBEB}">
      <dgm:prSet/>
      <dgm:spPr/>
      <dgm:t>
        <a:bodyPr/>
        <a:lstStyle/>
        <a:p>
          <a:endParaRPr lang="en-US"/>
        </a:p>
      </dgm:t>
    </dgm:pt>
    <dgm:pt modelId="{04F99DD1-3168-4A3B-A977-87285ABB75E0}">
      <dgm:prSet/>
      <dgm:spPr/>
      <dgm:t>
        <a:bodyPr/>
        <a:lstStyle/>
        <a:p>
          <a:r>
            <a:rPr lang="en-US" dirty="0" smtClean="0"/>
            <a:t>Packaging</a:t>
          </a:r>
          <a:endParaRPr lang="en-US" dirty="0"/>
        </a:p>
      </dgm:t>
    </dgm:pt>
    <dgm:pt modelId="{0E74D48F-5D08-4125-9D31-22C77473B8F3}" type="parTrans" cxnId="{B4EAAAB7-36B8-4782-9F47-6EF04891EB3F}">
      <dgm:prSet/>
      <dgm:spPr/>
      <dgm:t>
        <a:bodyPr/>
        <a:lstStyle/>
        <a:p>
          <a:endParaRPr lang="en-US" dirty="0"/>
        </a:p>
      </dgm:t>
    </dgm:pt>
    <dgm:pt modelId="{EE649827-AEA3-4A22-B3E7-88C92911957C}" type="sibTrans" cxnId="{B4EAAAB7-36B8-4782-9F47-6EF04891EB3F}">
      <dgm:prSet/>
      <dgm:spPr/>
      <dgm:t>
        <a:bodyPr/>
        <a:lstStyle/>
        <a:p>
          <a:endParaRPr lang="en-US"/>
        </a:p>
      </dgm:t>
    </dgm:pt>
    <dgm:pt modelId="{D31E343E-C232-43D5-A2BD-B1F903084630}">
      <dgm:prSet/>
      <dgm:spPr/>
      <dgm:t>
        <a:bodyPr/>
        <a:lstStyle/>
        <a:p>
          <a:r>
            <a:rPr lang="en-US" dirty="0" smtClean="0"/>
            <a:t>Chemicals</a:t>
          </a:r>
          <a:endParaRPr lang="en-US" dirty="0"/>
        </a:p>
      </dgm:t>
    </dgm:pt>
    <dgm:pt modelId="{3ADA6F30-3D62-4A7F-A322-AEF4D10B8094}" type="parTrans" cxnId="{0FF5885A-655D-47C1-A5FC-0031FE283FF3}">
      <dgm:prSet/>
      <dgm:spPr/>
      <dgm:t>
        <a:bodyPr/>
        <a:lstStyle/>
        <a:p>
          <a:endParaRPr lang="en-US" dirty="0"/>
        </a:p>
      </dgm:t>
    </dgm:pt>
    <dgm:pt modelId="{C2B8B874-EDB6-445C-83A3-F95C3D807C4A}" type="sibTrans" cxnId="{0FF5885A-655D-47C1-A5FC-0031FE283FF3}">
      <dgm:prSet/>
      <dgm:spPr/>
      <dgm:t>
        <a:bodyPr/>
        <a:lstStyle/>
        <a:p>
          <a:endParaRPr lang="en-US"/>
        </a:p>
      </dgm:t>
    </dgm:pt>
    <dgm:pt modelId="{78EEB880-01D6-4C96-A304-3FAA437549F2}" type="pres">
      <dgm:prSet presAssocID="{615A9013-8DFD-4300-BF1A-ED9A82EF04A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C11D09-BC7B-40D0-AE4C-15E62B621FD7}" type="pres">
      <dgm:prSet presAssocID="{3082129E-6BE1-41D6-9516-19BA39350465}" presName="centerShape" presStyleLbl="node0" presStyleIdx="0" presStyleCnt="1"/>
      <dgm:spPr/>
      <dgm:t>
        <a:bodyPr/>
        <a:lstStyle/>
        <a:p>
          <a:endParaRPr lang="en-US"/>
        </a:p>
      </dgm:t>
    </dgm:pt>
    <dgm:pt modelId="{50A3E37F-70C7-4C5E-A3BA-C1E9508755E1}" type="pres">
      <dgm:prSet presAssocID="{27D72D3E-E9DD-452F-87DE-E2A081596B83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A53DEAF2-DEE1-40B4-A86D-0F1F68067AE4}" type="pres">
      <dgm:prSet presAssocID="{192BBA94-FEE7-4637-833B-F0CFD70D543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99926-1114-44C1-9EDF-B2D2236A2BAC}" type="pres">
      <dgm:prSet presAssocID="{CC795A67-38DD-446D-8607-6D2DE8DE77A0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F2B11DF7-EBCE-41BB-B4E7-65AA64EB3FA5}" type="pres">
      <dgm:prSet presAssocID="{4302FB39-4F36-4B61-83F2-076A26BD5DA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B71FB-6DE4-437B-9492-2CD24B0B39CC}" type="pres">
      <dgm:prSet presAssocID="{0E74D48F-5D08-4125-9D31-22C77473B8F3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51CBE8E4-F397-4BAD-A1F0-3FF6B54AFE53}" type="pres">
      <dgm:prSet presAssocID="{04F99DD1-3168-4A3B-A977-87285ABB75E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130FB-1481-47E5-BD02-C41FD5F5B521}" type="pres">
      <dgm:prSet presAssocID="{3ADA6F30-3D62-4A7F-A322-AEF4D10B8094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0A5D5E8D-DA7E-41C3-A7D4-167CEFD3ECA1}" type="pres">
      <dgm:prSet presAssocID="{D31E343E-C232-43D5-A2BD-B1F90308463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15D58-7DFF-431E-B7CE-6F4E877F5D9A}" srcId="{615A9013-8DFD-4300-BF1A-ED9A82EF04A8}" destId="{3082129E-6BE1-41D6-9516-19BA39350465}" srcOrd="0" destOrd="0" parTransId="{3DF14EDC-ADD7-4A26-866E-E39168CD4A4B}" sibTransId="{B2648ADB-FC8F-436F-BEF2-45C253A1696E}"/>
    <dgm:cxn modelId="{9F81477C-CE60-41ED-B6C4-AF80878F89AB}" type="presOf" srcId="{4302FB39-4F36-4B61-83F2-076A26BD5DAA}" destId="{F2B11DF7-EBCE-41BB-B4E7-65AA64EB3FA5}" srcOrd="0" destOrd="0" presId="urn:microsoft.com/office/officeart/2005/8/layout/radial4"/>
    <dgm:cxn modelId="{6187E29C-9330-4BA1-A729-4962E4E1D714}" srcId="{615A9013-8DFD-4300-BF1A-ED9A82EF04A8}" destId="{E882ACD4-CF32-4E51-9AB8-314ACFD4A511}" srcOrd="1" destOrd="0" parTransId="{4BE609F6-7F85-4DA0-839B-2EC11DE08A7F}" sibTransId="{850619DA-5BCF-4962-B704-22BD4DC68297}"/>
    <dgm:cxn modelId="{47075610-D300-43CB-BCB0-DD9F8A59D1AF}" type="presOf" srcId="{3ADA6F30-3D62-4A7F-A322-AEF4D10B8094}" destId="{1F1130FB-1481-47E5-BD02-C41FD5F5B521}" srcOrd="0" destOrd="0" presId="urn:microsoft.com/office/officeart/2005/8/layout/radial4"/>
    <dgm:cxn modelId="{AB6BD166-4464-4366-8ECE-72271DB5FDEF}" type="presOf" srcId="{04F99DD1-3168-4A3B-A977-87285ABB75E0}" destId="{51CBE8E4-F397-4BAD-A1F0-3FF6B54AFE53}" srcOrd="0" destOrd="0" presId="urn:microsoft.com/office/officeart/2005/8/layout/radial4"/>
    <dgm:cxn modelId="{B1674B95-ECC7-4A97-A62F-D71664CC90DD}" type="presOf" srcId="{0E74D48F-5D08-4125-9D31-22C77473B8F3}" destId="{6B6B71FB-6DE4-437B-9492-2CD24B0B39CC}" srcOrd="0" destOrd="0" presId="urn:microsoft.com/office/officeart/2005/8/layout/radial4"/>
    <dgm:cxn modelId="{1871C067-21DB-4527-9592-6414594B05BE}" type="presOf" srcId="{192BBA94-FEE7-4637-833B-F0CFD70D5439}" destId="{A53DEAF2-DEE1-40B4-A86D-0F1F68067AE4}" srcOrd="0" destOrd="0" presId="urn:microsoft.com/office/officeart/2005/8/layout/radial4"/>
    <dgm:cxn modelId="{A6548D88-2FC5-4CF6-9942-ACB63D928572}" srcId="{3855E7CA-D547-45D4-9621-A88C2BA18F0B}" destId="{677B90D8-4830-4610-99DB-2B6A925B601F}" srcOrd="0" destOrd="0" parTransId="{0D583707-097E-4EC5-9D45-5B899D0D1BE8}" sibTransId="{5EAFF6E7-CD0A-4368-9F57-104F3C0B573E}"/>
    <dgm:cxn modelId="{EB0DE104-6607-478F-9FC9-B833DE561D14}" srcId="{3082129E-6BE1-41D6-9516-19BA39350465}" destId="{192BBA94-FEE7-4637-833B-F0CFD70D5439}" srcOrd="0" destOrd="0" parTransId="{27D72D3E-E9DD-452F-87DE-E2A081596B83}" sibTransId="{122403DD-5DE3-4828-9A92-0E882C9F09BB}"/>
    <dgm:cxn modelId="{05AAA8EF-8AA5-4806-A918-9563E0B16F5A}" srcId="{E882ACD4-CF32-4E51-9AB8-314ACFD4A511}" destId="{B17CF377-7A2A-4722-988E-EC45D11CCBFD}" srcOrd="0" destOrd="0" parTransId="{B5EB9418-89D8-46A1-97D1-01C31C076A72}" sibTransId="{497D442B-DC4E-47F7-ADDE-44A98B34487D}"/>
    <dgm:cxn modelId="{AC94F996-9EB0-4338-9986-8673522F497B}" srcId="{E882ACD4-CF32-4E51-9AB8-314ACFD4A511}" destId="{CB322590-E4C5-4A47-8F9E-175F042DA943}" srcOrd="1" destOrd="0" parTransId="{E52C0199-530E-4693-BB79-4E0DDEF214F1}" sibTransId="{D8DE4733-0D5D-4411-B509-D01219A468FD}"/>
    <dgm:cxn modelId="{75C500DB-FDB9-4D8E-BF47-A0763947BFAB}" type="presOf" srcId="{D31E343E-C232-43D5-A2BD-B1F903084630}" destId="{0A5D5E8D-DA7E-41C3-A7D4-167CEFD3ECA1}" srcOrd="0" destOrd="0" presId="urn:microsoft.com/office/officeart/2005/8/layout/radial4"/>
    <dgm:cxn modelId="{A8C895C5-DF36-4E5A-B6F7-6AC86DE48C15}" srcId="{615A9013-8DFD-4300-BF1A-ED9A82EF04A8}" destId="{3855E7CA-D547-45D4-9621-A88C2BA18F0B}" srcOrd="2" destOrd="0" parTransId="{70D8FD78-886B-4304-AFFA-3237D6DCAB44}" sibTransId="{F5816251-9FDF-42D3-80A0-6D97D6ED4B01}"/>
    <dgm:cxn modelId="{C0CB4668-8BA2-40C5-B961-688AEEB4944F}" type="presOf" srcId="{3082129E-6BE1-41D6-9516-19BA39350465}" destId="{E1C11D09-BC7B-40D0-AE4C-15E62B621FD7}" srcOrd="0" destOrd="0" presId="urn:microsoft.com/office/officeart/2005/8/layout/radial4"/>
    <dgm:cxn modelId="{98A0F39F-C46B-4C69-883C-80C272D7EFCE}" type="presOf" srcId="{27D72D3E-E9DD-452F-87DE-E2A081596B83}" destId="{50A3E37F-70C7-4C5E-A3BA-C1E9508755E1}" srcOrd="0" destOrd="0" presId="urn:microsoft.com/office/officeart/2005/8/layout/radial4"/>
    <dgm:cxn modelId="{8C796DB3-84DF-4F20-A689-2652A98F8914}" type="presOf" srcId="{615A9013-8DFD-4300-BF1A-ED9A82EF04A8}" destId="{78EEB880-01D6-4C96-A304-3FAA437549F2}" srcOrd="0" destOrd="0" presId="urn:microsoft.com/office/officeart/2005/8/layout/radial4"/>
    <dgm:cxn modelId="{0FF5885A-655D-47C1-A5FC-0031FE283FF3}" srcId="{3082129E-6BE1-41D6-9516-19BA39350465}" destId="{D31E343E-C232-43D5-A2BD-B1F903084630}" srcOrd="3" destOrd="0" parTransId="{3ADA6F30-3D62-4A7F-A322-AEF4D10B8094}" sibTransId="{C2B8B874-EDB6-445C-83A3-F95C3D807C4A}"/>
    <dgm:cxn modelId="{F8306D0F-2E5A-44AC-B6EE-D8128A03EBEB}" srcId="{3082129E-6BE1-41D6-9516-19BA39350465}" destId="{4302FB39-4F36-4B61-83F2-076A26BD5DAA}" srcOrd="1" destOrd="0" parTransId="{CC795A67-38DD-446D-8607-6D2DE8DE77A0}" sibTransId="{A108665B-E90F-47AC-9E61-75C862B1DE44}"/>
    <dgm:cxn modelId="{7DE1434F-D3A6-4EF3-84DD-1DED0586CE67}" type="presOf" srcId="{CC795A67-38DD-446D-8607-6D2DE8DE77A0}" destId="{AB799926-1114-44C1-9EDF-B2D2236A2BAC}" srcOrd="0" destOrd="0" presId="urn:microsoft.com/office/officeart/2005/8/layout/radial4"/>
    <dgm:cxn modelId="{101E11B1-4BA8-4C46-AF14-A1D4E1E7B51E}" srcId="{3855E7CA-D547-45D4-9621-A88C2BA18F0B}" destId="{1F023697-08E3-4F55-A011-A63EA3DBBFE4}" srcOrd="1" destOrd="0" parTransId="{CD19BCA4-CC50-49D4-B089-1CE556FA260E}" sibTransId="{B2DF5CFD-76B4-4F20-A037-4B98B80AF9B7}"/>
    <dgm:cxn modelId="{B4EAAAB7-36B8-4782-9F47-6EF04891EB3F}" srcId="{3082129E-6BE1-41D6-9516-19BA39350465}" destId="{04F99DD1-3168-4A3B-A977-87285ABB75E0}" srcOrd="2" destOrd="0" parTransId="{0E74D48F-5D08-4125-9D31-22C77473B8F3}" sibTransId="{EE649827-AEA3-4A22-B3E7-88C92911957C}"/>
    <dgm:cxn modelId="{EB437D31-CAEB-4D20-BB86-6C7C21DAC3B2}" type="presParOf" srcId="{78EEB880-01D6-4C96-A304-3FAA437549F2}" destId="{E1C11D09-BC7B-40D0-AE4C-15E62B621FD7}" srcOrd="0" destOrd="0" presId="urn:microsoft.com/office/officeart/2005/8/layout/radial4"/>
    <dgm:cxn modelId="{6B872985-ED29-4615-A095-6652170C2C21}" type="presParOf" srcId="{78EEB880-01D6-4C96-A304-3FAA437549F2}" destId="{50A3E37F-70C7-4C5E-A3BA-C1E9508755E1}" srcOrd="1" destOrd="0" presId="urn:microsoft.com/office/officeart/2005/8/layout/radial4"/>
    <dgm:cxn modelId="{89F2B8E8-CF1C-4867-A21B-0274CAA39D65}" type="presParOf" srcId="{78EEB880-01D6-4C96-A304-3FAA437549F2}" destId="{A53DEAF2-DEE1-40B4-A86D-0F1F68067AE4}" srcOrd="2" destOrd="0" presId="urn:microsoft.com/office/officeart/2005/8/layout/radial4"/>
    <dgm:cxn modelId="{E4501EFB-A530-40AF-8A45-41575257ED1C}" type="presParOf" srcId="{78EEB880-01D6-4C96-A304-3FAA437549F2}" destId="{AB799926-1114-44C1-9EDF-B2D2236A2BAC}" srcOrd="3" destOrd="0" presId="urn:microsoft.com/office/officeart/2005/8/layout/radial4"/>
    <dgm:cxn modelId="{1940FCDD-950B-4580-B209-BEA1B8A0FFFC}" type="presParOf" srcId="{78EEB880-01D6-4C96-A304-3FAA437549F2}" destId="{F2B11DF7-EBCE-41BB-B4E7-65AA64EB3FA5}" srcOrd="4" destOrd="0" presId="urn:microsoft.com/office/officeart/2005/8/layout/radial4"/>
    <dgm:cxn modelId="{0394F6ED-C484-4D56-9023-ECD7C104E342}" type="presParOf" srcId="{78EEB880-01D6-4C96-A304-3FAA437549F2}" destId="{6B6B71FB-6DE4-437B-9492-2CD24B0B39CC}" srcOrd="5" destOrd="0" presId="urn:microsoft.com/office/officeart/2005/8/layout/radial4"/>
    <dgm:cxn modelId="{AF17A007-F799-40D3-AC5B-F9A51BA72628}" type="presParOf" srcId="{78EEB880-01D6-4C96-A304-3FAA437549F2}" destId="{51CBE8E4-F397-4BAD-A1F0-3FF6B54AFE53}" srcOrd="6" destOrd="0" presId="urn:microsoft.com/office/officeart/2005/8/layout/radial4"/>
    <dgm:cxn modelId="{56DF58C4-E6CE-4CE7-91DF-62214E1DDB2B}" type="presParOf" srcId="{78EEB880-01D6-4C96-A304-3FAA437549F2}" destId="{1F1130FB-1481-47E5-BD02-C41FD5F5B521}" srcOrd="7" destOrd="0" presId="urn:microsoft.com/office/officeart/2005/8/layout/radial4"/>
    <dgm:cxn modelId="{2AC4AA85-E36A-4AD6-8ECD-2C1F2684E6F5}" type="presParOf" srcId="{78EEB880-01D6-4C96-A304-3FAA437549F2}" destId="{0A5D5E8D-DA7E-41C3-A7D4-167CEFD3ECA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A03303-6BB9-4895-BD15-922A84043A89}" type="doc">
      <dgm:prSet loTypeId="urn:microsoft.com/office/officeart/2005/8/layout/venn3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6A751193-53DB-40AA-9C95-22249ECE1832}">
      <dgm:prSet phldrT="[Text]"/>
      <dgm:spPr/>
      <dgm:t>
        <a:bodyPr/>
        <a:lstStyle/>
        <a:p>
          <a:r>
            <a:rPr lang="en-US" dirty="0" smtClean="0"/>
            <a:t>Creation of  SPX Database  2007-2008</a:t>
          </a:r>
          <a:endParaRPr lang="en-US" dirty="0"/>
        </a:p>
      </dgm:t>
    </dgm:pt>
    <dgm:pt modelId="{40BC800D-310E-452D-AE6C-80A5DA081518}" type="parTrans" cxnId="{A2D6FB8C-8EE5-469E-8EC2-C6E9E3F13B3B}">
      <dgm:prSet/>
      <dgm:spPr/>
      <dgm:t>
        <a:bodyPr/>
        <a:lstStyle/>
        <a:p>
          <a:endParaRPr lang="en-US"/>
        </a:p>
      </dgm:t>
    </dgm:pt>
    <dgm:pt modelId="{F5427DB3-407B-44B3-A8F3-C81F992D893C}" type="sibTrans" cxnId="{A2D6FB8C-8EE5-469E-8EC2-C6E9E3F13B3B}">
      <dgm:prSet/>
      <dgm:spPr/>
      <dgm:t>
        <a:bodyPr/>
        <a:lstStyle/>
        <a:p>
          <a:endParaRPr lang="en-US"/>
        </a:p>
      </dgm:t>
    </dgm:pt>
    <dgm:pt modelId="{455E5008-36E7-43D7-8219-9891D6F38961}">
      <dgm:prSet phldrT="[Text]"/>
      <dgm:spPr/>
      <dgm:t>
        <a:bodyPr/>
        <a:lstStyle/>
        <a:p>
          <a:r>
            <a:rPr lang="en-US" dirty="0" smtClean="0"/>
            <a:t>DIIPF   Matchmaking Event Feb 2008</a:t>
          </a:r>
          <a:endParaRPr lang="en-US" dirty="0"/>
        </a:p>
      </dgm:t>
    </dgm:pt>
    <dgm:pt modelId="{F0627441-DA4F-4742-BD21-9BD5756E5EEB}" type="parTrans" cxnId="{286BB18E-543C-4A6A-B0F9-1FC77DAD81F9}">
      <dgm:prSet/>
      <dgm:spPr/>
      <dgm:t>
        <a:bodyPr/>
        <a:lstStyle/>
        <a:p>
          <a:endParaRPr lang="en-US"/>
        </a:p>
      </dgm:t>
    </dgm:pt>
    <dgm:pt modelId="{424064D0-962A-47CF-9B01-A7316A6A084D}" type="sibTrans" cxnId="{286BB18E-543C-4A6A-B0F9-1FC77DAD81F9}">
      <dgm:prSet/>
      <dgm:spPr/>
      <dgm:t>
        <a:bodyPr/>
        <a:lstStyle/>
        <a:p>
          <a:endParaRPr lang="en-US"/>
        </a:p>
      </dgm:t>
    </dgm:pt>
    <dgm:pt modelId="{39138C77-E536-4E53-942E-CB91EDA40E3C}">
      <dgm:prSet phldrT="[Text]"/>
      <dgm:spPr/>
      <dgm:t>
        <a:bodyPr/>
        <a:lstStyle/>
        <a:p>
          <a:r>
            <a:rPr lang="en-US" dirty="0" smtClean="0"/>
            <a:t>Pre-Launch &amp;Technical Verification</a:t>
          </a:r>
          <a:endParaRPr lang="en-US" dirty="0"/>
        </a:p>
      </dgm:t>
    </dgm:pt>
    <dgm:pt modelId="{4DE03B5A-8687-41A7-8262-6177181D3BF9}" type="parTrans" cxnId="{8F815F26-5310-41ED-A3C5-85C5B298F6A6}">
      <dgm:prSet/>
      <dgm:spPr/>
      <dgm:t>
        <a:bodyPr/>
        <a:lstStyle/>
        <a:p>
          <a:endParaRPr lang="en-US"/>
        </a:p>
      </dgm:t>
    </dgm:pt>
    <dgm:pt modelId="{30E7876E-41EB-4C62-8EC2-AC2BBFA40D3E}" type="sibTrans" cxnId="{8F815F26-5310-41ED-A3C5-85C5B298F6A6}">
      <dgm:prSet/>
      <dgm:spPr/>
      <dgm:t>
        <a:bodyPr/>
        <a:lstStyle/>
        <a:p>
          <a:endParaRPr lang="en-US"/>
        </a:p>
      </dgm:t>
    </dgm:pt>
    <dgm:pt modelId="{006EC55F-7D4D-495E-8339-79FFA4BDA9B5}">
      <dgm:prSet phldrT="[Text]"/>
      <dgm:spPr/>
      <dgm:t>
        <a:bodyPr/>
        <a:lstStyle/>
        <a:p>
          <a:r>
            <a:rPr lang="en-US" dirty="0" smtClean="0"/>
            <a:t>Launch Sponsored by EDC,GOIC and UNIDO June 2009</a:t>
          </a:r>
          <a:endParaRPr lang="en-US" dirty="0"/>
        </a:p>
      </dgm:t>
    </dgm:pt>
    <dgm:pt modelId="{DACBDFCE-CE4C-459E-B60E-AFB59418D562}" type="parTrans" cxnId="{D1B4537C-C495-4E44-9EFE-BA48D2FC3256}">
      <dgm:prSet/>
      <dgm:spPr/>
      <dgm:t>
        <a:bodyPr/>
        <a:lstStyle/>
        <a:p>
          <a:endParaRPr lang="en-US"/>
        </a:p>
      </dgm:t>
    </dgm:pt>
    <dgm:pt modelId="{14A15B04-05B7-4343-B4FC-2A12BAAD241D}" type="sibTrans" cxnId="{D1B4537C-C495-4E44-9EFE-BA48D2FC3256}">
      <dgm:prSet/>
      <dgm:spPr/>
      <dgm:t>
        <a:bodyPr/>
        <a:lstStyle/>
        <a:p>
          <a:endParaRPr lang="en-US"/>
        </a:p>
      </dgm:t>
    </dgm:pt>
    <dgm:pt modelId="{52AB0366-3334-4FBA-9F7A-1DF176D30ECB}" type="pres">
      <dgm:prSet presAssocID="{BEA03303-6BB9-4895-BD15-922A84043A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40150F-2EA4-434E-B9E5-9DD99A5F2A99}" type="pres">
      <dgm:prSet presAssocID="{6A751193-53DB-40AA-9C95-22249ECE1832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8753A-EB7C-404C-A39D-0235B9A65BCE}" type="pres">
      <dgm:prSet presAssocID="{F5427DB3-407B-44B3-A8F3-C81F992D893C}" presName="space" presStyleCnt="0"/>
      <dgm:spPr/>
    </dgm:pt>
    <dgm:pt modelId="{DCFE2156-A082-40F8-8DE4-C95C641ABBF4}" type="pres">
      <dgm:prSet presAssocID="{455E5008-36E7-43D7-8219-9891D6F38961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D1F0A-D78F-40B2-9389-3B35FC7EF279}" type="pres">
      <dgm:prSet presAssocID="{424064D0-962A-47CF-9B01-A7316A6A084D}" presName="space" presStyleCnt="0"/>
      <dgm:spPr/>
    </dgm:pt>
    <dgm:pt modelId="{903F17BE-5D6F-4399-BEB1-5CFBB6A92BEE}" type="pres">
      <dgm:prSet presAssocID="{39138C77-E536-4E53-942E-CB91EDA40E3C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14EE0-A3B4-4ADD-B79D-EE4FA44B336B}" type="pres">
      <dgm:prSet presAssocID="{30E7876E-41EB-4C62-8EC2-AC2BBFA40D3E}" presName="space" presStyleCnt="0"/>
      <dgm:spPr/>
    </dgm:pt>
    <dgm:pt modelId="{C6574EE1-C1DD-4332-98E3-35929D04E501}" type="pres">
      <dgm:prSet presAssocID="{006EC55F-7D4D-495E-8339-79FFA4BDA9B5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B4537C-C495-4E44-9EFE-BA48D2FC3256}" srcId="{BEA03303-6BB9-4895-BD15-922A84043A89}" destId="{006EC55F-7D4D-495E-8339-79FFA4BDA9B5}" srcOrd="3" destOrd="0" parTransId="{DACBDFCE-CE4C-459E-B60E-AFB59418D562}" sibTransId="{14A15B04-05B7-4343-B4FC-2A12BAAD241D}"/>
    <dgm:cxn modelId="{06BD43EC-3E68-4B25-BFEA-4DB66E22CFE4}" type="presOf" srcId="{006EC55F-7D4D-495E-8339-79FFA4BDA9B5}" destId="{C6574EE1-C1DD-4332-98E3-35929D04E501}" srcOrd="0" destOrd="0" presId="urn:microsoft.com/office/officeart/2005/8/layout/venn3"/>
    <dgm:cxn modelId="{286BB18E-543C-4A6A-B0F9-1FC77DAD81F9}" srcId="{BEA03303-6BB9-4895-BD15-922A84043A89}" destId="{455E5008-36E7-43D7-8219-9891D6F38961}" srcOrd="1" destOrd="0" parTransId="{F0627441-DA4F-4742-BD21-9BD5756E5EEB}" sibTransId="{424064D0-962A-47CF-9B01-A7316A6A084D}"/>
    <dgm:cxn modelId="{82A7C0D2-AE6F-4031-A326-4B33C6EC13BE}" type="presOf" srcId="{6A751193-53DB-40AA-9C95-22249ECE1832}" destId="{9B40150F-2EA4-434E-B9E5-9DD99A5F2A99}" srcOrd="0" destOrd="0" presId="urn:microsoft.com/office/officeart/2005/8/layout/venn3"/>
    <dgm:cxn modelId="{8F815F26-5310-41ED-A3C5-85C5B298F6A6}" srcId="{BEA03303-6BB9-4895-BD15-922A84043A89}" destId="{39138C77-E536-4E53-942E-CB91EDA40E3C}" srcOrd="2" destOrd="0" parTransId="{4DE03B5A-8687-41A7-8262-6177181D3BF9}" sibTransId="{30E7876E-41EB-4C62-8EC2-AC2BBFA40D3E}"/>
    <dgm:cxn modelId="{FAC3854F-BE66-4E6C-B258-DCCA75BDD0A5}" type="presOf" srcId="{BEA03303-6BB9-4895-BD15-922A84043A89}" destId="{52AB0366-3334-4FBA-9F7A-1DF176D30ECB}" srcOrd="0" destOrd="0" presId="urn:microsoft.com/office/officeart/2005/8/layout/venn3"/>
    <dgm:cxn modelId="{A2D6FB8C-8EE5-469E-8EC2-C6E9E3F13B3B}" srcId="{BEA03303-6BB9-4895-BD15-922A84043A89}" destId="{6A751193-53DB-40AA-9C95-22249ECE1832}" srcOrd="0" destOrd="0" parTransId="{40BC800D-310E-452D-AE6C-80A5DA081518}" sibTransId="{F5427DB3-407B-44B3-A8F3-C81F992D893C}"/>
    <dgm:cxn modelId="{05D1EADF-62D3-405C-9D43-F3CCB28366F9}" type="presOf" srcId="{39138C77-E536-4E53-942E-CB91EDA40E3C}" destId="{903F17BE-5D6F-4399-BEB1-5CFBB6A92BEE}" srcOrd="0" destOrd="0" presId="urn:microsoft.com/office/officeart/2005/8/layout/venn3"/>
    <dgm:cxn modelId="{03CC5DF1-2491-4ABD-9FB0-DF5AA4138B5E}" type="presOf" srcId="{455E5008-36E7-43D7-8219-9891D6F38961}" destId="{DCFE2156-A082-40F8-8DE4-C95C641ABBF4}" srcOrd="0" destOrd="0" presId="urn:microsoft.com/office/officeart/2005/8/layout/venn3"/>
    <dgm:cxn modelId="{A17B8633-B4BA-4207-9063-2523EC0ABE02}" type="presParOf" srcId="{52AB0366-3334-4FBA-9F7A-1DF176D30ECB}" destId="{9B40150F-2EA4-434E-B9E5-9DD99A5F2A99}" srcOrd="0" destOrd="0" presId="urn:microsoft.com/office/officeart/2005/8/layout/venn3"/>
    <dgm:cxn modelId="{86A9DF01-52D3-4B55-8335-C77F57FAE682}" type="presParOf" srcId="{52AB0366-3334-4FBA-9F7A-1DF176D30ECB}" destId="{4548753A-EB7C-404C-A39D-0235B9A65BCE}" srcOrd="1" destOrd="0" presId="urn:microsoft.com/office/officeart/2005/8/layout/venn3"/>
    <dgm:cxn modelId="{F9F35415-4CFB-4385-8BDC-7E62D3C8AF4B}" type="presParOf" srcId="{52AB0366-3334-4FBA-9F7A-1DF176D30ECB}" destId="{DCFE2156-A082-40F8-8DE4-C95C641ABBF4}" srcOrd="2" destOrd="0" presId="urn:microsoft.com/office/officeart/2005/8/layout/venn3"/>
    <dgm:cxn modelId="{37D56559-8F40-4017-94B0-65E56D431848}" type="presParOf" srcId="{52AB0366-3334-4FBA-9F7A-1DF176D30ECB}" destId="{B2BD1F0A-D78F-40B2-9389-3B35FC7EF279}" srcOrd="3" destOrd="0" presId="urn:microsoft.com/office/officeart/2005/8/layout/venn3"/>
    <dgm:cxn modelId="{44D6854A-B5C9-4729-98B5-6863C5A49AB8}" type="presParOf" srcId="{52AB0366-3334-4FBA-9F7A-1DF176D30ECB}" destId="{903F17BE-5D6F-4399-BEB1-5CFBB6A92BEE}" srcOrd="4" destOrd="0" presId="urn:microsoft.com/office/officeart/2005/8/layout/venn3"/>
    <dgm:cxn modelId="{F7F1B191-059D-403B-8777-2411055BB6AA}" type="presParOf" srcId="{52AB0366-3334-4FBA-9F7A-1DF176D30ECB}" destId="{05214EE0-A3B4-4ADD-B79D-EE4FA44B336B}" srcOrd="5" destOrd="0" presId="urn:microsoft.com/office/officeart/2005/8/layout/venn3"/>
    <dgm:cxn modelId="{CFD924A0-7666-4E4A-8756-F88FF5379ACE}" type="presParOf" srcId="{52AB0366-3334-4FBA-9F7A-1DF176D30ECB}" destId="{C6574EE1-C1DD-4332-98E3-35929D04E50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5A9013-8DFD-4300-BF1A-ED9A82EF04A8}" type="doc">
      <dgm:prSet loTypeId="urn:microsoft.com/office/officeart/2005/8/layout/hList6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93CC86-A8DC-4B7B-9C78-70C2A17E8FBD}">
      <dgm:prSet phldrT="[Text]" custT="1"/>
      <dgm:spPr/>
      <dgm:t>
        <a:bodyPr/>
        <a:lstStyle/>
        <a:p>
          <a:r>
            <a:rPr lang="en-US" sz="1600" dirty="0" smtClean="0">
              <a:solidFill>
                <a:srgbClr val="FF0000"/>
              </a:solidFill>
            </a:rPr>
            <a:t>Subcontracting &amp; Partnership Exchange Workshop</a:t>
          </a:r>
          <a:endParaRPr lang="en-US" sz="1600" dirty="0">
            <a:solidFill>
              <a:srgbClr val="FF0000"/>
            </a:solidFill>
          </a:endParaRPr>
        </a:p>
      </dgm:t>
    </dgm:pt>
    <dgm:pt modelId="{0E4DB67B-D78F-4C63-A544-C782943DEE63}" type="parTrans" cxnId="{878603CC-0134-4188-80BF-707A285180F4}">
      <dgm:prSet/>
      <dgm:spPr/>
      <dgm:t>
        <a:bodyPr/>
        <a:lstStyle/>
        <a:p>
          <a:endParaRPr lang="en-US"/>
        </a:p>
      </dgm:t>
    </dgm:pt>
    <dgm:pt modelId="{C8E9E58D-2409-44A7-AC69-A4174D716452}" type="sibTrans" cxnId="{878603CC-0134-4188-80BF-707A285180F4}">
      <dgm:prSet/>
      <dgm:spPr/>
      <dgm:t>
        <a:bodyPr/>
        <a:lstStyle/>
        <a:p>
          <a:endParaRPr lang="en-US"/>
        </a:p>
      </dgm:t>
    </dgm:pt>
    <dgm:pt modelId="{606ECE46-31BA-4606-9C90-AEE78B8CDA2A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Manufacturing Investment Opportunities Seminar</a:t>
          </a:r>
          <a:endParaRPr lang="en-US" sz="1400" dirty="0">
            <a:solidFill>
              <a:srgbClr val="FF0000"/>
            </a:solidFill>
          </a:endParaRPr>
        </a:p>
      </dgm:t>
    </dgm:pt>
    <dgm:pt modelId="{A516BAC7-DC71-4B1E-802B-856FDE551B5B}" type="parTrans" cxnId="{4B2BC2DC-3C8C-4FAC-891F-DA6F27C991D7}">
      <dgm:prSet/>
      <dgm:spPr/>
      <dgm:t>
        <a:bodyPr/>
        <a:lstStyle/>
        <a:p>
          <a:endParaRPr lang="en-US"/>
        </a:p>
      </dgm:t>
    </dgm:pt>
    <dgm:pt modelId="{3C30E66C-A58D-4F96-8090-B6EB813DF03E}" type="sibTrans" cxnId="{4B2BC2DC-3C8C-4FAC-891F-DA6F27C991D7}">
      <dgm:prSet/>
      <dgm:spPr/>
      <dgm:t>
        <a:bodyPr/>
        <a:lstStyle/>
        <a:p>
          <a:endParaRPr lang="en-US"/>
        </a:p>
      </dgm:t>
    </dgm:pt>
    <dgm:pt modelId="{82EFD52C-42D9-480F-8B63-52044EF00F45}">
      <dgm:prSet phldrT="[Text]" custT="1"/>
      <dgm:spPr/>
      <dgm:t>
        <a:bodyPr/>
        <a:lstStyle/>
        <a:p>
          <a:r>
            <a:rPr lang="en-US" sz="1600" dirty="0" smtClean="0">
              <a:solidFill>
                <a:srgbClr val="FF0000"/>
              </a:solidFill>
            </a:rPr>
            <a:t>Pre Scheduled Bilateral Meetings between Main Contractors(Buyers) and Sub Contractors(Exporters</a:t>
          </a:r>
          <a:r>
            <a:rPr lang="en-US" sz="1300" dirty="0" smtClean="0"/>
            <a:t>)</a:t>
          </a:r>
          <a:endParaRPr lang="en-US" sz="1300" dirty="0"/>
        </a:p>
      </dgm:t>
    </dgm:pt>
    <dgm:pt modelId="{8A7E0D61-4A0E-4123-988D-D3F4CB6C2483}" type="parTrans" cxnId="{6CC4D41C-8D35-44AA-AB94-3223EEECB4CE}">
      <dgm:prSet/>
      <dgm:spPr/>
      <dgm:t>
        <a:bodyPr/>
        <a:lstStyle/>
        <a:p>
          <a:endParaRPr lang="en-US"/>
        </a:p>
      </dgm:t>
    </dgm:pt>
    <dgm:pt modelId="{76886EAA-80BC-4CB8-981D-BA6A4EC33D77}" type="sibTrans" cxnId="{6CC4D41C-8D35-44AA-AB94-3223EEECB4CE}">
      <dgm:prSet/>
      <dgm:spPr/>
      <dgm:t>
        <a:bodyPr/>
        <a:lstStyle/>
        <a:p>
          <a:endParaRPr lang="en-US"/>
        </a:p>
      </dgm:t>
    </dgm:pt>
    <dgm:pt modelId="{8DAC9779-C712-460B-B090-585E9F9C8AC6}">
      <dgm:prSet custT="1"/>
      <dgm:spPr/>
      <dgm:t>
        <a:bodyPr/>
        <a:lstStyle/>
        <a:p>
          <a:r>
            <a:rPr lang="en-US" sz="1600" dirty="0" smtClean="0">
              <a:solidFill>
                <a:srgbClr val="FF0000"/>
              </a:solidFill>
            </a:rPr>
            <a:t>Matchmaking &amp; Business Deals</a:t>
          </a:r>
          <a:endParaRPr lang="en-US" sz="1600" dirty="0">
            <a:solidFill>
              <a:srgbClr val="FF0000"/>
            </a:solidFill>
          </a:endParaRPr>
        </a:p>
      </dgm:t>
    </dgm:pt>
    <dgm:pt modelId="{18CA09D8-01F0-481C-BD61-99734E1A7F2B}" type="parTrans" cxnId="{88AAA95B-751E-45CD-A878-9EE9B4B5B1DC}">
      <dgm:prSet/>
      <dgm:spPr/>
      <dgm:t>
        <a:bodyPr/>
        <a:lstStyle/>
        <a:p>
          <a:endParaRPr lang="en-US"/>
        </a:p>
      </dgm:t>
    </dgm:pt>
    <dgm:pt modelId="{387697F3-EBEA-4E84-B602-02C7DA68091A}" type="sibTrans" cxnId="{88AAA95B-751E-45CD-A878-9EE9B4B5B1DC}">
      <dgm:prSet/>
      <dgm:spPr/>
      <dgm:t>
        <a:bodyPr/>
        <a:lstStyle/>
        <a:p>
          <a:endParaRPr lang="en-US"/>
        </a:p>
      </dgm:t>
    </dgm:pt>
    <dgm:pt modelId="{172A9F81-84C2-4DEB-8086-04855DFCB03A}">
      <dgm:prSet custT="1"/>
      <dgm:spPr/>
      <dgm:t>
        <a:bodyPr/>
        <a:lstStyle/>
        <a:p>
          <a:r>
            <a:rPr lang="en-US" sz="1600" dirty="0" smtClean="0">
              <a:solidFill>
                <a:srgbClr val="FF0000"/>
              </a:solidFill>
            </a:rPr>
            <a:t>Exhibition</a:t>
          </a:r>
        </a:p>
      </dgm:t>
    </dgm:pt>
    <dgm:pt modelId="{B9236BE1-C8CE-493D-9E75-01078948B5B1}" type="parTrans" cxnId="{3094E0E9-85CC-4847-BBC2-573B9E05E192}">
      <dgm:prSet/>
      <dgm:spPr/>
      <dgm:t>
        <a:bodyPr/>
        <a:lstStyle/>
        <a:p>
          <a:endParaRPr lang="en-US"/>
        </a:p>
      </dgm:t>
    </dgm:pt>
    <dgm:pt modelId="{1B286B1C-99B9-4748-978E-86E8F174E762}" type="sibTrans" cxnId="{3094E0E9-85CC-4847-BBC2-573B9E05E192}">
      <dgm:prSet/>
      <dgm:spPr/>
      <dgm:t>
        <a:bodyPr/>
        <a:lstStyle/>
        <a:p>
          <a:endParaRPr lang="en-US"/>
        </a:p>
      </dgm:t>
    </dgm:pt>
    <dgm:pt modelId="{2EB594BE-38AE-4249-B114-E1C5939A2289}" type="pres">
      <dgm:prSet presAssocID="{615A9013-8DFD-4300-BF1A-ED9A82EF04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5AB371-D7E5-4C0A-8135-91A80531A29E}" type="pres">
      <dgm:prSet presAssocID="{6693CC86-A8DC-4B7B-9C78-70C2A17E8FB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FEDFA-8A0A-4CF4-86EE-D22152B86E8F}" type="pres">
      <dgm:prSet presAssocID="{C8E9E58D-2409-44A7-AC69-A4174D716452}" presName="sibTrans" presStyleCnt="0"/>
      <dgm:spPr/>
      <dgm:t>
        <a:bodyPr/>
        <a:lstStyle/>
        <a:p>
          <a:endParaRPr lang="en-US"/>
        </a:p>
      </dgm:t>
    </dgm:pt>
    <dgm:pt modelId="{FB7076AC-1E9C-4139-AF17-25B1ECC5492C}" type="pres">
      <dgm:prSet presAssocID="{606ECE46-31BA-4606-9C90-AEE78B8CDA2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04B66F-BDBA-4ADA-A986-55D654CD7BDE}" type="pres">
      <dgm:prSet presAssocID="{3C30E66C-A58D-4F96-8090-B6EB813DF03E}" presName="sibTrans" presStyleCnt="0"/>
      <dgm:spPr/>
      <dgm:t>
        <a:bodyPr/>
        <a:lstStyle/>
        <a:p>
          <a:endParaRPr lang="en-US"/>
        </a:p>
      </dgm:t>
    </dgm:pt>
    <dgm:pt modelId="{0802B738-9193-43FB-9C44-B4D853C9ECAC}" type="pres">
      <dgm:prSet presAssocID="{82EFD52C-42D9-480F-8B63-52044EF00F45}" presName="node" presStyleLbl="node1" presStyleIdx="2" presStyleCnt="5" custLinFactNeighborX="-27597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26379-FB6C-411A-9EEA-757CFC5C84BA}" type="pres">
      <dgm:prSet presAssocID="{76886EAA-80BC-4CB8-981D-BA6A4EC33D77}" presName="sibTrans" presStyleCnt="0"/>
      <dgm:spPr/>
      <dgm:t>
        <a:bodyPr/>
        <a:lstStyle/>
        <a:p>
          <a:endParaRPr lang="en-US"/>
        </a:p>
      </dgm:t>
    </dgm:pt>
    <dgm:pt modelId="{FE9C5620-2160-4410-B97E-68A42CB1AB43}" type="pres">
      <dgm:prSet presAssocID="{8DAC9779-C712-460B-B090-585E9F9C8AC6}" presName="node" presStyleLbl="node1" presStyleIdx="3" presStyleCnt="5" custLinFactNeighborX="30051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9419E-B519-4F71-8D2F-805285C5ED2C}" type="pres">
      <dgm:prSet presAssocID="{387697F3-EBEA-4E84-B602-02C7DA68091A}" presName="sibTrans" presStyleCnt="0"/>
      <dgm:spPr/>
    </dgm:pt>
    <dgm:pt modelId="{82D819CF-5C59-409B-B461-0AFACD5E6521}" type="pres">
      <dgm:prSet presAssocID="{172A9F81-84C2-4DEB-8086-04855DFCB03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8603CC-0134-4188-80BF-707A285180F4}" srcId="{615A9013-8DFD-4300-BF1A-ED9A82EF04A8}" destId="{6693CC86-A8DC-4B7B-9C78-70C2A17E8FBD}" srcOrd="0" destOrd="0" parTransId="{0E4DB67B-D78F-4C63-A544-C782943DEE63}" sibTransId="{C8E9E58D-2409-44A7-AC69-A4174D716452}"/>
    <dgm:cxn modelId="{88AAA95B-751E-45CD-A878-9EE9B4B5B1DC}" srcId="{615A9013-8DFD-4300-BF1A-ED9A82EF04A8}" destId="{8DAC9779-C712-460B-B090-585E9F9C8AC6}" srcOrd="3" destOrd="0" parTransId="{18CA09D8-01F0-481C-BD61-99734E1A7F2B}" sibTransId="{387697F3-EBEA-4E84-B602-02C7DA68091A}"/>
    <dgm:cxn modelId="{44950F4A-60CC-4B3B-BC26-4794EC317FE9}" type="presOf" srcId="{606ECE46-31BA-4606-9C90-AEE78B8CDA2A}" destId="{FB7076AC-1E9C-4139-AF17-25B1ECC5492C}" srcOrd="0" destOrd="0" presId="urn:microsoft.com/office/officeart/2005/8/layout/hList6"/>
    <dgm:cxn modelId="{7F672C1B-C433-42BE-B197-1E208F9A6DC3}" type="presOf" srcId="{172A9F81-84C2-4DEB-8086-04855DFCB03A}" destId="{82D819CF-5C59-409B-B461-0AFACD5E6521}" srcOrd="0" destOrd="0" presId="urn:microsoft.com/office/officeart/2005/8/layout/hList6"/>
    <dgm:cxn modelId="{6CC4D41C-8D35-44AA-AB94-3223EEECB4CE}" srcId="{615A9013-8DFD-4300-BF1A-ED9A82EF04A8}" destId="{82EFD52C-42D9-480F-8B63-52044EF00F45}" srcOrd="2" destOrd="0" parTransId="{8A7E0D61-4A0E-4123-988D-D3F4CB6C2483}" sibTransId="{76886EAA-80BC-4CB8-981D-BA6A4EC33D77}"/>
    <dgm:cxn modelId="{265B0B58-FAEB-4468-9786-289669C04250}" type="presOf" srcId="{82EFD52C-42D9-480F-8B63-52044EF00F45}" destId="{0802B738-9193-43FB-9C44-B4D853C9ECAC}" srcOrd="0" destOrd="0" presId="urn:microsoft.com/office/officeart/2005/8/layout/hList6"/>
    <dgm:cxn modelId="{A6A2C25B-7D67-4F22-97C1-75A79A8CB2F7}" type="presOf" srcId="{6693CC86-A8DC-4B7B-9C78-70C2A17E8FBD}" destId="{035AB371-D7E5-4C0A-8135-91A80531A29E}" srcOrd="0" destOrd="0" presId="urn:microsoft.com/office/officeart/2005/8/layout/hList6"/>
    <dgm:cxn modelId="{3094E0E9-85CC-4847-BBC2-573B9E05E192}" srcId="{615A9013-8DFD-4300-BF1A-ED9A82EF04A8}" destId="{172A9F81-84C2-4DEB-8086-04855DFCB03A}" srcOrd="4" destOrd="0" parTransId="{B9236BE1-C8CE-493D-9E75-01078948B5B1}" sibTransId="{1B286B1C-99B9-4748-978E-86E8F174E762}"/>
    <dgm:cxn modelId="{CDE6B566-5988-48AD-B346-C4A766792D96}" type="presOf" srcId="{615A9013-8DFD-4300-BF1A-ED9A82EF04A8}" destId="{2EB594BE-38AE-4249-B114-E1C5939A2289}" srcOrd="0" destOrd="0" presId="urn:microsoft.com/office/officeart/2005/8/layout/hList6"/>
    <dgm:cxn modelId="{4B2BC2DC-3C8C-4FAC-891F-DA6F27C991D7}" srcId="{615A9013-8DFD-4300-BF1A-ED9A82EF04A8}" destId="{606ECE46-31BA-4606-9C90-AEE78B8CDA2A}" srcOrd="1" destOrd="0" parTransId="{A516BAC7-DC71-4B1E-802B-856FDE551B5B}" sibTransId="{3C30E66C-A58D-4F96-8090-B6EB813DF03E}"/>
    <dgm:cxn modelId="{E177B483-7A05-4249-A155-450F8B1F0A2D}" type="presOf" srcId="{8DAC9779-C712-460B-B090-585E9F9C8AC6}" destId="{FE9C5620-2160-4410-B97E-68A42CB1AB43}" srcOrd="0" destOrd="0" presId="urn:microsoft.com/office/officeart/2005/8/layout/hList6"/>
    <dgm:cxn modelId="{081CDAFC-2487-454A-8FDD-AE3C2D94D8C5}" type="presParOf" srcId="{2EB594BE-38AE-4249-B114-E1C5939A2289}" destId="{035AB371-D7E5-4C0A-8135-91A80531A29E}" srcOrd="0" destOrd="0" presId="urn:microsoft.com/office/officeart/2005/8/layout/hList6"/>
    <dgm:cxn modelId="{42FB7A72-ACF7-4853-B884-5EB59D1D1976}" type="presParOf" srcId="{2EB594BE-38AE-4249-B114-E1C5939A2289}" destId="{D46FEDFA-8A0A-4CF4-86EE-D22152B86E8F}" srcOrd="1" destOrd="0" presId="urn:microsoft.com/office/officeart/2005/8/layout/hList6"/>
    <dgm:cxn modelId="{37CBE536-3654-4B31-92CD-220667100929}" type="presParOf" srcId="{2EB594BE-38AE-4249-B114-E1C5939A2289}" destId="{FB7076AC-1E9C-4139-AF17-25B1ECC5492C}" srcOrd="2" destOrd="0" presId="urn:microsoft.com/office/officeart/2005/8/layout/hList6"/>
    <dgm:cxn modelId="{C1F61C8D-C8D6-4E83-B1C1-8310BE7537CF}" type="presParOf" srcId="{2EB594BE-38AE-4249-B114-E1C5939A2289}" destId="{9E04B66F-BDBA-4ADA-A986-55D654CD7BDE}" srcOrd="3" destOrd="0" presId="urn:microsoft.com/office/officeart/2005/8/layout/hList6"/>
    <dgm:cxn modelId="{85CF16B1-0928-430F-B9C5-1B2ADBD9803F}" type="presParOf" srcId="{2EB594BE-38AE-4249-B114-E1C5939A2289}" destId="{0802B738-9193-43FB-9C44-B4D853C9ECAC}" srcOrd="4" destOrd="0" presId="urn:microsoft.com/office/officeart/2005/8/layout/hList6"/>
    <dgm:cxn modelId="{378075E2-5DD5-4222-9C08-0080F8D0ED48}" type="presParOf" srcId="{2EB594BE-38AE-4249-B114-E1C5939A2289}" destId="{20A26379-FB6C-411A-9EEA-757CFC5C84BA}" srcOrd="5" destOrd="0" presId="urn:microsoft.com/office/officeart/2005/8/layout/hList6"/>
    <dgm:cxn modelId="{CD6D9786-D8B4-47A2-8036-01BD34746F60}" type="presParOf" srcId="{2EB594BE-38AE-4249-B114-E1C5939A2289}" destId="{FE9C5620-2160-4410-B97E-68A42CB1AB43}" srcOrd="6" destOrd="0" presId="urn:microsoft.com/office/officeart/2005/8/layout/hList6"/>
    <dgm:cxn modelId="{82902180-0CBC-4237-A206-7FE83323529B}" type="presParOf" srcId="{2EB594BE-38AE-4249-B114-E1C5939A2289}" destId="{03F9419E-B519-4F71-8D2F-805285C5ED2C}" srcOrd="7" destOrd="0" presId="urn:microsoft.com/office/officeart/2005/8/layout/hList6"/>
    <dgm:cxn modelId="{058F5D6D-326F-4E7E-9A8C-7DCE992966D8}" type="presParOf" srcId="{2EB594BE-38AE-4249-B114-E1C5939A2289}" destId="{82D819CF-5C59-409B-B461-0AFACD5E6521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418F90-6D15-4432-8E48-7FAFB68A875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83B7AD-C634-4EB8-BEB4-1054702EFC1E}">
      <dgm:prSet phldrT="[Text]"/>
      <dgm:spPr/>
      <dgm:t>
        <a:bodyPr/>
        <a:lstStyle/>
        <a:p>
          <a:r>
            <a:rPr lang="en-US" dirty="0" smtClean="0"/>
            <a:t>Dubai-SPX  Launch</a:t>
          </a:r>
          <a:endParaRPr lang="en-US" dirty="0"/>
        </a:p>
      </dgm:t>
    </dgm:pt>
    <dgm:pt modelId="{3964C26E-0677-4C47-BEE0-30AB974EA215}" type="parTrans" cxnId="{733C479D-EEB3-4281-A6EB-096637C7CCC9}">
      <dgm:prSet/>
      <dgm:spPr/>
      <dgm:t>
        <a:bodyPr/>
        <a:lstStyle/>
        <a:p>
          <a:endParaRPr lang="en-US"/>
        </a:p>
      </dgm:t>
    </dgm:pt>
    <dgm:pt modelId="{410E83C8-AAE7-4FD6-A575-E888BFD2999A}" type="sibTrans" cxnId="{733C479D-EEB3-4281-A6EB-096637C7CCC9}">
      <dgm:prSet/>
      <dgm:spPr/>
      <dgm:t>
        <a:bodyPr/>
        <a:lstStyle/>
        <a:p>
          <a:endParaRPr lang="en-US"/>
        </a:p>
      </dgm:t>
    </dgm:pt>
    <dgm:pt modelId="{F0837132-8FF3-4ABC-B5AA-41D956ACC86F}">
      <dgm:prSet phldrT="[Text]"/>
      <dgm:spPr/>
      <dgm:t>
        <a:bodyPr/>
        <a:lstStyle/>
        <a:p>
          <a:r>
            <a:rPr lang="en-US" dirty="0" smtClean="0"/>
            <a:t>UNIDO Representative</a:t>
          </a:r>
          <a:endParaRPr lang="en-US" dirty="0"/>
        </a:p>
      </dgm:t>
    </dgm:pt>
    <dgm:pt modelId="{A4CA169C-43D5-450E-B76D-0FEBC1DB38F5}" type="parTrans" cxnId="{3E00F2F2-AA40-4D76-8E81-71F686B7B805}">
      <dgm:prSet/>
      <dgm:spPr/>
      <dgm:t>
        <a:bodyPr/>
        <a:lstStyle/>
        <a:p>
          <a:endParaRPr lang="en-US"/>
        </a:p>
      </dgm:t>
    </dgm:pt>
    <dgm:pt modelId="{A6089D3F-477C-4EC4-861A-9E73E1D2997A}" type="sibTrans" cxnId="{3E00F2F2-AA40-4D76-8E81-71F686B7B805}">
      <dgm:prSet/>
      <dgm:spPr/>
      <dgm:t>
        <a:bodyPr/>
        <a:lstStyle/>
        <a:p>
          <a:endParaRPr lang="en-US"/>
        </a:p>
      </dgm:t>
    </dgm:pt>
    <dgm:pt modelId="{58F0D2A3-1437-40A0-880A-2A5762B3F9DB}">
      <dgm:prSet phldrT="[Text]"/>
      <dgm:spPr/>
      <dgm:t>
        <a:bodyPr/>
        <a:lstStyle/>
        <a:p>
          <a:r>
            <a:rPr lang="en-US" dirty="0" smtClean="0"/>
            <a:t>GOIC Secretary General</a:t>
          </a:r>
          <a:endParaRPr lang="en-US" dirty="0"/>
        </a:p>
      </dgm:t>
    </dgm:pt>
    <dgm:pt modelId="{63A1DB42-5C9B-43AC-8B01-8B3D6105D15A}" type="parTrans" cxnId="{ED9CBD39-38C5-43A2-82B7-5C464F5AAE8C}">
      <dgm:prSet/>
      <dgm:spPr/>
      <dgm:t>
        <a:bodyPr/>
        <a:lstStyle/>
        <a:p>
          <a:endParaRPr lang="en-US"/>
        </a:p>
      </dgm:t>
    </dgm:pt>
    <dgm:pt modelId="{76AE4E4E-A019-472A-9DA6-8279B0A08A6D}" type="sibTrans" cxnId="{ED9CBD39-38C5-43A2-82B7-5C464F5AAE8C}">
      <dgm:prSet/>
      <dgm:spPr/>
      <dgm:t>
        <a:bodyPr/>
        <a:lstStyle/>
        <a:p>
          <a:endParaRPr lang="en-US"/>
        </a:p>
      </dgm:t>
    </dgm:pt>
    <dgm:pt modelId="{D3E17236-0BFD-4CB1-9027-F936C9DBAE16}">
      <dgm:prSet phldrT="[Text]"/>
      <dgm:spPr/>
      <dgm:t>
        <a:bodyPr/>
        <a:lstStyle/>
        <a:p>
          <a:r>
            <a:rPr lang="en-US" dirty="0" smtClean="0"/>
            <a:t>UNIDO</a:t>
          </a:r>
          <a:endParaRPr lang="en-US" dirty="0"/>
        </a:p>
      </dgm:t>
    </dgm:pt>
    <dgm:pt modelId="{80E84CB0-F858-4DB9-BFD7-6E7CFD1F0234}" type="parTrans" cxnId="{81DA0D7A-0A58-4400-B38C-5FA2428AE4E2}">
      <dgm:prSet/>
      <dgm:spPr/>
      <dgm:t>
        <a:bodyPr/>
        <a:lstStyle/>
        <a:p>
          <a:endParaRPr lang="en-US"/>
        </a:p>
      </dgm:t>
    </dgm:pt>
    <dgm:pt modelId="{19293660-21D0-4BCB-A3FE-B70112C3B018}" type="sibTrans" cxnId="{81DA0D7A-0A58-4400-B38C-5FA2428AE4E2}">
      <dgm:prSet/>
      <dgm:spPr/>
      <dgm:t>
        <a:bodyPr/>
        <a:lstStyle/>
        <a:p>
          <a:endParaRPr lang="en-US"/>
        </a:p>
      </dgm:t>
    </dgm:pt>
    <dgm:pt modelId="{F91D7D7A-F961-48B0-96B2-C94AF632988A}" type="pres">
      <dgm:prSet presAssocID="{9F418F90-6D15-4432-8E48-7FAFB68A87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91B514-8C8F-477D-8D0F-821EBD334368}" type="pres">
      <dgm:prSet presAssocID="{F883B7AD-C634-4EB8-BEB4-1054702EFC1E}" presName="compNode" presStyleCnt="0"/>
      <dgm:spPr/>
    </dgm:pt>
    <dgm:pt modelId="{A459D80B-7F26-467F-96CD-04B2A7C4A626}" type="pres">
      <dgm:prSet presAssocID="{F883B7AD-C634-4EB8-BEB4-1054702EFC1E}" presName="pictRect" presStyleLbl="node1" presStyleIdx="0" presStyleCnt="4" custScaleX="236116" custScaleY="361256" custLinFactNeighborX="-735" custLinFactNeighborY="-2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1E46B3D-DCA1-4ED8-A3D4-C969499C1B83}" type="pres">
      <dgm:prSet presAssocID="{F883B7AD-C634-4EB8-BEB4-1054702EFC1E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C7FF9-31F8-43CB-9C1F-25F755EB47C1}" type="pres">
      <dgm:prSet presAssocID="{410E83C8-AAE7-4FD6-A575-E888BFD2999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440A964-9CD2-4893-9AD9-AEA983967651}" type="pres">
      <dgm:prSet presAssocID="{F0837132-8FF3-4ABC-B5AA-41D956ACC86F}" presName="compNode" presStyleCnt="0"/>
      <dgm:spPr/>
    </dgm:pt>
    <dgm:pt modelId="{584BAEA6-B749-4BC7-AAD2-5149999E5DCD}" type="pres">
      <dgm:prSet presAssocID="{F0837132-8FF3-4ABC-B5AA-41D956ACC86F}" presName="pictRect" presStyleLbl="node1" presStyleIdx="1" presStyleCnt="4" custLinFactNeighborX="-5097" custLinFactNeighborY="295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11452BB-C5C1-4EA3-B9D5-CEC1FC7EE15A}" type="pres">
      <dgm:prSet presAssocID="{F0837132-8FF3-4ABC-B5AA-41D956ACC86F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D640-7F5E-4C16-9D80-EB7830B23B0C}" type="pres">
      <dgm:prSet presAssocID="{A6089D3F-477C-4EC4-861A-9E73E1D299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21DF5A9-206D-482A-B0C5-B386D4B8E181}" type="pres">
      <dgm:prSet presAssocID="{58F0D2A3-1437-40A0-880A-2A5762B3F9DB}" presName="compNode" presStyleCnt="0"/>
      <dgm:spPr/>
    </dgm:pt>
    <dgm:pt modelId="{5489C52E-3975-40DD-9341-BE5BB6269651}" type="pres">
      <dgm:prSet presAssocID="{58F0D2A3-1437-40A0-880A-2A5762B3F9DB}" presName="pictRect" presStyleLbl="node1" presStyleIdx="2" presStyleCnt="4" custLinFactNeighborX="511" custLinFactNeighborY="295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DE3D2F6-0C6B-402E-85D7-42818ECF2001}" type="pres">
      <dgm:prSet presAssocID="{58F0D2A3-1437-40A0-880A-2A5762B3F9DB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88225A-645D-4579-8C70-71E7A4DECD67}" type="pres">
      <dgm:prSet presAssocID="{76AE4E4E-A019-472A-9DA6-8279B0A08A6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27C734E-86BD-4DD7-93B8-1678B80C3B57}" type="pres">
      <dgm:prSet presAssocID="{D3E17236-0BFD-4CB1-9027-F936C9DBAE16}" presName="compNode" presStyleCnt="0"/>
      <dgm:spPr/>
    </dgm:pt>
    <dgm:pt modelId="{EB6681F8-AFBD-4C9F-B4F1-B95AB4250364}" type="pres">
      <dgm:prSet presAssocID="{D3E17236-0BFD-4CB1-9027-F936C9DBAE16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6A0450E-19A7-49E2-A3F9-D77CACF013BE}" type="pres">
      <dgm:prSet presAssocID="{D3E17236-0BFD-4CB1-9027-F936C9DBAE16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C0B77A-9302-4855-B1BD-A22036222214}" type="presOf" srcId="{9F418F90-6D15-4432-8E48-7FAFB68A8756}" destId="{F91D7D7A-F961-48B0-96B2-C94AF632988A}" srcOrd="0" destOrd="0" presId="urn:microsoft.com/office/officeart/2005/8/layout/pList1"/>
    <dgm:cxn modelId="{62466CED-2A6E-44D5-8BEA-BB64FB42FBCC}" type="presOf" srcId="{58F0D2A3-1437-40A0-880A-2A5762B3F9DB}" destId="{FDE3D2F6-0C6B-402E-85D7-42818ECF2001}" srcOrd="0" destOrd="0" presId="urn:microsoft.com/office/officeart/2005/8/layout/pList1"/>
    <dgm:cxn modelId="{3E00F2F2-AA40-4D76-8E81-71F686B7B805}" srcId="{9F418F90-6D15-4432-8E48-7FAFB68A8756}" destId="{F0837132-8FF3-4ABC-B5AA-41D956ACC86F}" srcOrd="1" destOrd="0" parTransId="{A4CA169C-43D5-450E-B76D-0FEBC1DB38F5}" sibTransId="{A6089D3F-477C-4EC4-861A-9E73E1D2997A}"/>
    <dgm:cxn modelId="{81DA0D7A-0A58-4400-B38C-5FA2428AE4E2}" srcId="{9F418F90-6D15-4432-8E48-7FAFB68A8756}" destId="{D3E17236-0BFD-4CB1-9027-F936C9DBAE16}" srcOrd="3" destOrd="0" parTransId="{80E84CB0-F858-4DB9-BFD7-6E7CFD1F0234}" sibTransId="{19293660-21D0-4BCB-A3FE-B70112C3B018}"/>
    <dgm:cxn modelId="{399336DB-0859-424D-9E6F-31D7B28F529F}" type="presOf" srcId="{F883B7AD-C634-4EB8-BEB4-1054702EFC1E}" destId="{61E46B3D-DCA1-4ED8-A3D4-C969499C1B83}" srcOrd="0" destOrd="0" presId="urn:microsoft.com/office/officeart/2005/8/layout/pList1"/>
    <dgm:cxn modelId="{2775DE6A-6E7D-4EDA-B0AC-EDE878E9E3D1}" type="presOf" srcId="{D3E17236-0BFD-4CB1-9027-F936C9DBAE16}" destId="{76A0450E-19A7-49E2-A3F9-D77CACF013BE}" srcOrd="0" destOrd="0" presId="urn:microsoft.com/office/officeart/2005/8/layout/pList1"/>
    <dgm:cxn modelId="{4296E3B3-EA99-4F00-9413-5B21854EC5BE}" type="presOf" srcId="{A6089D3F-477C-4EC4-861A-9E73E1D2997A}" destId="{F59ED640-7F5E-4C16-9D80-EB7830B23B0C}" srcOrd="0" destOrd="0" presId="urn:microsoft.com/office/officeart/2005/8/layout/pList1"/>
    <dgm:cxn modelId="{733C479D-EEB3-4281-A6EB-096637C7CCC9}" srcId="{9F418F90-6D15-4432-8E48-7FAFB68A8756}" destId="{F883B7AD-C634-4EB8-BEB4-1054702EFC1E}" srcOrd="0" destOrd="0" parTransId="{3964C26E-0677-4C47-BEE0-30AB974EA215}" sibTransId="{410E83C8-AAE7-4FD6-A575-E888BFD2999A}"/>
    <dgm:cxn modelId="{ED9CBD39-38C5-43A2-82B7-5C464F5AAE8C}" srcId="{9F418F90-6D15-4432-8E48-7FAFB68A8756}" destId="{58F0D2A3-1437-40A0-880A-2A5762B3F9DB}" srcOrd="2" destOrd="0" parTransId="{63A1DB42-5C9B-43AC-8B01-8B3D6105D15A}" sibTransId="{76AE4E4E-A019-472A-9DA6-8279B0A08A6D}"/>
    <dgm:cxn modelId="{45A0DEB1-EC84-4629-9830-124BF955BBA1}" type="presOf" srcId="{F0837132-8FF3-4ABC-B5AA-41D956ACC86F}" destId="{111452BB-C5C1-4EA3-B9D5-CEC1FC7EE15A}" srcOrd="0" destOrd="0" presId="urn:microsoft.com/office/officeart/2005/8/layout/pList1"/>
    <dgm:cxn modelId="{5F2C9BE8-EE97-44F3-9824-8292A1182742}" type="presOf" srcId="{410E83C8-AAE7-4FD6-A575-E888BFD2999A}" destId="{DB1C7FF9-31F8-43CB-9C1F-25F755EB47C1}" srcOrd="0" destOrd="0" presId="urn:microsoft.com/office/officeart/2005/8/layout/pList1"/>
    <dgm:cxn modelId="{8B7F480F-B6E3-4F05-9DD3-4C4AEBE86EED}" type="presOf" srcId="{76AE4E4E-A019-472A-9DA6-8279B0A08A6D}" destId="{B688225A-645D-4579-8C70-71E7A4DECD67}" srcOrd="0" destOrd="0" presId="urn:microsoft.com/office/officeart/2005/8/layout/pList1"/>
    <dgm:cxn modelId="{26E29461-F62A-43D4-8CD2-1387686DEEE7}" type="presParOf" srcId="{F91D7D7A-F961-48B0-96B2-C94AF632988A}" destId="{0E91B514-8C8F-477D-8D0F-821EBD334368}" srcOrd="0" destOrd="0" presId="urn:microsoft.com/office/officeart/2005/8/layout/pList1"/>
    <dgm:cxn modelId="{55E7750A-6215-43DA-9E94-2F110655F252}" type="presParOf" srcId="{0E91B514-8C8F-477D-8D0F-821EBD334368}" destId="{A459D80B-7F26-467F-96CD-04B2A7C4A626}" srcOrd="0" destOrd="0" presId="urn:microsoft.com/office/officeart/2005/8/layout/pList1"/>
    <dgm:cxn modelId="{953AB9B3-6407-491A-87EE-DBACDD456C9C}" type="presParOf" srcId="{0E91B514-8C8F-477D-8D0F-821EBD334368}" destId="{61E46B3D-DCA1-4ED8-A3D4-C969499C1B83}" srcOrd="1" destOrd="0" presId="urn:microsoft.com/office/officeart/2005/8/layout/pList1"/>
    <dgm:cxn modelId="{AA6174D9-C89C-485C-A41D-E22345F37A01}" type="presParOf" srcId="{F91D7D7A-F961-48B0-96B2-C94AF632988A}" destId="{DB1C7FF9-31F8-43CB-9C1F-25F755EB47C1}" srcOrd="1" destOrd="0" presId="urn:microsoft.com/office/officeart/2005/8/layout/pList1"/>
    <dgm:cxn modelId="{F552B6EC-251C-4E90-B3A6-CAC104B88AA1}" type="presParOf" srcId="{F91D7D7A-F961-48B0-96B2-C94AF632988A}" destId="{5440A964-9CD2-4893-9AD9-AEA983967651}" srcOrd="2" destOrd="0" presId="urn:microsoft.com/office/officeart/2005/8/layout/pList1"/>
    <dgm:cxn modelId="{F6BF9D05-E29A-4557-B86D-41DDF901836F}" type="presParOf" srcId="{5440A964-9CD2-4893-9AD9-AEA983967651}" destId="{584BAEA6-B749-4BC7-AAD2-5149999E5DCD}" srcOrd="0" destOrd="0" presId="urn:microsoft.com/office/officeart/2005/8/layout/pList1"/>
    <dgm:cxn modelId="{1E7063E8-9F43-47D9-B2FD-A1EB1EDB726D}" type="presParOf" srcId="{5440A964-9CD2-4893-9AD9-AEA983967651}" destId="{111452BB-C5C1-4EA3-B9D5-CEC1FC7EE15A}" srcOrd="1" destOrd="0" presId="urn:microsoft.com/office/officeart/2005/8/layout/pList1"/>
    <dgm:cxn modelId="{9B595720-845C-4DA1-AFD5-B0AFAC754D4B}" type="presParOf" srcId="{F91D7D7A-F961-48B0-96B2-C94AF632988A}" destId="{F59ED640-7F5E-4C16-9D80-EB7830B23B0C}" srcOrd="3" destOrd="0" presId="urn:microsoft.com/office/officeart/2005/8/layout/pList1"/>
    <dgm:cxn modelId="{705E94E0-4494-45EB-9236-3CB3A07E887C}" type="presParOf" srcId="{F91D7D7A-F961-48B0-96B2-C94AF632988A}" destId="{E21DF5A9-206D-482A-B0C5-B386D4B8E181}" srcOrd="4" destOrd="0" presId="urn:microsoft.com/office/officeart/2005/8/layout/pList1"/>
    <dgm:cxn modelId="{00BF3657-C30D-4CCB-8F7A-605D5DB8811A}" type="presParOf" srcId="{E21DF5A9-206D-482A-B0C5-B386D4B8E181}" destId="{5489C52E-3975-40DD-9341-BE5BB6269651}" srcOrd="0" destOrd="0" presId="urn:microsoft.com/office/officeart/2005/8/layout/pList1"/>
    <dgm:cxn modelId="{91C6D688-C3FE-4DC8-9130-277A796D6E2A}" type="presParOf" srcId="{E21DF5A9-206D-482A-B0C5-B386D4B8E181}" destId="{FDE3D2F6-0C6B-402E-85D7-42818ECF2001}" srcOrd="1" destOrd="0" presId="urn:microsoft.com/office/officeart/2005/8/layout/pList1"/>
    <dgm:cxn modelId="{38B330CF-CC40-4902-8865-6148452B681B}" type="presParOf" srcId="{F91D7D7A-F961-48B0-96B2-C94AF632988A}" destId="{B688225A-645D-4579-8C70-71E7A4DECD67}" srcOrd="5" destOrd="0" presId="urn:microsoft.com/office/officeart/2005/8/layout/pList1"/>
    <dgm:cxn modelId="{9758A6C1-61C9-4F1F-8CB1-3A57D8361E94}" type="presParOf" srcId="{F91D7D7A-F961-48B0-96B2-C94AF632988A}" destId="{027C734E-86BD-4DD7-93B8-1678B80C3B57}" srcOrd="6" destOrd="0" presId="urn:microsoft.com/office/officeart/2005/8/layout/pList1"/>
    <dgm:cxn modelId="{7C10C715-D734-49EE-8561-D4217D17C2DD}" type="presParOf" srcId="{027C734E-86BD-4DD7-93B8-1678B80C3B57}" destId="{EB6681F8-AFBD-4C9F-B4F1-B95AB4250364}" srcOrd="0" destOrd="0" presId="urn:microsoft.com/office/officeart/2005/8/layout/pList1"/>
    <dgm:cxn modelId="{3C9980F4-085B-4D83-BCC5-7DA313B07CED}" type="presParOf" srcId="{027C734E-86BD-4DD7-93B8-1678B80C3B57}" destId="{76A0450E-19A7-49E2-A3F9-D77CACF013B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5AA9CD-02F2-4314-A484-0AA521F42DE2}" type="doc">
      <dgm:prSet loTypeId="urn:microsoft.com/office/officeart/2005/8/layout/hProcess9" loCatId="process" qsTypeId="urn:microsoft.com/office/officeart/2005/8/quickstyle/3d9" qsCatId="3D" csTypeId="urn:microsoft.com/office/officeart/2005/8/colors/accent2_5" csCatId="accent2" phldr="1"/>
      <dgm:spPr/>
    </dgm:pt>
    <dgm:pt modelId="{D45BA2AF-F26B-4FE2-B299-B67F625D7F63}">
      <dgm:prSet phldrT="[Text]"/>
      <dgm:spPr/>
      <dgm:t>
        <a:bodyPr/>
        <a:lstStyle/>
        <a:p>
          <a:r>
            <a:rPr lang="en-US" dirty="0" smtClean="0"/>
            <a:t>Focus on Diversification of the Supplier Database</a:t>
          </a:r>
          <a:endParaRPr lang="en-US" dirty="0"/>
        </a:p>
      </dgm:t>
    </dgm:pt>
    <dgm:pt modelId="{0E48383E-AE55-4F18-AB04-1853710B96A4}" type="parTrans" cxnId="{8BE12F4E-5B68-4805-B28B-988A019A7602}">
      <dgm:prSet/>
      <dgm:spPr/>
      <dgm:t>
        <a:bodyPr/>
        <a:lstStyle/>
        <a:p>
          <a:endParaRPr lang="en-US"/>
        </a:p>
      </dgm:t>
    </dgm:pt>
    <dgm:pt modelId="{C3E2A18C-8F0B-43C9-ABD5-5C1F2EAE9FB4}" type="sibTrans" cxnId="{8BE12F4E-5B68-4805-B28B-988A019A7602}">
      <dgm:prSet/>
      <dgm:spPr/>
      <dgm:t>
        <a:bodyPr/>
        <a:lstStyle/>
        <a:p>
          <a:endParaRPr lang="en-US"/>
        </a:p>
      </dgm:t>
    </dgm:pt>
    <dgm:pt modelId="{0B215384-1B02-4A21-882B-5B1F2C6F96FD}">
      <dgm:prSet phldrT="[Text]"/>
      <dgm:spPr/>
      <dgm:t>
        <a:bodyPr/>
        <a:lstStyle/>
        <a:p>
          <a:r>
            <a:rPr lang="en-US" dirty="0" smtClean="0"/>
            <a:t>Initiate a programm to upgrade Local Suppliers capabilities  to international Standards of  multinational buyers</a:t>
          </a:r>
          <a:endParaRPr lang="en-US" dirty="0"/>
        </a:p>
      </dgm:t>
    </dgm:pt>
    <dgm:pt modelId="{A4C0AD43-6F22-4790-916B-0B51699A293B}" type="parTrans" cxnId="{FF19EBEA-0B08-4838-B6CF-DF33093D2604}">
      <dgm:prSet/>
      <dgm:spPr/>
      <dgm:t>
        <a:bodyPr/>
        <a:lstStyle/>
        <a:p>
          <a:endParaRPr lang="en-US"/>
        </a:p>
      </dgm:t>
    </dgm:pt>
    <dgm:pt modelId="{214DCBC4-01B8-4759-9692-CBDBF68CE77C}" type="sibTrans" cxnId="{FF19EBEA-0B08-4838-B6CF-DF33093D2604}">
      <dgm:prSet/>
      <dgm:spPr/>
      <dgm:t>
        <a:bodyPr/>
        <a:lstStyle/>
        <a:p>
          <a:endParaRPr lang="en-US"/>
        </a:p>
      </dgm:t>
    </dgm:pt>
    <dgm:pt modelId="{3FE1B6DA-0A55-404D-862E-B3981F0A5FD3}">
      <dgm:prSet/>
      <dgm:spPr/>
      <dgm:t>
        <a:bodyPr/>
        <a:lstStyle/>
        <a:p>
          <a:r>
            <a:rPr lang="en-US" dirty="0" smtClean="0"/>
            <a:t>Globalize-Benchmark with world SPX’s and link with international Databases</a:t>
          </a:r>
          <a:endParaRPr lang="en-US" dirty="0"/>
        </a:p>
      </dgm:t>
    </dgm:pt>
    <dgm:pt modelId="{AE307CDA-23EF-4919-AA34-4CBBC0368870}" type="parTrans" cxnId="{754FF11A-461C-4FAD-9436-9922FD6557A5}">
      <dgm:prSet/>
      <dgm:spPr/>
      <dgm:t>
        <a:bodyPr/>
        <a:lstStyle/>
        <a:p>
          <a:endParaRPr lang="en-US"/>
        </a:p>
      </dgm:t>
    </dgm:pt>
    <dgm:pt modelId="{B8DD7158-5331-4BBF-BB10-2298E4F8A1A7}" type="sibTrans" cxnId="{754FF11A-461C-4FAD-9436-9922FD6557A5}">
      <dgm:prSet/>
      <dgm:spPr/>
      <dgm:t>
        <a:bodyPr/>
        <a:lstStyle/>
        <a:p>
          <a:endParaRPr lang="en-US"/>
        </a:p>
      </dgm:t>
    </dgm:pt>
    <dgm:pt modelId="{8F1C13F5-5AF3-4BFB-9C35-715C7C43CAD5}" type="pres">
      <dgm:prSet presAssocID="{5E5AA9CD-02F2-4314-A484-0AA521F42DE2}" presName="CompostProcess" presStyleCnt="0">
        <dgm:presLayoutVars>
          <dgm:dir/>
          <dgm:resizeHandles val="exact"/>
        </dgm:presLayoutVars>
      </dgm:prSet>
      <dgm:spPr/>
    </dgm:pt>
    <dgm:pt modelId="{B4430C09-0F1A-4D71-857D-05FD31B41869}" type="pres">
      <dgm:prSet presAssocID="{5E5AA9CD-02F2-4314-A484-0AA521F42DE2}" presName="arrow" presStyleLbl="bgShp" presStyleIdx="0" presStyleCnt="1"/>
      <dgm:spPr/>
    </dgm:pt>
    <dgm:pt modelId="{5BAB1969-452C-4128-A0C3-F78A333AE528}" type="pres">
      <dgm:prSet presAssocID="{5E5AA9CD-02F2-4314-A484-0AA521F42DE2}" presName="linearProcess" presStyleCnt="0"/>
      <dgm:spPr/>
    </dgm:pt>
    <dgm:pt modelId="{817F7954-43EB-4CFA-814A-B9C59BB949EA}" type="pres">
      <dgm:prSet presAssocID="{D45BA2AF-F26B-4FE2-B299-B67F625D7F6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0D881-B97F-4226-AC44-17D81B6DBB07}" type="pres">
      <dgm:prSet presAssocID="{C3E2A18C-8F0B-43C9-ABD5-5C1F2EAE9FB4}" presName="sibTrans" presStyleCnt="0"/>
      <dgm:spPr/>
    </dgm:pt>
    <dgm:pt modelId="{79498F40-95A7-4AF2-AF8B-31F47B37E8A4}" type="pres">
      <dgm:prSet presAssocID="{0B215384-1B02-4A21-882B-5B1F2C6F96F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70404-ADFE-4A76-A82E-2CF03CE970E7}" type="pres">
      <dgm:prSet presAssocID="{214DCBC4-01B8-4759-9692-CBDBF68CE77C}" presName="sibTrans" presStyleCnt="0"/>
      <dgm:spPr/>
    </dgm:pt>
    <dgm:pt modelId="{C938C521-9789-42A9-B184-0305706D2C13}" type="pres">
      <dgm:prSet presAssocID="{3FE1B6DA-0A55-404D-862E-B3981F0A5FD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8ADBD5-13C6-491C-831A-AB647873C1CC}" type="presOf" srcId="{3FE1B6DA-0A55-404D-862E-B3981F0A5FD3}" destId="{C938C521-9789-42A9-B184-0305706D2C13}" srcOrd="0" destOrd="0" presId="urn:microsoft.com/office/officeart/2005/8/layout/hProcess9"/>
    <dgm:cxn modelId="{35CD3450-24B2-4637-B9EC-26B23806E345}" type="presOf" srcId="{0B215384-1B02-4A21-882B-5B1F2C6F96FD}" destId="{79498F40-95A7-4AF2-AF8B-31F47B37E8A4}" srcOrd="0" destOrd="0" presId="urn:microsoft.com/office/officeart/2005/8/layout/hProcess9"/>
    <dgm:cxn modelId="{8BE12F4E-5B68-4805-B28B-988A019A7602}" srcId="{5E5AA9CD-02F2-4314-A484-0AA521F42DE2}" destId="{D45BA2AF-F26B-4FE2-B299-B67F625D7F63}" srcOrd="0" destOrd="0" parTransId="{0E48383E-AE55-4F18-AB04-1853710B96A4}" sibTransId="{C3E2A18C-8F0B-43C9-ABD5-5C1F2EAE9FB4}"/>
    <dgm:cxn modelId="{AC970DD2-458F-4B47-ADB3-4DAD9D289E1C}" type="presOf" srcId="{D45BA2AF-F26B-4FE2-B299-B67F625D7F63}" destId="{817F7954-43EB-4CFA-814A-B9C59BB949EA}" srcOrd="0" destOrd="0" presId="urn:microsoft.com/office/officeart/2005/8/layout/hProcess9"/>
    <dgm:cxn modelId="{754FF11A-461C-4FAD-9436-9922FD6557A5}" srcId="{5E5AA9CD-02F2-4314-A484-0AA521F42DE2}" destId="{3FE1B6DA-0A55-404D-862E-B3981F0A5FD3}" srcOrd="2" destOrd="0" parTransId="{AE307CDA-23EF-4919-AA34-4CBBC0368870}" sibTransId="{B8DD7158-5331-4BBF-BB10-2298E4F8A1A7}"/>
    <dgm:cxn modelId="{DCA43034-01E5-4D65-8199-7418D6269425}" type="presOf" srcId="{5E5AA9CD-02F2-4314-A484-0AA521F42DE2}" destId="{8F1C13F5-5AF3-4BFB-9C35-715C7C43CAD5}" srcOrd="0" destOrd="0" presId="urn:microsoft.com/office/officeart/2005/8/layout/hProcess9"/>
    <dgm:cxn modelId="{FF19EBEA-0B08-4838-B6CF-DF33093D2604}" srcId="{5E5AA9CD-02F2-4314-A484-0AA521F42DE2}" destId="{0B215384-1B02-4A21-882B-5B1F2C6F96FD}" srcOrd="1" destOrd="0" parTransId="{A4C0AD43-6F22-4790-916B-0B51699A293B}" sibTransId="{214DCBC4-01B8-4759-9692-CBDBF68CE77C}"/>
    <dgm:cxn modelId="{4DAD24AD-96B2-4548-B5FD-3AAF3EE2A3F2}" type="presParOf" srcId="{8F1C13F5-5AF3-4BFB-9C35-715C7C43CAD5}" destId="{B4430C09-0F1A-4D71-857D-05FD31B41869}" srcOrd="0" destOrd="0" presId="urn:microsoft.com/office/officeart/2005/8/layout/hProcess9"/>
    <dgm:cxn modelId="{A43D9F4B-7038-4D7A-B4A6-E270311165A7}" type="presParOf" srcId="{8F1C13F5-5AF3-4BFB-9C35-715C7C43CAD5}" destId="{5BAB1969-452C-4128-A0C3-F78A333AE528}" srcOrd="1" destOrd="0" presId="urn:microsoft.com/office/officeart/2005/8/layout/hProcess9"/>
    <dgm:cxn modelId="{CB7B50E2-C1F1-4D93-B3EB-56CA7F0B828C}" type="presParOf" srcId="{5BAB1969-452C-4128-A0C3-F78A333AE528}" destId="{817F7954-43EB-4CFA-814A-B9C59BB949EA}" srcOrd="0" destOrd="0" presId="urn:microsoft.com/office/officeart/2005/8/layout/hProcess9"/>
    <dgm:cxn modelId="{9FC54A05-1637-4581-86D3-3A9F56C8B486}" type="presParOf" srcId="{5BAB1969-452C-4128-A0C3-F78A333AE528}" destId="{CCD0D881-B97F-4226-AC44-17D81B6DBB07}" srcOrd="1" destOrd="0" presId="urn:microsoft.com/office/officeart/2005/8/layout/hProcess9"/>
    <dgm:cxn modelId="{463A70F2-06EF-4316-9B3D-12852CE8824E}" type="presParOf" srcId="{5BAB1969-452C-4128-A0C3-F78A333AE528}" destId="{79498F40-95A7-4AF2-AF8B-31F47B37E8A4}" srcOrd="2" destOrd="0" presId="urn:microsoft.com/office/officeart/2005/8/layout/hProcess9"/>
    <dgm:cxn modelId="{D816BF2C-4A6D-4C94-AE5F-31A95CA4A475}" type="presParOf" srcId="{5BAB1969-452C-4128-A0C3-F78A333AE528}" destId="{B1970404-ADFE-4A76-A82E-2CF03CE970E7}" srcOrd="3" destOrd="0" presId="urn:microsoft.com/office/officeart/2005/8/layout/hProcess9"/>
    <dgm:cxn modelId="{537E4FCC-DB8B-43E9-968E-551E60410C62}" type="presParOf" srcId="{5BAB1969-452C-4128-A0C3-F78A333AE528}" destId="{C938C521-9789-42A9-B184-0305706D2C1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0D1D7D-16BA-4AAD-9A91-9DB7D6389529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AC9CA-8D8F-402C-B2A4-E8A5A3F85887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Export Preparation</a:t>
          </a:r>
          <a:endParaRPr lang="en-US" sz="3700" kern="1200" dirty="0"/>
        </a:p>
      </dsp:txBody>
      <dsp:txXfrm>
        <a:off x="2262981" y="0"/>
        <a:ext cx="2983309" cy="1357791"/>
      </dsp:txXfrm>
    </dsp:sp>
    <dsp:sp modelId="{50C11680-318C-4FF3-814D-D6AD5CFA1D87}">
      <dsp:nvSpPr>
        <dsp:cNvPr id="0" name=""/>
        <dsp:cNvSpPr/>
      </dsp:nvSpPr>
      <dsp:spPr>
        <a:xfrm>
          <a:off x="792044" y="1357791"/>
          <a:ext cx="2941873" cy="29418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0760D-790F-47CE-9FB2-E810E42C499B}">
      <dsp:nvSpPr>
        <dsp:cNvPr id="0" name=""/>
        <dsp:cNvSpPr/>
      </dsp:nvSpPr>
      <dsp:spPr>
        <a:xfrm>
          <a:off x="2262981" y="1357791"/>
          <a:ext cx="5966618" cy="2941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Export Facilitation</a:t>
          </a:r>
          <a:endParaRPr lang="en-US" sz="3700" kern="1200" dirty="0"/>
        </a:p>
      </dsp:txBody>
      <dsp:txXfrm>
        <a:off x="2262981" y="1357791"/>
        <a:ext cx="2983309" cy="1357787"/>
      </dsp:txXfrm>
    </dsp:sp>
    <dsp:sp modelId="{B183907A-A27C-4436-A42E-68D015C123C3}">
      <dsp:nvSpPr>
        <dsp:cNvPr id="0" name=""/>
        <dsp:cNvSpPr/>
      </dsp:nvSpPr>
      <dsp:spPr>
        <a:xfrm>
          <a:off x="1584087" y="2715579"/>
          <a:ext cx="1357787" cy="13577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CA75B-4E74-43FF-B73D-8E8EF0A00B88}">
      <dsp:nvSpPr>
        <dsp:cNvPr id="0" name=""/>
        <dsp:cNvSpPr/>
      </dsp:nvSpPr>
      <dsp:spPr>
        <a:xfrm>
          <a:off x="2262981" y="2715579"/>
          <a:ext cx="5966618" cy="135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International Assistance</a:t>
          </a:r>
          <a:endParaRPr lang="en-US" sz="3700" kern="1200" dirty="0"/>
        </a:p>
      </dsp:txBody>
      <dsp:txXfrm>
        <a:off x="2262981" y="2715579"/>
        <a:ext cx="2983309" cy="1357787"/>
      </dsp:txXfrm>
    </dsp:sp>
    <dsp:sp modelId="{5DE739EB-8A0B-49C8-8D8C-03FB3D1A8261}">
      <dsp:nvSpPr>
        <dsp:cNvPr id="0" name=""/>
        <dsp:cNvSpPr/>
      </dsp:nvSpPr>
      <dsp:spPr>
        <a:xfrm>
          <a:off x="5246290" y="0"/>
          <a:ext cx="2983309" cy="13577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Information on Markets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Assistance Through Partners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Assess Export Capability</a:t>
          </a:r>
          <a:endParaRPr lang="en-US" sz="1600" kern="1200" dirty="0"/>
        </a:p>
      </dsp:txBody>
      <dsp:txXfrm>
        <a:off x="5246290" y="0"/>
        <a:ext cx="2983309" cy="1357791"/>
      </dsp:txXfrm>
    </dsp:sp>
    <dsp:sp modelId="{E5102D62-64A2-4DAE-8588-DE81B39FB538}">
      <dsp:nvSpPr>
        <dsp:cNvPr id="0" name=""/>
        <dsp:cNvSpPr/>
      </dsp:nvSpPr>
      <dsp:spPr>
        <a:xfrm>
          <a:off x="5246290" y="1357791"/>
          <a:ext cx="2983309" cy="13577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Identify Buyers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Provide Export Opportunities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Participate in local events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</dsp:txBody>
      <dsp:txXfrm>
        <a:off x="5246290" y="1357791"/>
        <a:ext cx="2983309" cy="1357787"/>
      </dsp:txXfrm>
    </dsp:sp>
    <dsp:sp modelId="{EBFFCCD0-702B-4BBB-830A-0C54BEBD1213}">
      <dsp:nvSpPr>
        <dsp:cNvPr id="0" name=""/>
        <dsp:cNvSpPr/>
      </dsp:nvSpPr>
      <dsp:spPr>
        <a:xfrm>
          <a:off x="5246290" y="2715579"/>
          <a:ext cx="2983309" cy="13577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Support Buyers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Assist with Tenders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Facilitate missions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Facilitate investment partnership</a:t>
          </a:r>
          <a:endParaRPr lang="en-US" sz="1600" kern="1200" dirty="0"/>
        </a:p>
      </dsp:txBody>
      <dsp:txXfrm>
        <a:off x="5246290" y="2715579"/>
        <a:ext cx="2983309" cy="13577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CFD8A0-5AE0-406F-A2DF-80C1287CEA2A}">
      <dsp:nvSpPr>
        <dsp:cNvPr id="0" name=""/>
        <dsp:cNvSpPr/>
      </dsp:nvSpPr>
      <dsp:spPr>
        <a:xfrm>
          <a:off x="685808" y="7"/>
          <a:ext cx="2132852" cy="146953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0D1E5-7CEA-4F97-8756-9F1478B4275C}">
      <dsp:nvSpPr>
        <dsp:cNvPr id="0" name=""/>
        <dsp:cNvSpPr/>
      </dsp:nvSpPr>
      <dsp:spPr>
        <a:xfrm>
          <a:off x="702146" y="1473363"/>
          <a:ext cx="2132852" cy="791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Career Fair</a:t>
          </a:r>
          <a:endParaRPr lang="en-US" sz="1700" kern="1200" dirty="0"/>
        </a:p>
      </dsp:txBody>
      <dsp:txXfrm>
        <a:off x="702146" y="1473363"/>
        <a:ext cx="2132852" cy="791288"/>
      </dsp:txXfrm>
    </dsp:sp>
    <dsp:sp modelId="{C348A87F-029A-4981-B957-E9A874A1CF71}">
      <dsp:nvSpPr>
        <dsp:cNvPr id="0" name=""/>
        <dsp:cNvSpPr/>
      </dsp:nvSpPr>
      <dsp:spPr>
        <a:xfrm>
          <a:off x="3048373" y="97833"/>
          <a:ext cx="2132852" cy="146953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6F21C-D3D5-432C-A459-9D964F385A35}">
      <dsp:nvSpPr>
        <dsp:cNvPr id="0" name=""/>
        <dsp:cNvSpPr/>
      </dsp:nvSpPr>
      <dsp:spPr>
        <a:xfrm>
          <a:off x="3048373" y="1755379"/>
          <a:ext cx="2132852" cy="415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003366"/>
              </a:solidFill>
              <a:latin typeface="Verdana" pitchFamily="34" charset="0"/>
            </a:rPr>
            <a:t>HISPACK</a:t>
          </a:r>
          <a:endParaRPr lang="en-US" sz="1700" kern="1200" dirty="0">
            <a:solidFill>
              <a:srgbClr val="003366"/>
            </a:solidFill>
            <a:latin typeface="Verdana" pitchFamily="34" charset="0"/>
          </a:endParaRPr>
        </a:p>
      </dsp:txBody>
      <dsp:txXfrm>
        <a:off x="3048373" y="1755379"/>
        <a:ext cx="2132852" cy="415268"/>
      </dsp:txXfrm>
    </dsp:sp>
    <dsp:sp modelId="{564C1068-C968-4A40-88DF-51F112171897}">
      <dsp:nvSpPr>
        <dsp:cNvPr id="0" name=""/>
        <dsp:cNvSpPr/>
      </dsp:nvSpPr>
      <dsp:spPr>
        <a:xfrm>
          <a:off x="5394601" y="97833"/>
          <a:ext cx="2132852" cy="146953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18272-4701-4902-9778-381A65187077}">
      <dsp:nvSpPr>
        <dsp:cNvPr id="0" name=""/>
        <dsp:cNvSpPr/>
      </dsp:nvSpPr>
      <dsp:spPr>
        <a:xfrm>
          <a:off x="5394601" y="1755379"/>
          <a:ext cx="2132852" cy="415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003366"/>
              </a:solidFill>
              <a:latin typeface="Verdana" pitchFamily="34" charset="0"/>
            </a:rPr>
            <a:t>Aluminum Dubai</a:t>
          </a:r>
          <a:endParaRPr lang="en-US" sz="1700" kern="1200" dirty="0">
            <a:solidFill>
              <a:srgbClr val="003366"/>
            </a:solidFill>
            <a:latin typeface="Verdana" pitchFamily="34" charset="0"/>
          </a:endParaRPr>
        </a:p>
      </dsp:txBody>
      <dsp:txXfrm>
        <a:off x="5394601" y="1755379"/>
        <a:ext cx="2132852" cy="415268"/>
      </dsp:txXfrm>
    </dsp:sp>
    <dsp:sp modelId="{53B57FBC-CFEA-40CA-9684-F68C2D76F320}">
      <dsp:nvSpPr>
        <dsp:cNvPr id="0" name=""/>
        <dsp:cNvSpPr/>
      </dsp:nvSpPr>
      <dsp:spPr>
        <a:xfrm>
          <a:off x="3078340" y="2475101"/>
          <a:ext cx="2132852" cy="146953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74075-3EC8-4182-A34A-5ED6A4771217}">
      <dsp:nvSpPr>
        <dsp:cNvPr id="0" name=""/>
        <dsp:cNvSpPr/>
      </dsp:nvSpPr>
      <dsp:spPr>
        <a:xfrm>
          <a:off x="3124943" y="3962400"/>
          <a:ext cx="2132852" cy="45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003366"/>
              </a:solidFill>
              <a:latin typeface="Verdana" pitchFamily="34" charset="0"/>
            </a:rPr>
            <a:t>Big 5</a:t>
          </a:r>
          <a:endParaRPr lang="en-US" sz="1700" kern="1200" dirty="0">
            <a:solidFill>
              <a:srgbClr val="003366"/>
            </a:solidFill>
            <a:latin typeface="Verdana" pitchFamily="34" charset="0"/>
          </a:endParaRPr>
        </a:p>
      </dsp:txBody>
      <dsp:txXfrm>
        <a:off x="3124943" y="3962400"/>
        <a:ext cx="2132852" cy="45010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C11D09-BC7B-40D0-AE4C-15E62B621FD7}">
      <dsp:nvSpPr>
        <dsp:cNvPr id="0" name=""/>
        <dsp:cNvSpPr/>
      </dsp:nvSpPr>
      <dsp:spPr>
        <a:xfrm>
          <a:off x="3009228" y="2313678"/>
          <a:ext cx="2211142" cy="2211142"/>
        </a:xfrm>
        <a:prstGeom prst="ellipse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Main Contractors</a:t>
          </a:r>
          <a:endParaRPr lang="en-US" sz="2300" kern="1200" dirty="0"/>
        </a:p>
      </dsp:txBody>
      <dsp:txXfrm>
        <a:off x="3009228" y="2313678"/>
        <a:ext cx="2211142" cy="2211142"/>
      </dsp:txXfrm>
    </dsp:sp>
    <dsp:sp modelId="{50A3E37F-70C7-4C5E-A3BA-C1E9508755E1}">
      <dsp:nvSpPr>
        <dsp:cNvPr id="0" name=""/>
        <dsp:cNvSpPr/>
      </dsp:nvSpPr>
      <dsp:spPr>
        <a:xfrm rot="11700000">
          <a:off x="1339356" y="2580625"/>
          <a:ext cx="1643162" cy="630175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DEAF2-DEE1-40B4-A86D-0F1F68067AE4}">
      <dsp:nvSpPr>
        <dsp:cNvPr id="0" name=""/>
        <dsp:cNvSpPr/>
      </dsp:nvSpPr>
      <dsp:spPr>
        <a:xfrm>
          <a:off x="317059" y="1842838"/>
          <a:ext cx="2100585" cy="168046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Plastics</a:t>
          </a:r>
          <a:endParaRPr lang="en-US" sz="3000" kern="1200" dirty="0"/>
        </a:p>
      </dsp:txBody>
      <dsp:txXfrm>
        <a:off x="317059" y="1842838"/>
        <a:ext cx="2100585" cy="1680468"/>
      </dsp:txXfrm>
    </dsp:sp>
    <dsp:sp modelId="{AB799926-1114-44C1-9EDF-B2D2236A2BAC}">
      <dsp:nvSpPr>
        <dsp:cNvPr id="0" name=""/>
        <dsp:cNvSpPr/>
      </dsp:nvSpPr>
      <dsp:spPr>
        <a:xfrm rot="14700000">
          <a:off x="2438352" y="1270894"/>
          <a:ext cx="1643162" cy="630175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8705"/>
            <a:lumOff val="12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11DF7-EBCE-41BB-B4E7-65AA64EB3FA5}">
      <dsp:nvSpPr>
        <dsp:cNvPr id="0" name=""/>
        <dsp:cNvSpPr/>
      </dsp:nvSpPr>
      <dsp:spPr>
        <a:xfrm>
          <a:off x="1862425" y="1142"/>
          <a:ext cx="2100585" cy="168046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Metal Fabrication</a:t>
          </a:r>
          <a:endParaRPr lang="en-US" sz="3000" kern="1200" dirty="0"/>
        </a:p>
      </dsp:txBody>
      <dsp:txXfrm>
        <a:off x="1862425" y="1142"/>
        <a:ext cx="2100585" cy="1680468"/>
      </dsp:txXfrm>
    </dsp:sp>
    <dsp:sp modelId="{6B6B71FB-6DE4-437B-9492-2CD24B0B39CC}">
      <dsp:nvSpPr>
        <dsp:cNvPr id="0" name=""/>
        <dsp:cNvSpPr/>
      </dsp:nvSpPr>
      <dsp:spPr>
        <a:xfrm rot="17700000">
          <a:off x="4148085" y="1270894"/>
          <a:ext cx="1643162" cy="630175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BE8E4-F397-4BAD-A1F0-3FF6B54AFE53}">
      <dsp:nvSpPr>
        <dsp:cNvPr id="0" name=""/>
        <dsp:cNvSpPr/>
      </dsp:nvSpPr>
      <dsp:spPr>
        <a:xfrm>
          <a:off x="4266589" y="1142"/>
          <a:ext cx="2100585" cy="168046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Packaging</a:t>
          </a:r>
          <a:endParaRPr lang="en-US" sz="3000" kern="1200" dirty="0"/>
        </a:p>
      </dsp:txBody>
      <dsp:txXfrm>
        <a:off x="4266589" y="1142"/>
        <a:ext cx="2100585" cy="1680468"/>
      </dsp:txXfrm>
    </dsp:sp>
    <dsp:sp modelId="{1F1130FB-1481-47E5-BD02-C41FD5F5B521}">
      <dsp:nvSpPr>
        <dsp:cNvPr id="0" name=""/>
        <dsp:cNvSpPr/>
      </dsp:nvSpPr>
      <dsp:spPr>
        <a:xfrm rot="20700000">
          <a:off x="5247080" y="2580625"/>
          <a:ext cx="1643162" cy="630175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26116"/>
            <a:lumOff val="381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D5E8D-DA7E-41C3-A7D4-167CEFD3ECA1}">
      <dsp:nvSpPr>
        <dsp:cNvPr id="0" name=""/>
        <dsp:cNvSpPr/>
      </dsp:nvSpPr>
      <dsp:spPr>
        <a:xfrm>
          <a:off x="5811955" y="1842838"/>
          <a:ext cx="2100585" cy="168046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Chemicals</a:t>
          </a:r>
          <a:endParaRPr lang="en-US" sz="3000" kern="1200" dirty="0"/>
        </a:p>
      </dsp:txBody>
      <dsp:txXfrm>
        <a:off x="5811955" y="1842838"/>
        <a:ext cx="2100585" cy="168046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40150F-2EA4-434E-B9E5-9DD99A5F2A99}">
      <dsp:nvSpPr>
        <dsp:cNvPr id="0" name=""/>
        <dsp:cNvSpPr/>
      </dsp:nvSpPr>
      <dsp:spPr>
        <a:xfrm>
          <a:off x="2411" y="1053455"/>
          <a:ext cx="2419052" cy="2419052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24130" rIns="133129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Creation of  SPX Database  2007-2008</a:t>
          </a:r>
          <a:endParaRPr lang="en-US" sz="1900" kern="1200" dirty="0"/>
        </a:p>
      </dsp:txBody>
      <dsp:txXfrm>
        <a:off x="2411" y="1053455"/>
        <a:ext cx="2419052" cy="2419052"/>
      </dsp:txXfrm>
    </dsp:sp>
    <dsp:sp modelId="{DCFE2156-A082-40F8-8DE4-C95C641ABBF4}">
      <dsp:nvSpPr>
        <dsp:cNvPr id="0" name=""/>
        <dsp:cNvSpPr/>
      </dsp:nvSpPr>
      <dsp:spPr>
        <a:xfrm>
          <a:off x="1937652" y="1053455"/>
          <a:ext cx="2419052" cy="2419052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-7384"/>
            <a:lumOff val="198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24130" rIns="133129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DIIPF   Matchmaking Event Feb 2008</a:t>
          </a:r>
          <a:endParaRPr lang="en-US" sz="1900" kern="1200" dirty="0"/>
        </a:p>
      </dsp:txBody>
      <dsp:txXfrm>
        <a:off x="1937652" y="1053455"/>
        <a:ext cx="2419052" cy="2419052"/>
      </dsp:txXfrm>
    </dsp:sp>
    <dsp:sp modelId="{903F17BE-5D6F-4399-BEB1-5CFBB6A92BEE}">
      <dsp:nvSpPr>
        <dsp:cNvPr id="0" name=""/>
        <dsp:cNvSpPr/>
      </dsp:nvSpPr>
      <dsp:spPr>
        <a:xfrm>
          <a:off x="3872894" y="1053455"/>
          <a:ext cx="2419052" cy="2419052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-14769"/>
            <a:lumOff val="396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24130" rIns="133129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Pre-Launch &amp;Technical Verification</a:t>
          </a:r>
          <a:endParaRPr lang="en-US" sz="1900" kern="1200" dirty="0"/>
        </a:p>
      </dsp:txBody>
      <dsp:txXfrm>
        <a:off x="3872894" y="1053455"/>
        <a:ext cx="2419052" cy="2419052"/>
      </dsp:txXfrm>
    </dsp:sp>
    <dsp:sp modelId="{C6574EE1-C1DD-4332-98E3-35929D04E501}">
      <dsp:nvSpPr>
        <dsp:cNvPr id="0" name=""/>
        <dsp:cNvSpPr/>
      </dsp:nvSpPr>
      <dsp:spPr>
        <a:xfrm>
          <a:off x="5808136" y="1053455"/>
          <a:ext cx="2419052" cy="2419052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-7384"/>
            <a:lumOff val="198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24130" rIns="133129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Launch Sponsored by EDC,GOIC and UNIDO June 2009</a:t>
          </a:r>
          <a:endParaRPr lang="en-US" sz="1900" kern="1200" dirty="0"/>
        </a:p>
      </dsp:txBody>
      <dsp:txXfrm>
        <a:off x="5808136" y="1053455"/>
        <a:ext cx="2419052" cy="241905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5AB371-D7E5-4C0A-8135-91A80531A29E}">
      <dsp:nvSpPr>
        <dsp:cNvPr id="0" name=""/>
        <dsp:cNvSpPr/>
      </dsp:nvSpPr>
      <dsp:spPr>
        <a:xfrm rot="16200000">
          <a:off x="-1483017" y="1487438"/>
          <a:ext cx="4525963" cy="1551086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0000"/>
              </a:solidFill>
            </a:rPr>
            <a:t>Subcontracting &amp; Partnership Exchange Workshop</a:t>
          </a:r>
          <a:endParaRPr lang="en-US" sz="1600" kern="1200" dirty="0">
            <a:solidFill>
              <a:srgbClr val="FF0000"/>
            </a:solidFill>
          </a:endParaRPr>
        </a:p>
      </dsp:txBody>
      <dsp:txXfrm rot="16200000">
        <a:off x="-1483017" y="1487438"/>
        <a:ext cx="4525963" cy="1551086"/>
      </dsp:txXfrm>
    </dsp:sp>
    <dsp:sp modelId="{FB7076AC-1E9C-4139-AF17-25B1ECC5492C}">
      <dsp:nvSpPr>
        <dsp:cNvPr id="0" name=""/>
        <dsp:cNvSpPr/>
      </dsp:nvSpPr>
      <dsp:spPr>
        <a:xfrm rot="16200000">
          <a:off x="184400" y="1487438"/>
          <a:ext cx="4525963" cy="1551086"/>
        </a:xfrm>
        <a:prstGeom prst="flowChartManualOperation">
          <a:avLst/>
        </a:prstGeom>
        <a:solidFill>
          <a:schemeClr val="accent5">
            <a:hueOff val="1285709"/>
            <a:satOff val="2937"/>
            <a:lumOff val="-8137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FF0000"/>
              </a:solidFill>
            </a:rPr>
            <a:t>Manufacturing Investment Opportunities Seminar</a:t>
          </a:r>
          <a:endParaRPr lang="en-US" sz="1400" kern="1200" dirty="0">
            <a:solidFill>
              <a:srgbClr val="FF0000"/>
            </a:solidFill>
          </a:endParaRPr>
        </a:p>
      </dsp:txBody>
      <dsp:txXfrm rot="16200000">
        <a:off x="184400" y="1487438"/>
        <a:ext cx="4525963" cy="1551086"/>
      </dsp:txXfrm>
    </dsp:sp>
    <dsp:sp modelId="{0802B738-9193-43FB-9C44-B4D853C9ECAC}">
      <dsp:nvSpPr>
        <dsp:cNvPr id="0" name=""/>
        <dsp:cNvSpPr/>
      </dsp:nvSpPr>
      <dsp:spPr>
        <a:xfrm rot="16200000">
          <a:off x="1819714" y="1487438"/>
          <a:ext cx="4525963" cy="1551086"/>
        </a:xfrm>
        <a:prstGeom prst="flowChartManualOperation">
          <a:avLst/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0000"/>
              </a:solidFill>
            </a:rPr>
            <a:t>Pre Scheduled Bilateral Meetings between Main Contractors(Buyers) and Sub Contractors(Exporters</a:t>
          </a:r>
          <a:r>
            <a:rPr lang="en-US" sz="1300" kern="1200" dirty="0" smtClean="0"/>
            <a:t>)</a:t>
          </a:r>
          <a:endParaRPr lang="en-US" sz="1300" kern="1200" dirty="0"/>
        </a:p>
      </dsp:txBody>
      <dsp:txXfrm rot="16200000">
        <a:off x="1819714" y="1487438"/>
        <a:ext cx="4525963" cy="1551086"/>
      </dsp:txXfrm>
    </dsp:sp>
    <dsp:sp modelId="{FE9C5620-2160-4410-B97E-68A42CB1AB43}">
      <dsp:nvSpPr>
        <dsp:cNvPr id="0" name=""/>
        <dsp:cNvSpPr/>
      </dsp:nvSpPr>
      <dsp:spPr>
        <a:xfrm rot="16200000">
          <a:off x="3554195" y="1487438"/>
          <a:ext cx="4525963" cy="1551086"/>
        </a:xfrm>
        <a:prstGeom prst="flowChartManualOperation">
          <a:avLst/>
        </a:prstGeom>
        <a:solidFill>
          <a:schemeClr val="accent5">
            <a:hueOff val="3857127"/>
            <a:satOff val="8811"/>
            <a:lumOff val="-2441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0000"/>
              </a:solidFill>
            </a:rPr>
            <a:t>Matchmaking &amp; Business Deals</a:t>
          </a:r>
          <a:endParaRPr lang="en-US" sz="1600" kern="1200" dirty="0">
            <a:solidFill>
              <a:srgbClr val="FF0000"/>
            </a:solidFill>
          </a:endParaRPr>
        </a:p>
      </dsp:txBody>
      <dsp:txXfrm rot="16200000">
        <a:off x="3554195" y="1487438"/>
        <a:ext cx="4525963" cy="1551086"/>
      </dsp:txXfrm>
    </dsp:sp>
    <dsp:sp modelId="{82D819CF-5C59-409B-B461-0AFACD5E6521}">
      <dsp:nvSpPr>
        <dsp:cNvPr id="0" name=""/>
        <dsp:cNvSpPr/>
      </dsp:nvSpPr>
      <dsp:spPr>
        <a:xfrm rot="16200000">
          <a:off x="5186654" y="1487438"/>
          <a:ext cx="4525963" cy="1551086"/>
        </a:xfrm>
        <a:prstGeom prst="flowChartManualOperation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0000"/>
              </a:solidFill>
            </a:rPr>
            <a:t>Exhibition</a:t>
          </a:r>
        </a:p>
      </dsp:txBody>
      <dsp:txXfrm rot="16200000">
        <a:off x="5186654" y="1487438"/>
        <a:ext cx="4525963" cy="155108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59D80B-7F26-467F-96CD-04B2A7C4A626}">
      <dsp:nvSpPr>
        <dsp:cNvPr id="0" name=""/>
        <dsp:cNvSpPr/>
      </dsp:nvSpPr>
      <dsp:spPr>
        <a:xfrm>
          <a:off x="0" y="455684"/>
          <a:ext cx="3428467" cy="361417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46B3D-DCA1-4ED8-A3D4-C969499C1B83}">
      <dsp:nvSpPr>
        <dsp:cNvPr id="0" name=""/>
        <dsp:cNvSpPr/>
      </dsp:nvSpPr>
      <dsp:spPr>
        <a:xfrm>
          <a:off x="992850" y="2763204"/>
          <a:ext cx="1452026" cy="538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Dubai-SPX  Launch</a:t>
          </a:r>
          <a:endParaRPr lang="en-US" sz="1300" kern="1200" dirty="0"/>
        </a:p>
      </dsp:txBody>
      <dsp:txXfrm>
        <a:off x="992850" y="2763204"/>
        <a:ext cx="1452026" cy="538701"/>
      </dsp:txXfrm>
    </dsp:sp>
    <dsp:sp modelId="{584BAEA6-B749-4BC7-AAD2-5149999E5DCD}">
      <dsp:nvSpPr>
        <dsp:cNvPr id="0" name=""/>
        <dsp:cNvSpPr/>
      </dsp:nvSpPr>
      <dsp:spPr>
        <a:xfrm>
          <a:off x="3504351" y="1522980"/>
          <a:ext cx="1452026" cy="100044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452BB-C5C1-4EA3-B9D5-CEC1FC7EE15A}">
      <dsp:nvSpPr>
        <dsp:cNvPr id="0" name=""/>
        <dsp:cNvSpPr/>
      </dsp:nvSpPr>
      <dsp:spPr>
        <a:xfrm>
          <a:off x="3578361" y="2493853"/>
          <a:ext cx="1452026" cy="538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UNIDO Representative</a:t>
          </a:r>
          <a:endParaRPr lang="en-US" sz="1300" kern="1200" dirty="0"/>
        </a:p>
      </dsp:txBody>
      <dsp:txXfrm>
        <a:off x="3578361" y="2493853"/>
        <a:ext cx="1452026" cy="538701"/>
      </dsp:txXfrm>
    </dsp:sp>
    <dsp:sp modelId="{5489C52E-3975-40DD-9341-BE5BB6269651}">
      <dsp:nvSpPr>
        <dsp:cNvPr id="0" name=""/>
        <dsp:cNvSpPr/>
      </dsp:nvSpPr>
      <dsp:spPr>
        <a:xfrm>
          <a:off x="5183072" y="1522980"/>
          <a:ext cx="1452026" cy="100044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3D2F6-0C6B-402E-85D7-42818ECF2001}">
      <dsp:nvSpPr>
        <dsp:cNvPr id="0" name=""/>
        <dsp:cNvSpPr/>
      </dsp:nvSpPr>
      <dsp:spPr>
        <a:xfrm>
          <a:off x="5175652" y="2493853"/>
          <a:ext cx="1452026" cy="538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GOIC Secretary General</a:t>
          </a:r>
          <a:endParaRPr lang="en-US" sz="1300" kern="1200" dirty="0"/>
        </a:p>
      </dsp:txBody>
      <dsp:txXfrm>
        <a:off x="5175652" y="2493853"/>
        <a:ext cx="1452026" cy="538701"/>
      </dsp:txXfrm>
    </dsp:sp>
    <dsp:sp modelId="{EB6681F8-AFBD-4C9F-B4F1-B95AB4250364}">
      <dsp:nvSpPr>
        <dsp:cNvPr id="0" name=""/>
        <dsp:cNvSpPr/>
      </dsp:nvSpPr>
      <dsp:spPr>
        <a:xfrm>
          <a:off x="6772942" y="1493407"/>
          <a:ext cx="1452026" cy="100044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0450E-19A7-49E2-A3F9-D77CACF013BE}">
      <dsp:nvSpPr>
        <dsp:cNvPr id="0" name=""/>
        <dsp:cNvSpPr/>
      </dsp:nvSpPr>
      <dsp:spPr>
        <a:xfrm>
          <a:off x="6772942" y="2493853"/>
          <a:ext cx="1452026" cy="538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UNIDO</a:t>
          </a:r>
          <a:endParaRPr lang="en-US" sz="1300" kern="1200" dirty="0"/>
        </a:p>
      </dsp:txBody>
      <dsp:txXfrm>
        <a:off x="6772942" y="2493853"/>
        <a:ext cx="1452026" cy="5387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430C09-0F1A-4D71-857D-05FD31B41869}">
      <dsp:nvSpPr>
        <dsp:cNvPr id="0" name=""/>
        <dsp:cNvSpPr/>
      </dsp:nvSpPr>
      <dsp:spPr>
        <a:xfrm>
          <a:off x="548639" y="0"/>
          <a:ext cx="6217919" cy="43942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F7954-43EB-4CFA-814A-B9C59BB949EA}">
      <dsp:nvSpPr>
        <dsp:cNvPr id="0" name=""/>
        <dsp:cNvSpPr/>
      </dsp:nvSpPr>
      <dsp:spPr>
        <a:xfrm>
          <a:off x="7858" y="1318259"/>
          <a:ext cx="2354580" cy="175768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Focus on Diversification of the Supplier Database</a:t>
          </a:r>
          <a:endParaRPr lang="en-US" sz="1700" kern="1200" dirty="0"/>
        </a:p>
      </dsp:txBody>
      <dsp:txXfrm>
        <a:off x="7858" y="1318259"/>
        <a:ext cx="2354580" cy="1757680"/>
      </dsp:txXfrm>
    </dsp:sp>
    <dsp:sp modelId="{79498F40-95A7-4AF2-AF8B-31F47B37E8A4}">
      <dsp:nvSpPr>
        <dsp:cNvPr id="0" name=""/>
        <dsp:cNvSpPr/>
      </dsp:nvSpPr>
      <dsp:spPr>
        <a:xfrm>
          <a:off x="2480309" y="1318259"/>
          <a:ext cx="2354580" cy="175768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Initiate a programm to upgrade Local Suppliers capabilities  to international Standards of  multinational buyers</a:t>
          </a:r>
          <a:endParaRPr lang="en-US" sz="1700" kern="1200" dirty="0"/>
        </a:p>
      </dsp:txBody>
      <dsp:txXfrm>
        <a:off x="2480309" y="1318259"/>
        <a:ext cx="2354580" cy="1757680"/>
      </dsp:txXfrm>
    </dsp:sp>
    <dsp:sp modelId="{C938C521-9789-42A9-B184-0305706D2C13}">
      <dsp:nvSpPr>
        <dsp:cNvPr id="0" name=""/>
        <dsp:cNvSpPr/>
      </dsp:nvSpPr>
      <dsp:spPr>
        <a:xfrm>
          <a:off x="4952761" y="1318259"/>
          <a:ext cx="2354580" cy="175768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Globalize-Benchmark with world SPX’s and link with international Databases</a:t>
          </a:r>
          <a:endParaRPr lang="en-US" sz="1700" kern="1200" dirty="0"/>
        </a:p>
      </dsp:txBody>
      <dsp:txXfrm>
        <a:off x="4952761" y="1318259"/>
        <a:ext cx="2354580" cy="175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A5C6-847A-4119-ADF6-554B81492A64}" type="datetimeFigureOut">
              <a:rPr lang="en-US" smtClean="0"/>
              <a:pPr/>
              <a:t>11/23/2009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86BFD-AB60-4F02-A0C6-386A162DD3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794500" cy="9931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1861" tIns="45931" rIns="91861" bIns="45931" anchor="ctr"/>
          <a:lstStyle/>
          <a:p>
            <a:pPr>
              <a:buFont typeface="Maiandra GD" pitchFamily="32" charset="0"/>
              <a:buNone/>
              <a:defRPr/>
            </a:pPr>
            <a:endParaRPr lang="en-US" dirty="0">
              <a:latin typeface="Maiandra GD" pitchFamily="32" charset="0"/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2944078" cy="497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861" tIns="45931" rIns="91861" bIns="45931" anchor="ctr"/>
          <a:lstStyle/>
          <a:p>
            <a:pPr>
              <a:buFont typeface="Maiandra GD" pitchFamily="32" charset="0"/>
              <a:buNone/>
              <a:defRPr/>
            </a:pPr>
            <a:endParaRPr lang="en-US" dirty="0">
              <a:latin typeface="Maiandra GD" pitchFamily="32" charset="0"/>
            </a:endParaRPr>
          </a:p>
        </p:txBody>
      </p:sp>
      <p:sp>
        <p:nvSpPr>
          <p:cNvPr id="41988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2950"/>
            <a:ext cx="4960937" cy="372268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906346" y="4717756"/>
            <a:ext cx="4980270" cy="4468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414" tIns="47015" rIns="90414" bIns="470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850423" y="0"/>
            <a:ext cx="2944078" cy="497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861" tIns="45931" rIns="91861" bIns="45931" anchor="ctr"/>
          <a:lstStyle/>
          <a:p>
            <a:pPr>
              <a:buFont typeface="Maiandra GD" pitchFamily="32" charset="0"/>
              <a:buNone/>
              <a:defRPr/>
            </a:pPr>
            <a:endParaRPr lang="en-US" dirty="0">
              <a:latin typeface="Maiandra GD" pitchFamily="32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9433812"/>
            <a:ext cx="2944078" cy="497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861" tIns="45931" rIns="91861" bIns="45931" anchor="ctr"/>
          <a:lstStyle/>
          <a:p>
            <a:pPr>
              <a:buFont typeface="Maiandra GD" pitchFamily="32" charset="0"/>
              <a:buNone/>
              <a:defRPr/>
            </a:pPr>
            <a:endParaRPr lang="en-US" dirty="0">
              <a:latin typeface="Maiandra GD" pitchFamily="32" charset="0"/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0422" y="9433812"/>
            <a:ext cx="2942537" cy="4958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414" tIns="47015" rIns="90414" bIns="47015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8611" algn="l"/>
                <a:tab pos="1837221" algn="l"/>
                <a:tab pos="2755832" algn="l"/>
                <a:tab pos="3674442" algn="l"/>
                <a:tab pos="4593052" algn="l"/>
                <a:tab pos="5511663" algn="l"/>
                <a:tab pos="6430273" algn="l"/>
                <a:tab pos="7348884" algn="l"/>
                <a:tab pos="8267494" algn="l"/>
                <a:tab pos="9186105" algn="l"/>
                <a:tab pos="10104716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defRPr>
            </a:lvl1pPr>
          </a:lstStyle>
          <a:p>
            <a:pPr>
              <a:defRPr/>
            </a:pPr>
            <a:fld id="{D07D40EB-E622-4689-BC19-394B2FF47E4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7235" algn="l"/>
                <a:tab pos="1836062" algn="l"/>
                <a:tab pos="2754889" algn="l"/>
                <a:tab pos="3673716" algn="l"/>
                <a:tab pos="4592543" algn="l"/>
                <a:tab pos="5511370" algn="l"/>
                <a:tab pos="6430197" algn="l"/>
                <a:tab pos="7347432" algn="l"/>
                <a:tab pos="8266259" algn="l"/>
                <a:tab pos="9185086" algn="l"/>
                <a:tab pos="10103913" algn="l"/>
              </a:tabLst>
            </a:pPr>
            <a:fld id="{6B1AAA0C-53B0-47EF-AC2A-67FE1824EA84}" type="slidenum">
              <a:rPr lang="en-GB" smtClean="0">
                <a:latin typeface="Times New Roman" pitchFamily="18" charset="0"/>
                <a:cs typeface="Times New Roman" pitchFamily="18" charset="0"/>
              </a:rPr>
              <a:pPr>
                <a:tabLst>
                  <a:tab pos="0" algn="l"/>
                  <a:tab pos="917235" algn="l"/>
                  <a:tab pos="1836062" algn="l"/>
                  <a:tab pos="2754889" algn="l"/>
                  <a:tab pos="3673716" algn="l"/>
                  <a:tab pos="4592543" algn="l"/>
                  <a:tab pos="5511370" algn="l"/>
                  <a:tab pos="6430197" algn="l"/>
                  <a:tab pos="7347432" algn="l"/>
                  <a:tab pos="8266259" algn="l"/>
                  <a:tab pos="9185086" algn="l"/>
                  <a:tab pos="10103913" algn="l"/>
                </a:tabLst>
              </a:pPr>
              <a:t>1</a:t>
            </a:fld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50423" y="9433812"/>
            <a:ext cx="2944078" cy="497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414" tIns="47015" rIns="90414" bIns="47015" anchor="b"/>
          <a:lstStyle/>
          <a:p>
            <a: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7235" algn="l"/>
                <a:tab pos="1836062" algn="l"/>
                <a:tab pos="2754889" algn="l"/>
                <a:tab pos="3673716" algn="l"/>
                <a:tab pos="4592543" algn="l"/>
                <a:tab pos="5511370" algn="l"/>
                <a:tab pos="6430197" algn="l"/>
                <a:tab pos="7347432" algn="l"/>
                <a:tab pos="8266259" algn="l"/>
                <a:tab pos="9185086" algn="l"/>
                <a:tab pos="10103913" algn="l"/>
              </a:tabLst>
            </a:pPr>
            <a:fld id="{F803054D-CF6C-49A7-B859-992410EFF86C}" type="slidenum"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lnSpc>
                  <a:spcPct val="100000"/>
                </a:lnSpc>
                <a:buClr>
                  <a:srgbClr val="000000"/>
                </a:buClr>
                <a:tabLst>
                  <a:tab pos="0" algn="l"/>
                  <a:tab pos="917235" algn="l"/>
                  <a:tab pos="1836062" algn="l"/>
                  <a:tab pos="2754889" algn="l"/>
                  <a:tab pos="3673716" algn="l"/>
                  <a:tab pos="4592543" algn="l"/>
                  <a:tab pos="5511370" algn="l"/>
                  <a:tab pos="6430197" algn="l"/>
                  <a:tab pos="7347432" algn="l"/>
                  <a:tab pos="8266259" algn="l"/>
                  <a:tab pos="9185086" algn="l"/>
                  <a:tab pos="10103913" algn="l"/>
                </a:tabLst>
              </a:pPr>
              <a:t>1</a:t>
            </a:fld>
            <a:endParaRPr lang="en-GB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1143721" y="743836"/>
            <a:ext cx="4507060" cy="37242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861" tIns="45931" rIns="91861" bIns="45931" anchor="ctr"/>
          <a:lstStyle/>
          <a:p>
            <a:endParaRPr lang="en-US" dirty="0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/>
          </p:nvPr>
        </p:nvSpPr>
        <p:spPr>
          <a:xfrm>
            <a:off x="906344" y="4717755"/>
            <a:ext cx="4981812" cy="4471508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50423" y="9435510"/>
            <a:ext cx="2944078" cy="49589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3319" tIns="46660" rIns="93319" bIns="46660" anchor="b"/>
          <a:lstStyle/>
          <a:p>
            <a:pPr algn="r" defTabSz="933159">
              <a:lnSpc>
                <a:spcPct val="100000"/>
              </a:lnSpc>
              <a:buClrTx/>
              <a:buSzTx/>
            </a:pPr>
            <a:fld id="{060B5F73-6553-410B-A59D-8C0E614FCC97}" type="slidenum">
              <a:rPr lang="ar-S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defTabSz="933159">
                <a:lnSpc>
                  <a:spcPct val="100000"/>
                </a:lnSpc>
                <a:buClrTx/>
                <a:buSzTx/>
              </a:pPr>
              <a:t>38</a:t>
            </a:fld>
            <a:endParaRPr lang="es-ES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44" y="4717756"/>
            <a:ext cx="4981812" cy="4468111"/>
          </a:xfrm>
          <a:noFill/>
          <a:ln/>
        </p:spPr>
        <p:txBody>
          <a:bodyPr lIns="93319" tIns="46660" rIns="93319" bIns="46660"/>
          <a:lstStyle/>
          <a:p>
            <a:pPr defTabSz="917235"/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500" dirty="0" smtClean="0">
                <a:latin typeface="Arial" charset="0"/>
                <a:cs typeface="Arial" charset="0"/>
              </a:rPr>
              <a:t>3</a:t>
            </a:r>
            <a:r>
              <a:rPr lang="en-US" sz="1500" baseline="30000" dirty="0" smtClean="0">
                <a:latin typeface="Arial" charset="0"/>
                <a:cs typeface="Arial" charset="0"/>
              </a:rPr>
              <a:t>rd</a:t>
            </a:r>
            <a:r>
              <a:rPr lang="en-US" sz="1500" dirty="0" smtClean="0">
                <a:latin typeface="Arial" charset="0"/>
                <a:cs typeface="Arial" charset="0"/>
              </a:rPr>
              <a:t> largest re-export hub in the world and 9</a:t>
            </a:r>
            <a:r>
              <a:rPr lang="en-US" sz="1500" baseline="30000" dirty="0" smtClean="0">
                <a:latin typeface="Arial" charset="0"/>
                <a:cs typeface="Arial" charset="0"/>
              </a:rPr>
              <a:t>th</a:t>
            </a:r>
            <a:r>
              <a:rPr lang="en-US" sz="1500" dirty="0" smtClean="0">
                <a:latin typeface="Arial" charset="0"/>
                <a:cs typeface="Arial" charset="0"/>
              </a:rPr>
              <a:t> largest export hub in the world</a:t>
            </a:r>
          </a:p>
          <a:p>
            <a:pPr>
              <a:lnSpc>
                <a:spcPct val="90000"/>
              </a:lnSpc>
            </a:pPr>
            <a:r>
              <a:rPr lang="en-GB" sz="15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 gateway to a US$150 billion market (ME and Africa)</a:t>
            </a:r>
          </a:p>
          <a:p>
            <a:pPr eaLnBrk="1" hangingPunct="1">
              <a:lnSpc>
                <a:spcPct val="90000"/>
              </a:lnSpc>
              <a:spcBef>
                <a:spcPts val="1655"/>
              </a:spcBef>
              <a:buSzPct val="75000"/>
            </a:pPr>
            <a:r>
              <a:rPr lang="en-GB" sz="15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 regional import market of roughly 1.4 billion population</a:t>
            </a:r>
          </a:p>
          <a:p>
            <a:pPr eaLnBrk="1" hangingPunct="1">
              <a:lnSpc>
                <a:spcPct val="90000"/>
              </a:lnSpc>
              <a:spcBef>
                <a:spcPts val="1655"/>
              </a:spcBef>
              <a:buSzPct val="75000"/>
            </a:pPr>
            <a:r>
              <a:rPr lang="en-GB" sz="15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 growing and an accessible market: some 30 Free Zones and 7 Industrial Parks</a:t>
            </a:r>
          </a:p>
          <a:p>
            <a:pPr eaLnBrk="1" hangingPunct="1">
              <a:lnSpc>
                <a:spcPct val="90000"/>
              </a:lnSpc>
              <a:spcBef>
                <a:spcPts val="1655"/>
              </a:spcBef>
              <a:buSzPct val="75000"/>
            </a:pPr>
            <a:r>
              <a:rPr lang="en-GB" sz="15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Manufacturing and export sectors with average growth of 20% and higher contribution to the GDP.  Total export from Dubai was 36% higher than during the first quarter this year compared to last and 44% higher in the 2</a:t>
            </a:r>
            <a:r>
              <a:rPr lang="en-GB" sz="1500" baseline="30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nd</a:t>
            </a:r>
            <a:r>
              <a:rPr lang="en-GB" sz="15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quarter compared to last.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7235" algn="l"/>
                <a:tab pos="1836062" algn="l"/>
                <a:tab pos="2754889" algn="l"/>
                <a:tab pos="3673716" algn="l"/>
                <a:tab pos="4592543" algn="l"/>
                <a:tab pos="5511370" algn="l"/>
                <a:tab pos="6430197" algn="l"/>
                <a:tab pos="7347432" algn="l"/>
                <a:tab pos="8266259" algn="l"/>
                <a:tab pos="9185086" algn="l"/>
                <a:tab pos="10103913" algn="l"/>
              </a:tabLst>
            </a:pPr>
            <a:fld id="{F2699B7E-9C89-4D10-8E54-48F6580250D4}" type="slidenum">
              <a:rPr lang="en-GB" smtClean="0">
                <a:latin typeface="Times New Roman" pitchFamily="18" charset="0"/>
                <a:cs typeface="Times New Roman" pitchFamily="18" charset="0"/>
              </a:rPr>
              <a:pPr>
                <a:tabLst>
                  <a:tab pos="0" algn="l"/>
                  <a:tab pos="917235" algn="l"/>
                  <a:tab pos="1836062" algn="l"/>
                  <a:tab pos="2754889" algn="l"/>
                  <a:tab pos="3673716" algn="l"/>
                  <a:tab pos="4592543" algn="l"/>
                  <a:tab pos="5511370" algn="l"/>
                  <a:tab pos="6430197" algn="l"/>
                  <a:tab pos="7347432" algn="l"/>
                  <a:tab pos="8266259" algn="l"/>
                  <a:tab pos="9185086" algn="l"/>
                  <a:tab pos="10103913" algn="l"/>
                </a:tabLst>
              </a:pPr>
              <a:t>2</a:t>
            </a:fld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7D40EB-E622-4689-BC19-394B2FF47E46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7D40EB-E622-4689-BC19-394B2FF47E46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dirty="0" smtClean="0">
              <a:latin typeface="Times New Roman" pitchFamily="18" charset="0"/>
            </a:endParaRPr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50422" y="9433812"/>
            <a:ext cx="2942537" cy="4958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414" tIns="47015" rIns="90414" bIns="47015" anchor="b"/>
          <a:lstStyle/>
          <a:p>
            <a: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7235" algn="l"/>
                <a:tab pos="1836062" algn="l"/>
                <a:tab pos="2754889" algn="l"/>
                <a:tab pos="3673716" algn="l"/>
                <a:tab pos="4592543" algn="l"/>
                <a:tab pos="5511370" algn="l"/>
                <a:tab pos="6430197" algn="l"/>
                <a:tab pos="7347432" algn="l"/>
                <a:tab pos="8266259" algn="l"/>
                <a:tab pos="9185086" algn="l"/>
                <a:tab pos="10103913" algn="l"/>
              </a:tabLst>
            </a:pPr>
            <a:fld id="{8AC1F84B-2541-46F1-B040-84D4CC3C38FB}" type="slidenum"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lnSpc>
                  <a:spcPct val="100000"/>
                </a:lnSpc>
                <a:buClr>
                  <a:srgbClr val="000000"/>
                </a:buClr>
                <a:tabLst>
                  <a:tab pos="0" algn="l"/>
                  <a:tab pos="917235" algn="l"/>
                  <a:tab pos="1836062" algn="l"/>
                  <a:tab pos="2754889" algn="l"/>
                  <a:tab pos="3673716" algn="l"/>
                  <a:tab pos="4592543" algn="l"/>
                  <a:tab pos="5511370" algn="l"/>
                  <a:tab pos="6430197" algn="l"/>
                  <a:tab pos="7347432" algn="l"/>
                  <a:tab pos="8266259" algn="l"/>
                  <a:tab pos="9185086" algn="l"/>
                  <a:tab pos="10103913" algn="l"/>
                </a:tabLst>
              </a:pPr>
              <a:t>11</a:t>
            </a:fld>
            <a:endParaRPr lang="en-GB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56588" y="9457588"/>
            <a:ext cx="2962575" cy="48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59" tIns="46730" rIns="93459" bIns="46730" anchor="b"/>
          <a:lstStyle/>
          <a:p>
            <a:pPr algn="r" defTabSz="934752" eaLnBrk="1" hangingPunct="1">
              <a:lnSpc>
                <a:spcPct val="100000"/>
              </a:lnSpc>
              <a:buClrTx/>
              <a:buSzTx/>
            </a:pPr>
            <a:fld id="{74D54744-D6CE-454B-8990-FDC3D475E568}" type="slidenum">
              <a:rPr lang="ar-SA" altLang="en-US">
                <a:solidFill>
                  <a:schemeClr val="tx1"/>
                </a:solidFill>
                <a:latin typeface="Arial" charset="0"/>
                <a:ea typeface="PMingLiU" pitchFamily="18" charset="-120"/>
                <a:cs typeface="Arial" charset="0"/>
              </a:rPr>
              <a:pPr algn="r" defTabSz="934752" eaLnBrk="1" hangingPunct="1">
                <a:lnSpc>
                  <a:spcPct val="100000"/>
                </a:lnSpc>
                <a:buClrTx/>
                <a:buSzTx/>
              </a:pPr>
              <a:t>12</a:t>
            </a:fld>
            <a:endParaRPr lang="en-US" altLang="zh-HK" dirty="0">
              <a:solidFill>
                <a:schemeClr val="tx1"/>
              </a:solidFill>
              <a:latin typeface="Arial" charset="0"/>
              <a:ea typeface="PMingLiU" pitchFamily="18" charset="-120"/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735013"/>
            <a:ext cx="4997450" cy="374967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931" y="4727944"/>
            <a:ext cx="4967939" cy="4483395"/>
          </a:xfrm>
          <a:noFill/>
          <a:ln/>
        </p:spPr>
        <p:txBody>
          <a:bodyPr lIns="93459" tIns="46730" rIns="93459" bIns="46730"/>
          <a:lstStyle/>
          <a:p>
            <a:pPr defTabSz="917235"/>
            <a:endParaRPr lang="de-DE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56588" y="9457588"/>
            <a:ext cx="2962575" cy="48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59" tIns="46730" rIns="93459" bIns="46730" anchor="b"/>
          <a:lstStyle/>
          <a:p>
            <a:pPr algn="r" defTabSz="934752" eaLnBrk="1" hangingPunct="1">
              <a:lnSpc>
                <a:spcPct val="100000"/>
              </a:lnSpc>
              <a:buClrTx/>
              <a:buSzTx/>
            </a:pPr>
            <a:fld id="{EB093C7E-DB49-48CC-9EBD-2CCAD72CAD79}" type="slidenum">
              <a:rPr lang="ar-SA" altLang="en-US">
                <a:solidFill>
                  <a:schemeClr val="tx1"/>
                </a:solidFill>
                <a:latin typeface="Arial" charset="0"/>
                <a:ea typeface="PMingLiU" pitchFamily="18" charset="-120"/>
                <a:cs typeface="Arial" charset="0"/>
              </a:rPr>
              <a:pPr algn="r" defTabSz="934752" eaLnBrk="1" hangingPunct="1">
                <a:lnSpc>
                  <a:spcPct val="100000"/>
                </a:lnSpc>
                <a:buClrTx/>
                <a:buSzTx/>
              </a:pPr>
              <a:t>13</a:t>
            </a:fld>
            <a:endParaRPr lang="en-US" altLang="zh-HK" dirty="0">
              <a:solidFill>
                <a:schemeClr val="tx1"/>
              </a:solidFill>
              <a:latin typeface="Arial" charset="0"/>
              <a:ea typeface="PMingLiU" pitchFamily="18" charset="-120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735013"/>
            <a:ext cx="4997450" cy="374967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931" y="4727944"/>
            <a:ext cx="4967939" cy="4483395"/>
          </a:xfrm>
          <a:noFill/>
          <a:ln/>
        </p:spPr>
        <p:txBody>
          <a:bodyPr lIns="93459" tIns="46730" rIns="93459" bIns="46730"/>
          <a:lstStyle/>
          <a:p>
            <a:pPr defTabSz="917235"/>
            <a:endParaRPr lang="de-DE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" y="742950"/>
            <a:ext cx="4965700" cy="37242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906344" y="4717755"/>
            <a:ext cx="4981812" cy="4469810"/>
          </a:xfrm>
          <a:noFill/>
          <a:ln/>
        </p:spPr>
        <p:txBody>
          <a:bodyPr lIns="91723" tIns="45862" rIns="91723" bIns="45862"/>
          <a:lstStyle/>
          <a:p>
            <a:pPr defTabSz="917235"/>
            <a:r>
              <a:rPr lang="en-US" dirty="0" smtClean="0">
                <a:latin typeface="Times New Roman" pitchFamily="18" charset="0"/>
              </a:rPr>
              <a:t>Phase 2 will include Australia, North America, South America, China, S. Korea and Russia.</a:t>
            </a:r>
            <a:endParaRPr lang="en-CA" dirty="0" smtClean="0">
              <a:latin typeface="Times New Roman" pitchFamily="18" charset="0"/>
            </a:endParaRPr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50423" y="9433812"/>
            <a:ext cx="2944078" cy="49758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723" tIns="45862" rIns="91723" bIns="45862" anchor="b"/>
          <a:lstStyle/>
          <a:p>
            <a:pPr algn="r" defTabSz="917235">
              <a:lnSpc>
                <a:spcPct val="100000"/>
              </a:lnSpc>
              <a:buClrTx/>
              <a:buSzTx/>
            </a:pPr>
            <a:fld id="{57487252-0D51-4D3B-849D-C049B2E0C170}" type="slidenum">
              <a:rPr lang="ar-S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defTabSz="917235">
                <a:lnSpc>
                  <a:spcPct val="100000"/>
                </a:lnSpc>
                <a:buClrTx/>
                <a:buSzTx/>
              </a:pPr>
              <a:t>14</a:t>
            </a:fld>
            <a:endParaRPr lang="es-ES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z="1600" dirty="0" smtClean="0">
              <a:latin typeface="Arial" charset="0"/>
              <a:cs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7235" algn="l"/>
                <a:tab pos="1836062" algn="l"/>
                <a:tab pos="2754889" algn="l"/>
                <a:tab pos="3673716" algn="l"/>
                <a:tab pos="4592543" algn="l"/>
                <a:tab pos="5511370" algn="l"/>
                <a:tab pos="6430197" algn="l"/>
                <a:tab pos="7347432" algn="l"/>
                <a:tab pos="8266259" algn="l"/>
                <a:tab pos="9185086" algn="l"/>
                <a:tab pos="10103913" algn="l"/>
              </a:tabLst>
            </a:pPr>
            <a:fld id="{65BE133D-562F-46FD-A4DA-45310F0FBB3E}" type="slidenum">
              <a:rPr lang="en-GB" smtClean="0">
                <a:latin typeface="Times New Roman" pitchFamily="18" charset="0"/>
                <a:cs typeface="Times New Roman" pitchFamily="18" charset="0"/>
              </a:rPr>
              <a:pPr>
                <a:tabLst>
                  <a:tab pos="0" algn="l"/>
                  <a:tab pos="917235" algn="l"/>
                  <a:tab pos="1836062" algn="l"/>
                  <a:tab pos="2754889" algn="l"/>
                  <a:tab pos="3673716" algn="l"/>
                  <a:tab pos="4592543" algn="l"/>
                  <a:tab pos="5511370" algn="l"/>
                  <a:tab pos="6430197" algn="l"/>
                  <a:tab pos="7347432" algn="l"/>
                  <a:tab pos="8266259" algn="l"/>
                  <a:tab pos="9185086" algn="l"/>
                  <a:tab pos="10103913" algn="l"/>
                </a:tabLst>
              </a:pPr>
              <a:t>21</a:t>
            </a:fld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A4FE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5876925"/>
            <a:ext cx="1584325" cy="79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+mj-lt"/>
          <a:ea typeface="+mj-ea"/>
          <a:cs typeface="MS Gothic" charset="0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pitchFamily="16" charset="0"/>
          <a:ea typeface="MS Gothic" charset="-128"/>
          <a:cs typeface="MS Gothic" charset="0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pitchFamily="16" charset="0"/>
          <a:ea typeface="MS Gothic" charset="-128"/>
          <a:cs typeface="MS Gothic" charset="0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pitchFamily="16" charset="0"/>
          <a:ea typeface="MS Gothic" charset="-128"/>
          <a:cs typeface="MS Gothic" charset="0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pitchFamily="16" charset="0"/>
          <a:ea typeface="MS Gothic" charset="-128"/>
          <a:cs typeface="MS Gothic" charset="0"/>
        </a:defRPr>
      </a:lvl5pPr>
      <a:lvl6pPr marL="4572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6" charset="0"/>
        <a:defRPr sz="4400">
          <a:solidFill>
            <a:srgbClr val="CBCBCB"/>
          </a:solidFill>
          <a:latin typeface="Times New Roman" pitchFamily="16" charset="0"/>
          <a:ea typeface="MS Gothic" charset="-128"/>
        </a:defRPr>
      </a:lvl6pPr>
      <a:lvl7pPr marL="9144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6" charset="0"/>
        <a:defRPr sz="4400">
          <a:solidFill>
            <a:srgbClr val="CBCBCB"/>
          </a:solidFill>
          <a:latin typeface="Times New Roman" pitchFamily="16" charset="0"/>
          <a:ea typeface="MS Gothic" charset="-128"/>
        </a:defRPr>
      </a:lvl7pPr>
      <a:lvl8pPr marL="1371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6" charset="0"/>
        <a:defRPr sz="4400">
          <a:solidFill>
            <a:srgbClr val="CBCBCB"/>
          </a:solidFill>
          <a:latin typeface="Times New Roman" pitchFamily="16" charset="0"/>
          <a:ea typeface="MS Gothic" charset="-128"/>
        </a:defRPr>
      </a:lvl8pPr>
      <a:lvl9pPr marL="18288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6" charset="0"/>
        <a:defRPr sz="4400">
          <a:solidFill>
            <a:srgbClr val="CBCBCB"/>
          </a:solidFill>
          <a:latin typeface="Times New Roman" pitchFamily="16" charset="0"/>
          <a:ea typeface="MS Gothic" charset="-128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FFCC"/>
        </a:buClr>
        <a:buSzPct val="80000"/>
        <a:buFont typeface="Wingdings" pitchFamily="2" charset="2"/>
        <a:buChar char=""/>
        <a:defRPr sz="3200" b="1">
          <a:solidFill>
            <a:srgbClr val="FFFFFF"/>
          </a:solidFill>
          <a:latin typeface="+mn-lt"/>
          <a:ea typeface="+mn-ea"/>
          <a:cs typeface="MS Gothic" charset="0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 b="1">
          <a:solidFill>
            <a:srgbClr val="FFFFFF"/>
          </a:solidFill>
          <a:latin typeface="+mn-lt"/>
          <a:ea typeface="+mn-ea"/>
          <a:cs typeface="MS Gothic" charset="0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FFCC"/>
        </a:buClr>
        <a:buSzPct val="100000"/>
        <a:buFont typeface="Arial" charset="0"/>
        <a:buChar char="•"/>
        <a:defRPr sz="2400" b="1">
          <a:solidFill>
            <a:srgbClr val="FFFFFF"/>
          </a:solidFill>
          <a:latin typeface="+mn-lt"/>
          <a:ea typeface="+mn-ea"/>
          <a:cs typeface="MS Gothic" charset="0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 b="1">
          <a:solidFill>
            <a:srgbClr val="FFFFFF"/>
          </a:solidFill>
          <a:latin typeface="+mn-lt"/>
          <a:ea typeface="+mn-ea"/>
          <a:cs typeface="MS Gothic" charset="0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000" b="1">
          <a:solidFill>
            <a:srgbClr val="FFFFFF"/>
          </a:solidFill>
          <a:latin typeface="+mn-lt"/>
          <a:ea typeface="+mn-ea"/>
          <a:cs typeface="MS Gothic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000" b="1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000" b="1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000" b="1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000" b="1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A4FE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950" y="5969000"/>
            <a:ext cx="1249363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43813" y="5786438"/>
            <a:ext cx="1392237" cy="842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1313" indent="-341313" algn="r" defTabSz="449263" rtl="1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r" defTabSz="449263" rtl="1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r" defTabSz="449263" rtl="1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A4FE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981075"/>
            <a:ext cx="9163050" cy="561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08788" y="517525"/>
            <a:ext cx="2108200" cy="108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38184" dir="2700000" algn="ctr" rotWithShape="0">
              <a:srgbClr val="FFFFFF">
                <a:alpha val="40033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49263" rtl="1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1313" indent="-341313" algn="r" defTabSz="449263" rtl="1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r" defTabSz="449263" rtl="1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r" defTabSz="449263" rtl="1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r" defTabSz="449263" rtl="1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ae/imgres?imgurl=http://www1.istockphoto.com/file_thumbview_approve/3855178/2/istockphoto_3855178_lump_sugar_closeup.jpg&amp;imgrefurl=http://whatwouldgingerdo.blogspot.com/2008/03/completely-random.html&amp;h=380&amp;w=380&amp;sz=39&amp;tbnid=TbIau_m4lgEJ::&amp;tbnh=123&amp;tbnw=123&amp;prev=/images?q=sugar++pictures&amp;hl=en&amp;sa=X&amp;oi=image_result&amp;resnum=3&amp;ct=image&amp;cd=1" TargetMode="External"/><Relationship Id="rId5" Type="http://schemas.openxmlformats.org/officeDocument/2006/relationships/image" Target="../media/image33.jpeg"/><Relationship Id="rId10" Type="http://schemas.openxmlformats.org/officeDocument/2006/relationships/chart" Target="../charts/chart1.xml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686800" cy="557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6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6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2" charset="0"/>
              </a:rPr>
              <a:t>EDC Strategy Leverages</a:t>
            </a: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2" charset="0"/>
              </a:rPr>
              <a:t>Partnerships &amp; Innovations</a:t>
            </a:r>
            <a:endParaRPr lang="en-US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2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6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6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6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6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Eng. Ahmed </a:t>
            </a:r>
            <a:r>
              <a:rPr lang="en-US" sz="16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AlQedrah</a:t>
            </a:r>
            <a:r>
              <a:rPr lang="en-US" sz="1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,</a:t>
            </a:r>
          </a:p>
          <a:p>
            <a:pPr algn="ctr">
              <a:lnSpc>
                <a:spcPct val="100000"/>
              </a:lnSpc>
              <a:buClr>
                <a:srgbClr val="003366"/>
              </a:buClr>
              <a:buFont typeface="Candar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2"/>
          <p:cNvSpPr>
            <a:spLocks noChangeArrowheads="1"/>
          </p:cNvSpPr>
          <p:nvPr/>
        </p:nvSpPr>
        <p:spPr bwMode="auto">
          <a:xfrm>
            <a:off x="395288" y="549275"/>
            <a:ext cx="5776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EDC Strategic Model </a:t>
            </a:r>
            <a:endParaRPr lang="en-US" sz="3200" dirty="0">
              <a:latin typeface="Eras Medium ITC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590800" y="3214540"/>
            <a:ext cx="2359152" cy="1890860"/>
          </a:xfrm>
          <a:prstGeom prst="ellipse">
            <a:avLst/>
          </a:prstGeom>
          <a:solidFill>
            <a:srgbClr val="A2B9E8">
              <a:alpha val="80000"/>
            </a:srgbClr>
          </a:solidFill>
          <a:ln w="825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Verdana" pitchFamily="34" charset="0"/>
            </a:endParaRPr>
          </a:p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Verdana" pitchFamily="34" charset="0"/>
            </a:endParaRPr>
          </a:p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Verdana" pitchFamily="34" charset="0"/>
              </a:rPr>
              <a:t>Export Promotion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572000" y="3214540"/>
            <a:ext cx="2438400" cy="1887812"/>
          </a:xfrm>
          <a:prstGeom prst="ellipse">
            <a:avLst/>
          </a:prstGeom>
          <a:solidFill>
            <a:srgbClr val="A2B9E8">
              <a:alpha val="80000"/>
            </a:srgbClr>
          </a:solidFill>
          <a:ln w="825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Verdana" pitchFamily="34" charset="0"/>
            </a:endParaRPr>
          </a:p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Verdana" pitchFamily="34" charset="0"/>
            </a:endParaRPr>
          </a:p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Verdana" pitchFamily="34" charset="0"/>
              </a:rPr>
              <a:t>Export Development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316812"/>
            <a:ext cx="3429000" cy="7791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Increase market shares in current markets </a:t>
            </a:r>
          </a:p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Penetrate new markets </a:t>
            </a:r>
          </a:p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Increase the number of exporters and upgrade their capabilities 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5316812"/>
            <a:ext cx="3429000" cy="7791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Expand industrial base through attracting new investments </a:t>
            </a:r>
          </a:p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Increase value added </a:t>
            </a:r>
          </a:p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Diversify products </a:t>
            </a:r>
            <a:endParaRPr lang="en-US" sz="800" dirty="0" smtClean="0">
              <a:solidFill>
                <a:srgbClr val="003366"/>
              </a:solidFill>
            </a:endParaRPr>
          </a:p>
        </p:txBody>
      </p:sp>
      <p:cxnSp>
        <p:nvCxnSpPr>
          <p:cNvPr id="13" name="Straight Arrow Connector 12"/>
          <p:cNvCxnSpPr>
            <a:stCxn id="4" idx="5"/>
            <a:endCxn id="8" idx="0"/>
          </p:cNvCxnSpPr>
          <p:nvPr/>
        </p:nvCxnSpPr>
        <p:spPr bwMode="auto">
          <a:xfrm rot="16200000" flipH="1">
            <a:off x="6529241" y="4949952"/>
            <a:ext cx="490923" cy="24279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6" idx="3"/>
            <a:endCxn id="7" idx="0"/>
          </p:cNvCxnSpPr>
          <p:nvPr/>
        </p:nvCxnSpPr>
        <p:spPr bwMode="auto">
          <a:xfrm rot="5400000">
            <a:off x="2424134" y="4804656"/>
            <a:ext cx="488322" cy="53599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3581400" y="2241128"/>
            <a:ext cx="2362200" cy="1811612"/>
          </a:xfrm>
          <a:prstGeom prst="ellipse">
            <a:avLst/>
          </a:prstGeom>
          <a:solidFill>
            <a:srgbClr val="A2B9E8">
              <a:alpha val="80000"/>
            </a:srgbClr>
          </a:solidFill>
          <a:ln w="825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Verdana" pitchFamily="34" charset="0"/>
            </a:endParaRPr>
          </a:p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Verdana" pitchFamily="34" charset="0"/>
            </a:endParaRPr>
          </a:p>
          <a:p>
            <a:pPr marL="0" marR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SzPct val="100000"/>
              <a:buFont typeface="Maiandra GD" pitchFamily="32" charset="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Verdana" pitchFamily="34" charset="0"/>
              </a:rPr>
              <a:t>Integrated services and partnerships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1295400"/>
            <a:ext cx="3124200" cy="60747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Information, financial assistance, credit insurance, etc  </a:t>
            </a:r>
          </a:p>
          <a:p>
            <a:pPr>
              <a:buClr>
                <a:srgbClr val="00336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3366"/>
                </a:solidFill>
              </a:rPr>
              <a:t>  Partnerships with international TPOs</a:t>
            </a:r>
            <a:endParaRPr lang="en-US" dirty="0">
              <a:solidFill>
                <a:srgbClr val="003366"/>
              </a:solidFill>
            </a:endParaRPr>
          </a:p>
        </p:txBody>
      </p:sp>
      <p:cxnSp>
        <p:nvCxnSpPr>
          <p:cNvPr id="22" name="Straight Arrow Connector 21"/>
          <p:cNvCxnSpPr>
            <a:stCxn id="12" idx="2"/>
            <a:endCxn id="11" idx="0"/>
          </p:cNvCxnSpPr>
          <p:nvPr/>
        </p:nvCxnSpPr>
        <p:spPr bwMode="auto">
          <a:xfrm rot="5400000">
            <a:off x="4593373" y="2072001"/>
            <a:ext cx="338254" cy="158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flipH="1" flipV="1">
            <a:off x="5257800" y="1752600"/>
            <a:ext cx="3886200" cy="3810000"/>
          </a:xfrm>
          <a:prstGeom prst="rightArrow">
            <a:avLst>
              <a:gd name="adj1" fmla="val 50000"/>
              <a:gd name="adj2" fmla="val 36537"/>
            </a:avLst>
          </a:prstGeom>
          <a:gradFill>
            <a:gsLst>
              <a:gs pos="37000">
                <a:srgbClr val="7BC396"/>
              </a:gs>
              <a:gs pos="57000">
                <a:srgbClr val="003300"/>
              </a:gs>
            </a:gsLst>
            <a:lin ang="5400000" scaled="1"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5" name="Right Arrow 4"/>
          <p:cNvSpPr/>
          <p:nvPr/>
        </p:nvSpPr>
        <p:spPr>
          <a:xfrm>
            <a:off x="0" y="1752600"/>
            <a:ext cx="3657600" cy="3733800"/>
          </a:xfrm>
          <a:prstGeom prst="rightArrow">
            <a:avLst>
              <a:gd name="adj1" fmla="val 50000"/>
              <a:gd name="adj2" fmla="val 36537"/>
            </a:avLst>
          </a:prstGeom>
          <a:gradFill flip="none" rotWithShape="1">
            <a:gsLst>
              <a:gs pos="41000">
                <a:schemeClr val="accent6">
                  <a:lumMod val="50000"/>
                </a:schemeClr>
              </a:gs>
              <a:gs pos="69000">
                <a:srgbClr val="6666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7467600" y="3195638"/>
            <a:ext cx="1828800" cy="1847850"/>
            <a:chOff x="4823" y="1629"/>
            <a:chExt cx="1061" cy="1061"/>
          </a:xfrm>
        </p:grpSpPr>
        <p:sp>
          <p:nvSpPr>
            <p:cNvPr id="27665" name="AutoShape 42"/>
            <p:cNvSpPr>
              <a:spLocks noChangeArrowheads="1"/>
            </p:cNvSpPr>
            <p:nvPr/>
          </p:nvSpPr>
          <p:spPr bwMode="auto">
            <a:xfrm rot="720000">
              <a:off x="4905" y="1709"/>
              <a:ext cx="901" cy="900"/>
            </a:xfrm>
            <a:custGeom>
              <a:avLst/>
              <a:gdLst>
                <a:gd name="T0" fmla="*/ 2 w 3043"/>
                <a:gd name="T1" fmla="*/ 2 h 3020"/>
                <a:gd name="T2" fmla="*/ 2 w 3043"/>
                <a:gd name="T3" fmla="*/ 2 h 3020"/>
                <a:gd name="T4" fmla="*/ 2 w 3043"/>
                <a:gd name="T5" fmla="*/ 2 h 3020"/>
                <a:gd name="T6" fmla="*/ 2 w 3043"/>
                <a:gd name="T7" fmla="*/ 2 h 3020"/>
                <a:gd name="T8" fmla="*/ 2 w 3043"/>
                <a:gd name="T9" fmla="*/ 2 h 3020"/>
                <a:gd name="T10" fmla="*/ 2 w 3043"/>
                <a:gd name="T11" fmla="*/ 2 h 3020"/>
                <a:gd name="T12" fmla="*/ 2 w 3043"/>
                <a:gd name="T13" fmla="*/ 2 h 3020"/>
                <a:gd name="T14" fmla="*/ 2 w 3043"/>
                <a:gd name="T15" fmla="*/ 2 h 3020"/>
                <a:gd name="T16" fmla="*/ 2 w 3043"/>
                <a:gd name="T17" fmla="*/ 2 h 3020"/>
                <a:gd name="T18" fmla="*/ 2 w 3043"/>
                <a:gd name="T19" fmla="*/ 2 h 3020"/>
                <a:gd name="T20" fmla="*/ 2 w 3043"/>
                <a:gd name="T21" fmla="*/ 2 h 3020"/>
                <a:gd name="T22" fmla="*/ 2 w 3043"/>
                <a:gd name="T23" fmla="*/ 2 h 3020"/>
                <a:gd name="T24" fmla="*/ 2 w 3043"/>
                <a:gd name="T25" fmla="*/ 2 h 3020"/>
                <a:gd name="T26" fmla="*/ 2 w 3043"/>
                <a:gd name="T27" fmla="*/ 2 h 3020"/>
                <a:gd name="T28" fmla="*/ 2 w 3043"/>
                <a:gd name="T29" fmla="*/ 2 h 3020"/>
                <a:gd name="T30" fmla="*/ 2 w 3043"/>
                <a:gd name="T31" fmla="*/ 2 h 3020"/>
                <a:gd name="T32" fmla="*/ 2 w 3043"/>
                <a:gd name="T33" fmla="*/ 2 h 3020"/>
                <a:gd name="T34" fmla="*/ 2 w 3043"/>
                <a:gd name="T35" fmla="*/ 2 h 3020"/>
                <a:gd name="T36" fmla="*/ 2 w 3043"/>
                <a:gd name="T37" fmla="*/ 2 h 3020"/>
                <a:gd name="T38" fmla="*/ 2 w 3043"/>
                <a:gd name="T39" fmla="*/ 2 h 3020"/>
                <a:gd name="T40" fmla="*/ 2 w 3043"/>
                <a:gd name="T41" fmla="*/ 2 h 3020"/>
                <a:gd name="T42" fmla="*/ 2 w 3043"/>
                <a:gd name="T43" fmla="*/ 2 h 3020"/>
                <a:gd name="T44" fmla="*/ 2 w 3043"/>
                <a:gd name="T45" fmla="*/ 2 h 3020"/>
                <a:gd name="T46" fmla="*/ 2 w 3043"/>
                <a:gd name="T47" fmla="*/ 2 h 3020"/>
                <a:gd name="T48" fmla="*/ 2 w 3043"/>
                <a:gd name="T49" fmla="*/ 2 h 3020"/>
                <a:gd name="T50" fmla="*/ 2 w 3043"/>
                <a:gd name="T51" fmla="*/ 2 h 3020"/>
                <a:gd name="T52" fmla="*/ 0 w 3043"/>
                <a:gd name="T53" fmla="*/ 2 h 3020"/>
                <a:gd name="T54" fmla="*/ 2 w 3043"/>
                <a:gd name="T55" fmla="*/ 2 h 3020"/>
                <a:gd name="T56" fmla="*/ 2 w 3043"/>
                <a:gd name="T57" fmla="*/ 2 h 3020"/>
                <a:gd name="T58" fmla="*/ 2 w 3043"/>
                <a:gd name="T59" fmla="*/ 2 h 3020"/>
                <a:gd name="T60" fmla="*/ 2 w 3043"/>
                <a:gd name="T61" fmla="*/ 2 h 3020"/>
                <a:gd name="T62" fmla="*/ 2 w 3043"/>
                <a:gd name="T63" fmla="*/ 2 h 3020"/>
                <a:gd name="T64" fmla="*/ 2 w 3043"/>
                <a:gd name="T65" fmla="*/ 2 h 3020"/>
                <a:gd name="T66" fmla="*/ 2 w 3043"/>
                <a:gd name="T67" fmla="*/ 2 h 3020"/>
                <a:gd name="T68" fmla="*/ 2 w 3043"/>
                <a:gd name="T69" fmla="*/ 2 h 3020"/>
                <a:gd name="T70" fmla="*/ 2 w 3043"/>
                <a:gd name="T71" fmla="*/ 2 h 3020"/>
                <a:gd name="T72" fmla="*/ 2 w 3043"/>
                <a:gd name="T73" fmla="*/ 2 h 3020"/>
                <a:gd name="T74" fmla="*/ 2 w 3043"/>
                <a:gd name="T75" fmla="*/ 0 h 3020"/>
                <a:gd name="T76" fmla="*/ 2 w 3043"/>
                <a:gd name="T77" fmla="*/ 2 h 3020"/>
                <a:gd name="T78" fmla="*/ 2 w 3043"/>
                <a:gd name="T79" fmla="*/ 2 h 3020"/>
                <a:gd name="T80" fmla="*/ 2 w 3043"/>
                <a:gd name="T81" fmla="*/ 2 h 3020"/>
                <a:gd name="T82" fmla="*/ 2 w 3043"/>
                <a:gd name="T83" fmla="*/ 2 h 3020"/>
                <a:gd name="T84" fmla="*/ 2 w 3043"/>
                <a:gd name="T85" fmla="*/ 2 h 3020"/>
                <a:gd name="T86" fmla="*/ 2 w 3043"/>
                <a:gd name="T87" fmla="*/ 2 h 3020"/>
                <a:gd name="T88" fmla="*/ 2 w 3043"/>
                <a:gd name="T89" fmla="*/ 2 h 3020"/>
                <a:gd name="T90" fmla="*/ 2 w 3043"/>
                <a:gd name="T91" fmla="*/ 2 h 3020"/>
                <a:gd name="T92" fmla="*/ 2 w 3043"/>
                <a:gd name="T93" fmla="*/ 2 h 3020"/>
                <a:gd name="T94" fmla="*/ 2 w 3043"/>
                <a:gd name="T95" fmla="*/ 2 h 3020"/>
                <a:gd name="T96" fmla="*/ 2 w 3043"/>
                <a:gd name="T97" fmla="*/ 2 h 30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43"/>
                <a:gd name="T148" fmla="*/ 0 h 3020"/>
                <a:gd name="T149" fmla="*/ 3043 w 3043"/>
                <a:gd name="T150" fmla="*/ 3020 h 30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43" h="3020">
                  <a:moveTo>
                    <a:pt x="2933" y="942"/>
                  </a:moveTo>
                  <a:lnTo>
                    <a:pt x="2999" y="1138"/>
                  </a:lnTo>
                  <a:lnTo>
                    <a:pt x="3037" y="1345"/>
                  </a:lnTo>
                  <a:lnTo>
                    <a:pt x="3043" y="1555"/>
                  </a:lnTo>
                  <a:lnTo>
                    <a:pt x="3022" y="1766"/>
                  </a:lnTo>
                  <a:lnTo>
                    <a:pt x="2972" y="1971"/>
                  </a:lnTo>
                  <a:lnTo>
                    <a:pt x="2895" y="2167"/>
                  </a:lnTo>
                  <a:lnTo>
                    <a:pt x="2790" y="2348"/>
                  </a:lnTo>
                  <a:lnTo>
                    <a:pt x="2661" y="2512"/>
                  </a:lnTo>
                  <a:lnTo>
                    <a:pt x="2508" y="2659"/>
                  </a:lnTo>
                  <a:lnTo>
                    <a:pt x="2339" y="2782"/>
                  </a:lnTo>
                  <a:lnTo>
                    <a:pt x="2157" y="2881"/>
                  </a:lnTo>
                  <a:lnTo>
                    <a:pt x="1965" y="2955"/>
                  </a:lnTo>
                  <a:lnTo>
                    <a:pt x="1764" y="3000"/>
                  </a:lnTo>
                  <a:lnTo>
                    <a:pt x="1559" y="3020"/>
                  </a:lnTo>
                  <a:lnTo>
                    <a:pt x="1352" y="3010"/>
                  </a:lnTo>
                  <a:lnTo>
                    <a:pt x="1147" y="2972"/>
                  </a:lnTo>
                  <a:lnTo>
                    <a:pt x="961" y="2911"/>
                  </a:lnTo>
                  <a:lnTo>
                    <a:pt x="784" y="2825"/>
                  </a:lnTo>
                  <a:lnTo>
                    <a:pt x="618" y="2714"/>
                  </a:lnTo>
                  <a:lnTo>
                    <a:pt x="465" y="2581"/>
                  </a:lnTo>
                  <a:lnTo>
                    <a:pt x="329" y="2430"/>
                  </a:lnTo>
                  <a:lnTo>
                    <a:pt x="214" y="2267"/>
                  </a:lnTo>
                  <a:lnTo>
                    <a:pt x="123" y="2093"/>
                  </a:lnTo>
                  <a:lnTo>
                    <a:pt x="59" y="1911"/>
                  </a:lnTo>
                  <a:lnTo>
                    <a:pt x="12" y="1691"/>
                  </a:lnTo>
                  <a:lnTo>
                    <a:pt x="0" y="1470"/>
                  </a:lnTo>
                  <a:lnTo>
                    <a:pt x="19" y="1252"/>
                  </a:lnTo>
                  <a:lnTo>
                    <a:pt x="72" y="1040"/>
                  </a:lnTo>
                  <a:lnTo>
                    <a:pt x="154" y="837"/>
                  </a:lnTo>
                  <a:lnTo>
                    <a:pt x="265" y="648"/>
                  </a:lnTo>
                  <a:lnTo>
                    <a:pt x="405" y="476"/>
                  </a:lnTo>
                  <a:lnTo>
                    <a:pt x="573" y="326"/>
                  </a:lnTo>
                  <a:lnTo>
                    <a:pt x="754" y="198"/>
                  </a:lnTo>
                  <a:lnTo>
                    <a:pt x="956" y="102"/>
                  </a:lnTo>
                  <a:lnTo>
                    <a:pt x="1171" y="36"/>
                  </a:lnTo>
                  <a:lnTo>
                    <a:pt x="1396" y="3"/>
                  </a:lnTo>
                  <a:lnTo>
                    <a:pt x="1620" y="0"/>
                  </a:lnTo>
                  <a:lnTo>
                    <a:pt x="1844" y="31"/>
                  </a:lnTo>
                  <a:lnTo>
                    <a:pt x="2058" y="93"/>
                  </a:lnTo>
                  <a:lnTo>
                    <a:pt x="2259" y="190"/>
                  </a:lnTo>
                  <a:lnTo>
                    <a:pt x="2363" y="255"/>
                  </a:lnTo>
                  <a:lnTo>
                    <a:pt x="2466" y="331"/>
                  </a:lnTo>
                  <a:lnTo>
                    <a:pt x="2563" y="417"/>
                  </a:lnTo>
                  <a:lnTo>
                    <a:pt x="2656" y="513"/>
                  </a:lnTo>
                  <a:lnTo>
                    <a:pt x="2740" y="614"/>
                  </a:lnTo>
                  <a:lnTo>
                    <a:pt x="2816" y="721"/>
                  </a:lnTo>
                  <a:lnTo>
                    <a:pt x="2880" y="830"/>
                  </a:lnTo>
                  <a:lnTo>
                    <a:pt x="2933" y="942"/>
                  </a:ln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6" name="AutoShape 43"/>
            <p:cNvSpPr>
              <a:spLocks noChangeArrowheads="1"/>
            </p:cNvSpPr>
            <p:nvPr/>
          </p:nvSpPr>
          <p:spPr bwMode="auto">
            <a:xfrm>
              <a:off x="4988" y="1719"/>
              <a:ext cx="772" cy="770"/>
            </a:xfrm>
            <a:custGeom>
              <a:avLst/>
              <a:gdLst>
                <a:gd name="T0" fmla="*/ 13 w 2346"/>
                <a:gd name="T1" fmla="*/ 1 h 2825"/>
                <a:gd name="T2" fmla="*/ 13 w 2346"/>
                <a:gd name="T3" fmla="*/ 1 h 2825"/>
                <a:gd name="T4" fmla="*/ 13 w 2346"/>
                <a:gd name="T5" fmla="*/ 1 h 2825"/>
                <a:gd name="T6" fmla="*/ 13 w 2346"/>
                <a:gd name="T7" fmla="*/ 1 h 2825"/>
                <a:gd name="T8" fmla="*/ 13 w 2346"/>
                <a:gd name="T9" fmla="*/ 1 h 2825"/>
                <a:gd name="T10" fmla="*/ 13 w 2346"/>
                <a:gd name="T11" fmla="*/ 1 h 2825"/>
                <a:gd name="T12" fmla="*/ 13 w 2346"/>
                <a:gd name="T13" fmla="*/ 1 h 2825"/>
                <a:gd name="T14" fmla="*/ 13 w 2346"/>
                <a:gd name="T15" fmla="*/ 1 h 2825"/>
                <a:gd name="T16" fmla="*/ 13 w 2346"/>
                <a:gd name="T17" fmla="*/ 1 h 2825"/>
                <a:gd name="T18" fmla="*/ 13 w 2346"/>
                <a:gd name="T19" fmla="*/ 1 h 2825"/>
                <a:gd name="T20" fmla="*/ 13 w 2346"/>
                <a:gd name="T21" fmla="*/ 1 h 2825"/>
                <a:gd name="T22" fmla="*/ 13 w 2346"/>
                <a:gd name="T23" fmla="*/ 1 h 2825"/>
                <a:gd name="T24" fmla="*/ 13 w 2346"/>
                <a:gd name="T25" fmla="*/ 1 h 2825"/>
                <a:gd name="T26" fmla="*/ 13 w 2346"/>
                <a:gd name="T27" fmla="*/ 1 h 2825"/>
                <a:gd name="T28" fmla="*/ 13 w 2346"/>
                <a:gd name="T29" fmla="*/ 1 h 2825"/>
                <a:gd name="T30" fmla="*/ 13 w 2346"/>
                <a:gd name="T31" fmla="*/ 1 h 2825"/>
                <a:gd name="T32" fmla="*/ 13 w 2346"/>
                <a:gd name="T33" fmla="*/ 1 h 2825"/>
                <a:gd name="T34" fmla="*/ 13 w 2346"/>
                <a:gd name="T35" fmla="*/ 1 h 2825"/>
                <a:gd name="T36" fmla="*/ 13 w 2346"/>
                <a:gd name="T37" fmla="*/ 1 h 2825"/>
                <a:gd name="T38" fmla="*/ 13 w 2346"/>
                <a:gd name="T39" fmla="*/ 1 h 2825"/>
                <a:gd name="T40" fmla="*/ 13 w 2346"/>
                <a:gd name="T41" fmla="*/ 1 h 2825"/>
                <a:gd name="T42" fmla="*/ 13 w 2346"/>
                <a:gd name="T43" fmla="*/ 1 h 2825"/>
                <a:gd name="T44" fmla="*/ 13 w 2346"/>
                <a:gd name="T45" fmla="*/ 1 h 2825"/>
                <a:gd name="T46" fmla="*/ 13 w 2346"/>
                <a:gd name="T47" fmla="*/ 1 h 2825"/>
                <a:gd name="T48" fmla="*/ 13 w 2346"/>
                <a:gd name="T49" fmla="*/ 1 h 2825"/>
                <a:gd name="T50" fmla="*/ 13 w 2346"/>
                <a:gd name="T51" fmla="*/ 1 h 2825"/>
                <a:gd name="T52" fmla="*/ 13 w 2346"/>
                <a:gd name="T53" fmla="*/ 1 h 2825"/>
                <a:gd name="T54" fmla="*/ 13 w 2346"/>
                <a:gd name="T55" fmla="*/ 1 h 2825"/>
                <a:gd name="T56" fmla="*/ 13 w 2346"/>
                <a:gd name="T57" fmla="*/ 1 h 2825"/>
                <a:gd name="T58" fmla="*/ 13 w 2346"/>
                <a:gd name="T59" fmla="*/ 1 h 2825"/>
                <a:gd name="T60" fmla="*/ 13 w 2346"/>
                <a:gd name="T61" fmla="*/ 1 h 2825"/>
                <a:gd name="T62" fmla="*/ 13 w 2346"/>
                <a:gd name="T63" fmla="*/ 1 h 2825"/>
                <a:gd name="T64" fmla="*/ 13 w 2346"/>
                <a:gd name="T65" fmla="*/ 1 h 2825"/>
                <a:gd name="T66" fmla="*/ 13 w 2346"/>
                <a:gd name="T67" fmla="*/ 1 h 2825"/>
                <a:gd name="T68" fmla="*/ 13 w 2346"/>
                <a:gd name="T69" fmla="*/ 1 h 2825"/>
                <a:gd name="T70" fmla="*/ 13 w 2346"/>
                <a:gd name="T71" fmla="*/ 1 h 2825"/>
                <a:gd name="T72" fmla="*/ 13 w 2346"/>
                <a:gd name="T73" fmla="*/ 1 h 2825"/>
                <a:gd name="T74" fmla="*/ 13 w 2346"/>
                <a:gd name="T75" fmla="*/ 1 h 2825"/>
                <a:gd name="T76" fmla="*/ 13 w 2346"/>
                <a:gd name="T77" fmla="*/ 1 h 2825"/>
                <a:gd name="T78" fmla="*/ 13 w 2346"/>
                <a:gd name="T79" fmla="*/ 1 h 2825"/>
                <a:gd name="T80" fmla="*/ 13 w 2346"/>
                <a:gd name="T81" fmla="*/ 1 h 2825"/>
                <a:gd name="T82" fmla="*/ 13 w 2346"/>
                <a:gd name="T83" fmla="*/ 1 h 2825"/>
                <a:gd name="T84" fmla="*/ 13 w 2346"/>
                <a:gd name="T85" fmla="*/ 1 h 2825"/>
                <a:gd name="T86" fmla="*/ 13 w 2346"/>
                <a:gd name="T87" fmla="*/ 1 h 2825"/>
                <a:gd name="T88" fmla="*/ 13 w 2346"/>
                <a:gd name="T89" fmla="*/ 1 h 2825"/>
                <a:gd name="T90" fmla="*/ 13 w 2346"/>
                <a:gd name="T91" fmla="*/ 1 h 2825"/>
                <a:gd name="T92" fmla="*/ 13 w 2346"/>
                <a:gd name="T93" fmla="*/ 1 h 2825"/>
                <a:gd name="T94" fmla="*/ 13 w 2346"/>
                <a:gd name="T95" fmla="*/ 1 h 2825"/>
                <a:gd name="T96" fmla="*/ 13 w 2346"/>
                <a:gd name="T97" fmla="*/ 1 h 2825"/>
                <a:gd name="T98" fmla="*/ 13 w 2346"/>
                <a:gd name="T99" fmla="*/ 1 h 2825"/>
                <a:gd name="T100" fmla="*/ 13 w 2346"/>
                <a:gd name="T101" fmla="*/ 1 h 2825"/>
                <a:gd name="T102" fmla="*/ 13 w 2346"/>
                <a:gd name="T103" fmla="*/ 1 h 2825"/>
                <a:gd name="T104" fmla="*/ 13 w 2346"/>
                <a:gd name="T105" fmla="*/ 1 h 2825"/>
                <a:gd name="T106" fmla="*/ 13 w 2346"/>
                <a:gd name="T107" fmla="*/ 1 h 2825"/>
                <a:gd name="T108" fmla="*/ 13 w 2346"/>
                <a:gd name="T109" fmla="*/ 1 h 2825"/>
                <a:gd name="T110" fmla="*/ 13 w 2346"/>
                <a:gd name="T111" fmla="*/ 1 h 2825"/>
                <a:gd name="T112" fmla="*/ 13 w 2346"/>
                <a:gd name="T113" fmla="*/ 1 h 2825"/>
                <a:gd name="T114" fmla="*/ 13 w 2346"/>
                <a:gd name="T115" fmla="*/ 1 h 2825"/>
                <a:gd name="T116" fmla="*/ 13 w 2346"/>
                <a:gd name="T117" fmla="*/ 1 h 2825"/>
                <a:gd name="T118" fmla="*/ 13 w 2346"/>
                <a:gd name="T119" fmla="*/ 1 h 2825"/>
                <a:gd name="T120" fmla="*/ 13 w 2346"/>
                <a:gd name="T121" fmla="*/ 1 h 2825"/>
                <a:gd name="T122" fmla="*/ 13 w 2346"/>
                <a:gd name="T123" fmla="*/ 1 h 28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46"/>
                <a:gd name="T187" fmla="*/ 0 h 2825"/>
                <a:gd name="T188" fmla="*/ 2346 w 2346"/>
                <a:gd name="T189" fmla="*/ 2825 h 28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46" h="2825">
                  <a:moveTo>
                    <a:pt x="1793" y="138"/>
                  </a:moveTo>
                  <a:lnTo>
                    <a:pt x="1821" y="151"/>
                  </a:lnTo>
                  <a:lnTo>
                    <a:pt x="1850" y="166"/>
                  </a:lnTo>
                  <a:lnTo>
                    <a:pt x="1879" y="179"/>
                  </a:lnTo>
                  <a:lnTo>
                    <a:pt x="1908" y="193"/>
                  </a:lnTo>
                  <a:lnTo>
                    <a:pt x="1934" y="207"/>
                  </a:lnTo>
                  <a:lnTo>
                    <a:pt x="1962" y="224"/>
                  </a:lnTo>
                  <a:lnTo>
                    <a:pt x="1987" y="242"/>
                  </a:lnTo>
                  <a:lnTo>
                    <a:pt x="2011" y="265"/>
                  </a:lnTo>
                  <a:lnTo>
                    <a:pt x="2012" y="274"/>
                  </a:lnTo>
                  <a:lnTo>
                    <a:pt x="2006" y="284"/>
                  </a:lnTo>
                  <a:lnTo>
                    <a:pt x="1996" y="282"/>
                  </a:lnTo>
                  <a:lnTo>
                    <a:pt x="1986" y="278"/>
                  </a:lnTo>
                  <a:lnTo>
                    <a:pt x="1977" y="273"/>
                  </a:lnTo>
                  <a:lnTo>
                    <a:pt x="1969" y="268"/>
                  </a:lnTo>
                  <a:lnTo>
                    <a:pt x="1961" y="262"/>
                  </a:lnTo>
                  <a:lnTo>
                    <a:pt x="1953" y="257"/>
                  </a:lnTo>
                  <a:lnTo>
                    <a:pt x="1944" y="254"/>
                  </a:lnTo>
                  <a:lnTo>
                    <a:pt x="1936" y="254"/>
                  </a:lnTo>
                  <a:lnTo>
                    <a:pt x="1942" y="263"/>
                  </a:lnTo>
                  <a:lnTo>
                    <a:pt x="1953" y="270"/>
                  </a:lnTo>
                  <a:lnTo>
                    <a:pt x="1965" y="277"/>
                  </a:lnTo>
                  <a:lnTo>
                    <a:pt x="1978" y="285"/>
                  </a:lnTo>
                  <a:lnTo>
                    <a:pt x="1988" y="290"/>
                  </a:lnTo>
                  <a:lnTo>
                    <a:pt x="1995" y="298"/>
                  </a:lnTo>
                  <a:lnTo>
                    <a:pt x="1995" y="308"/>
                  </a:lnTo>
                  <a:lnTo>
                    <a:pt x="1988" y="322"/>
                  </a:lnTo>
                  <a:lnTo>
                    <a:pt x="1976" y="325"/>
                  </a:lnTo>
                  <a:lnTo>
                    <a:pt x="1966" y="323"/>
                  </a:lnTo>
                  <a:lnTo>
                    <a:pt x="1956" y="319"/>
                  </a:lnTo>
                  <a:lnTo>
                    <a:pt x="1947" y="313"/>
                  </a:lnTo>
                  <a:lnTo>
                    <a:pt x="1938" y="307"/>
                  </a:lnTo>
                  <a:lnTo>
                    <a:pt x="1929" y="302"/>
                  </a:lnTo>
                  <a:lnTo>
                    <a:pt x="1919" y="300"/>
                  </a:lnTo>
                  <a:lnTo>
                    <a:pt x="1909" y="301"/>
                  </a:lnTo>
                  <a:lnTo>
                    <a:pt x="1910" y="312"/>
                  </a:lnTo>
                  <a:lnTo>
                    <a:pt x="1915" y="321"/>
                  </a:lnTo>
                  <a:lnTo>
                    <a:pt x="1923" y="328"/>
                  </a:lnTo>
                  <a:lnTo>
                    <a:pt x="1933" y="336"/>
                  </a:lnTo>
                  <a:lnTo>
                    <a:pt x="1943" y="340"/>
                  </a:lnTo>
                  <a:lnTo>
                    <a:pt x="1953" y="344"/>
                  </a:lnTo>
                  <a:lnTo>
                    <a:pt x="1963" y="349"/>
                  </a:lnTo>
                  <a:lnTo>
                    <a:pt x="1973" y="356"/>
                  </a:lnTo>
                  <a:lnTo>
                    <a:pt x="1987" y="354"/>
                  </a:lnTo>
                  <a:lnTo>
                    <a:pt x="1998" y="359"/>
                  </a:lnTo>
                  <a:lnTo>
                    <a:pt x="2006" y="366"/>
                  </a:lnTo>
                  <a:lnTo>
                    <a:pt x="2014" y="377"/>
                  </a:lnTo>
                  <a:lnTo>
                    <a:pt x="2018" y="390"/>
                  </a:lnTo>
                  <a:lnTo>
                    <a:pt x="2023" y="402"/>
                  </a:lnTo>
                  <a:lnTo>
                    <a:pt x="2030" y="414"/>
                  </a:lnTo>
                  <a:lnTo>
                    <a:pt x="2038" y="424"/>
                  </a:lnTo>
                  <a:lnTo>
                    <a:pt x="2036" y="433"/>
                  </a:lnTo>
                  <a:lnTo>
                    <a:pt x="2038" y="441"/>
                  </a:lnTo>
                  <a:lnTo>
                    <a:pt x="2040" y="448"/>
                  </a:lnTo>
                  <a:lnTo>
                    <a:pt x="2046" y="456"/>
                  </a:lnTo>
                  <a:lnTo>
                    <a:pt x="2049" y="462"/>
                  </a:lnTo>
                  <a:lnTo>
                    <a:pt x="2051" y="469"/>
                  </a:lnTo>
                  <a:lnTo>
                    <a:pt x="2049" y="476"/>
                  </a:lnTo>
                  <a:lnTo>
                    <a:pt x="2044" y="485"/>
                  </a:lnTo>
                  <a:lnTo>
                    <a:pt x="2043" y="496"/>
                  </a:lnTo>
                  <a:lnTo>
                    <a:pt x="2039" y="506"/>
                  </a:lnTo>
                  <a:lnTo>
                    <a:pt x="2031" y="512"/>
                  </a:lnTo>
                  <a:lnTo>
                    <a:pt x="2022" y="514"/>
                  </a:lnTo>
                  <a:lnTo>
                    <a:pt x="2006" y="511"/>
                  </a:lnTo>
                  <a:lnTo>
                    <a:pt x="1993" y="505"/>
                  </a:lnTo>
                  <a:lnTo>
                    <a:pt x="1982" y="496"/>
                  </a:lnTo>
                  <a:lnTo>
                    <a:pt x="1972" y="488"/>
                  </a:lnTo>
                  <a:lnTo>
                    <a:pt x="1962" y="477"/>
                  </a:lnTo>
                  <a:lnTo>
                    <a:pt x="1953" y="467"/>
                  </a:lnTo>
                  <a:lnTo>
                    <a:pt x="1942" y="457"/>
                  </a:lnTo>
                  <a:lnTo>
                    <a:pt x="1932" y="451"/>
                  </a:lnTo>
                  <a:lnTo>
                    <a:pt x="1922" y="449"/>
                  </a:lnTo>
                  <a:lnTo>
                    <a:pt x="1912" y="448"/>
                  </a:lnTo>
                  <a:lnTo>
                    <a:pt x="1902" y="445"/>
                  </a:lnTo>
                  <a:lnTo>
                    <a:pt x="1893" y="442"/>
                  </a:lnTo>
                  <a:lnTo>
                    <a:pt x="1884" y="437"/>
                  </a:lnTo>
                  <a:lnTo>
                    <a:pt x="1877" y="431"/>
                  </a:lnTo>
                  <a:lnTo>
                    <a:pt x="1870" y="425"/>
                  </a:lnTo>
                  <a:lnTo>
                    <a:pt x="1866" y="417"/>
                  </a:lnTo>
                  <a:lnTo>
                    <a:pt x="1866" y="412"/>
                  </a:lnTo>
                  <a:lnTo>
                    <a:pt x="1866" y="406"/>
                  </a:lnTo>
                  <a:lnTo>
                    <a:pt x="1866" y="399"/>
                  </a:lnTo>
                  <a:lnTo>
                    <a:pt x="1868" y="395"/>
                  </a:lnTo>
                  <a:lnTo>
                    <a:pt x="1869" y="388"/>
                  </a:lnTo>
                  <a:lnTo>
                    <a:pt x="1872" y="385"/>
                  </a:lnTo>
                  <a:lnTo>
                    <a:pt x="1877" y="383"/>
                  </a:lnTo>
                  <a:lnTo>
                    <a:pt x="1884" y="383"/>
                  </a:lnTo>
                  <a:lnTo>
                    <a:pt x="1880" y="375"/>
                  </a:lnTo>
                  <a:lnTo>
                    <a:pt x="1876" y="371"/>
                  </a:lnTo>
                  <a:lnTo>
                    <a:pt x="1868" y="367"/>
                  </a:lnTo>
                  <a:lnTo>
                    <a:pt x="1861" y="366"/>
                  </a:lnTo>
                  <a:lnTo>
                    <a:pt x="1853" y="365"/>
                  </a:lnTo>
                  <a:lnTo>
                    <a:pt x="1844" y="365"/>
                  </a:lnTo>
                  <a:lnTo>
                    <a:pt x="1836" y="364"/>
                  </a:lnTo>
                  <a:lnTo>
                    <a:pt x="1830" y="363"/>
                  </a:lnTo>
                  <a:lnTo>
                    <a:pt x="1813" y="358"/>
                  </a:lnTo>
                  <a:lnTo>
                    <a:pt x="1801" y="349"/>
                  </a:lnTo>
                  <a:lnTo>
                    <a:pt x="1791" y="336"/>
                  </a:lnTo>
                  <a:lnTo>
                    <a:pt x="1784" y="322"/>
                  </a:lnTo>
                  <a:lnTo>
                    <a:pt x="1776" y="307"/>
                  </a:lnTo>
                  <a:lnTo>
                    <a:pt x="1768" y="294"/>
                  </a:lnTo>
                  <a:lnTo>
                    <a:pt x="1758" y="282"/>
                  </a:lnTo>
                  <a:lnTo>
                    <a:pt x="1746" y="273"/>
                  </a:lnTo>
                  <a:lnTo>
                    <a:pt x="1739" y="273"/>
                  </a:lnTo>
                  <a:lnTo>
                    <a:pt x="1736" y="277"/>
                  </a:lnTo>
                  <a:lnTo>
                    <a:pt x="1736" y="284"/>
                  </a:lnTo>
                  <a:lnTo>
                    <a:pt x="1735" y="290"/>
                  </a:lnTo>
                  <a:lnTo>
                    <a:pt x="1736" y="297"/>
                  </a:lnTo>
                  <a:lnTo>
                    <a:pt x="1735" y="302"/>
                  </a:lnTo>
                  <a:lnTo>
                    <a:pt x="1735" y="309"/>
                  </a:lnTo>
                  <a:lnTo>
                    <a:pt x="1731" y="313"/>
                  </a:lnTo>
                  <a:lnTo>
                    <a:pt x="1728" y="318"/>
                  </a:lnTo>
                  <a:lnTo>
                    <a:pt x="1718" y="317"/>
                  </a:lnTo>
                  <a:lnTo>
                    <a:pt x="1709" y="313"/>
                  </a:lnTo>
                  <a:lnTo>
                    <a:pt x="1703" y="313"/>
                  </a:lnTo>
                  <a:lnTo>
                    <a:pt x="1698" y="320"/>
                  </a:lnTo>
                  <a:lnTo>
                    <a:pt x="1699" y="325"/>
                  </a:lnTo>
                  <a:lnTo>
                    <a:pt x="1701" y="331"/>
                  </a:lnTo>
                  <a:lnTo>
                    <a:pt x="1701" y="338"/>
                  </a:lnTo>
                  <a:lnTo>
                    <a:pt x="1701" y="344"/>
                  </a:lnTo>
                  <a:lnTo>
                    <a:pt x="1691" y="347"/>
                  </a:lnTo>
                  <a:lnTo>
                    <a:pt x="1682" y="348"/>
                  </a:lnTo>
                  <a:lnTo>
                    <a:pt x="1673" y="348"/>
                  </a:lnTo>
                  <a:lnTo>
                    <a:pt x="1664" y="345"/>
                  </a:lnTo>
                  <a:lnTo>
                    <a:pt x="1654" y="341"/>
                  </a:lnTo>
                  <a:lnTo>
                    <a:pt x="1645" y="338"/>
                  </a:lnTo>
                  <a:lnTo>
                    <a:pt x="1637" y="333"/>
                  </a:lnTo>
                  <a:lnTo>
                    <a:pt x="1630" y="329"/>
                  </a:lnTo>
                  <a:lnTo>
                    <a:pt x="1620" y="320"/>
                  </a:lnTo>
                  <a:lnTo>
                    <a:pt x="1610" y="310"/>
                  </a:lnTo>
                  <a:lnTo>
                    <a:pt x="1606" y="304"/>
                  </a:lnTo>
                  <a:lnTo>
                    <a:pt x="1602" y="297"/>
                  </a:lnTo>
                  <a:lnTo>
                    <a:pt x="1600" y="290"/>
                  </a:lnTo>
                  <a:lnTo>
                    <a:pt x="1601" y="284"/>
                  </a:lnTo>
                  <a:lnTo>
                    <a:pt x="1607" y="279"/>
                  </a:lnTo>
                  <a:lnTo>
                    <a:pt x="1613" y="277"/>
                  </a:lnTo>
                  <a:lnTo>
                    <a:pt x="1621" y="276"/>
                  </a:lnTo>
                  <a:lnTo>
                    <a:pt x="1630" y="276"/>
                  </a:lnTo>
                  <a:lnTo>
                    <a:pt x="1638" y="276"/>
                  </a:lnTo>
                  <a:lnTo>
                    <a:pt x="1647" y="276"/>
                  </a:lnTo>
                  <a:lnTo>
                    <a:pt x="1654" y="276"/>
                  </a:lnTo>
                  <a:lnTo>
                    <a:pt x="1662" y="277"/>
                  </a:lnTo>
                  <a:lnTo>
                    <a:pt x="1653" y="266"/>
                  </a:lnTo>
                  <a:lnTo>
                    <a:pt x="1643" y="262"/>
                  </a:lnTo>
                  <a:lnTo>
                    <a:pt x="1632" y="261"/>
                  </a:lnTo>
                  <a:lnTo>
                    <a:pt x="1622" y="263"/>
                  </a:lnTo>
                  <a:lnTo>
                    <a:pt x="1610" y="264"/>
                  </a:lnTo>
                  <a:lnTo>
                    <a:pt x="1598" y="265"/>
                  </a:lnTo>
                  <a:lnTo>
                    <a:pt x="1586" y="264"/>
                  </a:lnTo>
                  <a:lnTo>
                    <a:pt x="1576" y="261"/>
                  </a:lnTo>
                  <a:lnTo>
                    <a:pt x="1569" y="255"/>
                  </a:lnTo>
                  <a:lnTo>
                    <a:pt x="1562" y="251"/>
                  </a:lnTo>
                  <a:lnTo>
                    <a:pt x="1553" y="246"/>
                  </a:lnTo>
                  <a:lnTo>
                    <a:pt x="1546" y="242"/>
                  </a:lnTo>
                  <a:lnTo>
                    <a:pt x="1539" y="235"/>
                  </a:lnTo>
                  <a:lnTo>
                    <a:pt x="1535" y="229"/>
                  </a:lnTo>
                  <a:lnTo>
                    <a:pt x="1534" y="220"/>
                  </a:lnTo>
                  <a:lnTo>
                    <a:pt x="1537" y="211"/>
                  </a:lnTo>
                  <a:lnTo>
                    <a:pt x="1551" y="202"/>
                  </a:lnTo>
                  <a:lnTo>
                    <a:pt x="1566" y="200"/>
                  </a:lnTo>
                  <a:lnTo>
                    <a:pt x="1582" y="202"/>
                  </a:lnTo>
                  <a:lnTo>
                    <a:pt x="1598" y="208"/>
                  </a:lnTo>
                  <a:lnTo>
                    <a:pt x="1613" y="211"/>
                  </a:lnTo>
                  <a:lnTo>
                    <a:pt x="1629" y="213"/>
                  </a:lnTo>
                  <a:lnTo>
                    <a:pt x="1644" y="211"/>
                  </a:lnTo>
                  <a:lnTo>
                    <a:pt x="1660" y="202"/>
                  </a:lnTo>
                  <a:lnTo>
                    <a:pt x="1649" y="192"/>
                  </a:lnTo>
                  <a:lnTo>
                    <a:pt x="1636" y="189"/>
                  </a:lnTo>
                  <a:lnTo>
                    <a:pt x="1620" y="188"/>
                  </a:lnTo>
                  <a:lnTo>
                    <a:pt x="1606" y="189"/>
                  </a:lnTo>
                  <a:lnTo>
                    <a:pt x="1591" y="187"/>
                  </a:lnTo>
                  <a:lnTo>
                    <a:pt x="1582" y="182"/>
                  </a:lnTo>
                  <a:lnTo>
                    <a:pt x="1577" y="171"/>
                  </a:lnTo>
                  <a:lnTo>
                    <a:pt x="1580" y="155"/>
                  </a:lnTo>
                  <a:lnTo>
                    <a:pt x="1585" y="150"/>
                  </a:lnTo>
                  <a:lnTo>
                    <a:pt x="1591" y="149"/>
                  </a:lnTo>
                  <a:lnTo>
                    <a:pt x="1597" y="149"/>
                  </a:lnTo>
                  <a:lnTo>
                    <a:pt x="1604" y="150"/>
                  </a:lnTo>
                  <a:lnTo>
                    <a:pt x="1608" y="149"/>
                  </a:lnTo>
                  <a:lnTo>
                    <a:pt x="1613" y="148"/>
                  </a:lnTo>
                  <a:lnTo>
                    <a:pt x="1618" y="144"/>
                  </a:lnTo>
                  <a:lnTo>
                    <a:pt x="1621" y="138"/>
                  </a:lnTo>
                  <a:lnTo>
                    <a:pt x="1611" y="128"/>
                  </a:lnTo>
                  <a:lnTo>
                    <a:pt x="1600" y="123"/>
                  </a:lnTo>
                  <a:lnTo>
                    <a:pt x="1594" y="121"/>
                  </a:lnTo>
                  <a:lnTo>
                    <a:pt x="1587" y="121"/>
                  </a:lnTo>
                  <a:lnTo>
                    <a:pt x="1582" y="121"/>
                  </a:lnTo>
                  <a:lnTo>
                    <a:pt x="1576" y="123"/>
                  </a:lnTo>
                  <a:lnTo>
                    <a:pt x="1568" y="127"/>
                  </a:lnTo>
                  <a:lnTo>
                    <a:pt x="1566" y="135"/>
                  </a:lnTo>
                  <a:lnTo>
                    <a:pt x="1563" y="143"/>
                  </a:lnTo>
                  <a:lnTo>
                    <a:pt x="1556" y="148"/>
                  </a:lnTo>
                  <a:lnTo>
                    <a:pt x="1545" y="146"/>
                  </a:lnTo>
                  <a:lnTo>
                    <a:pt x="1536" y="144"/>
                  </a:lnTo>
                  <a:lnTo>
                    <a:pt x="1526" y="142"/>
                  </a:lnTo>
                  <a:lnTo>
                    <a:pt x="1518" y="143"/>
                  </a:lnTo>
                  <a:lnTo>
                    <a:pt x="1522" y="149"/>
                  </a:lnTo>
                  <a:lnTo>
                    <a:pt x="1526" y="156"/>
                  </a:lnTo>
                  <a:lnTo>
                    <a:pt x="1529" y="162"/>
                  </a:lnTo>
                  <a:lnTo>
                    <a:pt x="1529" y="172"/>
                  </a:lnTo>
                  <a:lnTo>
                    <a:pt x="1519" y="175"/>
                  </a:lnTo>
                  <a:lnTo>
                    <a:pt x="1508" y="175"/>
                  </a:lnTo>
                  <a:lnTo>
                    <a:pt x="1496" y="172"/>
                  </a:lnTo>
                  <a:lnTo>
                    <a:pt x="1486" y="170"/>
                  </a:lnTo>
                  <a:lnTo>
                    <a:pt x="1472" y="164"/>
                  </a:lnTo>
                  <a:lnTo>
                    <a:pt x="1463" y="157"/>
                  </a:lnTo>
                  <a:lnTo>
                    <a:pt x="1451" y="148"/>
                  </a:lnTo>
                  <a:lnTo>
                    <a:pt x="1442" y="142"/>
                  </a:lnTo>
                  <a:lnTo>
                    <a:pt x="1429" y="134"/>
                  </a:lnTo>
                  <a:lnTo>
                    <a:pt x="1417" y="129"/>
                  </a:lnTo>
                  <a:lnTo>
                    <a:pt x="1404" y="128"/>
                  </a:lnTo>
                  <a:lnTo>
                    <a:pt x="1391" y="132"/>
                  </a:lnTo>
                  <a:lnTo>
                    <a:pt x="1381" y="124"/>
                  </a:lnTo>
                  <a:lnTo>
                    <a:pt x="1371" y="119"/>
                  </a:lnTo>
                  <a:lnTo>
                    <a:pt x="1361" y="116"/>
                  </a:lnTo>
                  <a:lnTo>
                    <a:pt x="1352" y="114"/>
                  </a:lnTo>
                  <a:lnTo>
                    <a:pt x="1346" y="119"/>
                  </a:lnTo>
                  <a:lnTo>
                    <a:pt x="1340" y="124"/>
                  </a:lnTo>
                  <a:lnTo>
                    <a:pt x="1334" y="126"/>
                  </a:lnTo>
                  <a:lnTo>
                    <a:pt x="1328" y="129"/>
                  </a:lnTo>
                  <a:lnTo>
                    <a:pt x="1320" y="129"/>
                  </a:lnTo>
                  <a:lnTo>
                    <a:pt x="1313" y="130"/>
                  </a:lnTo>
                  <a:lnTo>
                    <a:pt x="1306" y="129"/>
                  </a:lnTo>
                  <a:lnTo>
                    <a:pt x="1299" y="129"/>
                  </a:lnTo>
                  <a:lnTo>
                    <a:pt x="1293" y="125"/>
                  </a:lnTo>
                  <a:lnTo>
                    <a:pt x="1286" y="121"/>
                  </a:lnTo>
                  <a:lnTo>
                    <a:pt x="1280" y="115"/>
                  </a:lnTo>
                  <a:lnTo>
                    <a:pt x="1274" y="112"/>
                  </a:lnTo>
                  <a:lnTo>
                    <a:pt x="1267" y="106"/>
                  </a:lnTo>
                  <a:lnTo>
                    <a:pt x="1262" y="103"/>
                  </a:lnTo>
                  <a:lnTo>
                    <a:pt x="1255" y="99"/>
                  </a:lnTo>
                  <a:lnTo>
                    <a:pt x="1250" y="97"/>
                  </a:lnTo>
                  <a:lnTo>
                    <a:pt x="1242" y="99"/>
                  </a:lnTo>
                  <a:lnTo>
                    <a:pt x="1235" y="102"/>
                  </a:lnTo>
                  <a:lnTo>
                    <a:pt x="1229" y="105"/>
                  </a:lnTo>
                  <a:lnTo>
                    <a:pt x="1222" y="108"/>
                  </a:lnTo>
                  <a:lnTo>
                    <a:pt x="1216" y="110"/>
                  </a:lnTo>
                  <a:lnTo>
                    <a:pt x="1209" y="111"/>
                  </a:lnTo>
                  <a:lnTo>
                    <a:pt x="1202" y="111"/>
                  </a:lnTo>
                  <a:lnTo>
                    <a:pt x="1196" y="107"/>
                  </a:lnTo>
                  <a:lnTo>
                    <a:pt x="1187" y="101"/>
                  </a:lnTo>
                  <a:lnTo>
                    <a:pt x="1181" y="94"/>
                  </a:lnTo>
                  <a:lnTo>
                    <a:pt x="1179" y="85"/>
                  </a:lnTo>
                  <a:lnTo>
                    <a:pt x="1183" y="78"/>
                  </a:lnTo>
                  <a:lnTo>
                    <a:pt x="1184" y="74"/>
                  </a:lnTo>
                  <a:lnTo>
                    <a:pt x="1185" y="71"/>
                  </a:lnTo>
                  <a:lnTo>
                    <a:pt x="1165" y="63"/>
                  </a:lnTo>
                  <a:lnTo>
                    <a:pt x="1146" y="60"/>
                  </a:lnTo>
                  <a:lnTo>
                    <a:pt x="1126" y="58"/>
                  </a:lnTo>
                  <a:lnTo>
                    <a:pt x="1107" y="58"/>
                  </a:lnTo>
                  <a:lnTo>
                    <a:pt x="1086" y="58"/>
                  </a:lnTo>
                  <a:lnTo>
                    <a:pt x="1066" y="59"/>
                  </a:lnTo>
                  <a:lnTo>
                    <a:pt x="1046" y="60"/>
                  </a:lnTo>
                  <a:lnTo>
                    <a:pt x="1028" y="61"/>
                  </a:lnTo>
                  <a:lnTo>
                    <a:pt x="1016" y="61"/>
                  </a:lnTo>
                  <a:lnTo>
                    <a:pt x="1005" y="62"/>
                  </a:lnTo>
                  <a:lnTo>
                    <a:pt x="994" y="63"/>
                  </a:lnTo>
                  <a:lnTo>
                    <a:pt x="983" y="67"/>
                  </a:lnTo>
                  <a:lnTo>
                    <a:pt x="971" y="69"/>
                  </a:lnTo>
                  <a:lnTo>
                    <a:pt x="960" y="72"/>
                  </a:lnTo>
                  <a:lnTo>
                    <a:pt x="948" y="75"/>
                  </a:lnTo>
                  <a:lnTo>
                    <a:pt x="938" y="80"/>
                  </a:lnTo>
                  <a:lnTo>
                    <a:pt x="925" y="78"/>
                  </a:lnTo>
                  <a:lnTo>
                    <a:pt x="914" y="78"/>
                  </a:lnTo>
                  <a:lnTo>
                    <a:pt x="900" y="76"/>
                  </a:lnTo>
                  <a:lnTo>
                    <a:pt x="889" y="79"/>
                  </a:lnTo>
                  <a:lnTo>
                    <a:pt x="877" y="79"/>
                  </a:lnTo>
                  <a:lnTo>
                    <a:pt x="866" y="82"/>
                  </a:lnTo>
                  <a:lnTo>
                    <a:pt x="854" y="85"/>
                  </a:lnTo>
                  <a:lnTo>
                    <a:pt x="844" y="91"/>
                  </a:lnTo>
                  <a:lnTo>
                    <a:pt x="844" y="97"/>
                  </a:lnTo>
                  <a:lnTo>
                    <a:pt x="853" y="96"/>
                  </a:lnTo>
                  <a:lnTo>
                    <a:pt x="863" y="97"/>
                  </a:lnTo>
                  <a:lnTo>
                    <a:pt x="874" y="99"/>
                  </a:lnTo>
                  <a:lnTo>
                    <a:pt x="885" y="101"/>
                  </a:lnTo>
                  <a:lnTo>
                    <a:pt x="896" y="102"/>
                  </a:lnTo>
                  <a:lnTo>
                    <a:pt x="907" y="104"/>
                  </a:lnTo>
                  <a:lnTo>
                    <a:pt x="918" y="103"/>
                  </a:lnTo>
                  <a:lnTo>
                    <a:pt x="930" y="102"/>
                  </a:lnTo>
                  <a:lnTo>
                    <a:pt x="943" y="104"/>
                  </a:lnTo>
                  <a:lnTo>
                    <a:pt x="959" y="104"/>
                  </a:lnTo>
                  <a:lnTo>
                    <a:pt x="974" y="103"/>
                  </a:lnTo>
                  <a:lnTo>
                    <a:pt x="990" y="102"/>
                  </a:lnTo>
                  <a:lnTo>
                    <a:pt x="1003" y="102"/>
                  </a:lnTo>
                  <a:lnTo>
                    <a:pt x="1016" y="106"/>
                  </a:lnTo>
                  <a:lnTo>
                    <a:pt x="1028" y="115"/>
                  </a:lnTo>
                  <a:lnTo>
                    <a:pt x="1039" y="132"/>
                  </a:lnTo>
                  <a:lnTo>
                    <a:pt x="1044" y="138"/>
                  </a:lnTo>
                  <a:lnTo>
                    <a:pt x="1049" y="147"/>
                  </a:lnTo>
                  <a:lnTo>
                    <a:pt x="1055" y="156"/>
                  </a:lnTo>
                  <a:lnTo>
                    <a:pt x="1061" y="166"/>
                  </a:lnTo>
                  <a:lnTo>
                    <a:pt x="1064" y="176"/>
                  </a:lnTo>
                  <a:lnTo>
                    <a:pt x="1066" y="186"/>
                  </a:lnTo>
                  <a:lnTo>
                    <a:pt x="1065" y="196"/>
                  </a:lnTo>
                  <a:lnTo>
                    <a:pt x="1060" y="207"/>
                  </a:lnTo>
                  <a:lnTo>
                    <a:pt x="1054" y="210"/>
                  </a:lnTo>
                  <a:lnTo>
                    <a:pt x="1047" y="210"/>
                  </a:lnTo>
                  <a:lnTo>
                    <a:pt x="1040" y="209"/>
                  </a:lnTo>
                  <a:lnTo>
                    <a:pt x="1034" y="208"/>
                  </a:lnTo>
                  <a:lnTo>
                    <a:pt x="1026" y="204"/>
                  </a:lnTo>
                  <a:lnTo>
                    <a:pt x="1019" y="202"/>
                  </a:lnTo>
                  <a:lnTo>
                    <a:pt x="1013" y="201"/>
                  </a:lnTo>
                  <a:lnTo>
                    <a:pt x="1007" y="202"/>
                  </a:lnTo>
                  <a:lnTo>
                    <a:pt x="1017" y="213"/>
                  </a:lnTo>
                  <a:lnTo>
                    <a:pt x="1032" y="219"/>
                  </a:lnTo>
                  <a:lnTo>
                    <a:pt x="1047" y="219"/>
                  </a:lnTo>
                  <a:lnTo>
                    <a:pt x="1064" y="218"/>
                  </a:lnTo>
                  <a:lnTo>
                    <a:pt x="1079" y="214"/>
                  </a:lnTo>
                  <a:lnTo>
                    <a:pt x="1095" y="215"/>
                  </a:lnTo>
                  <a:lnTo>
                    <a:pt x="1110" y="221"/>
                  </a:lnTo>
                  <a:lnTo>
                    <a:pt x="1123" y="234"/>
                  </a:lnTo>
                  <a:lnTo>
                    <a:pt x="1122" y="240"/>
                  </a:lnTo>
                  <a:lnTo>
                    <a:pt x="1122" y="245"/>
                  </a:lnTo>
                  <a:lnTo>
                    <a:pt x="1123" y="250"/>
                  </a:lnTo>
                  <a:lnTo>
                    <a:pt x="1127" y="252"/>
                  </a:lnTo>
                  <a:lnTo>
                    <a:pt x="1137" y="245"/>
                  </a:lnTo>
                  <a:lnTo>
                    <a:pt x="1149" y="237"/>
                  </a:lnTo>
                  <a:lnTo>
                    <a:pt x="1155" y="234"/>
                  </a:lnTo>
                  <a:lnTo>
                    <a:pt x="1161" y="234"/>
                  </a:lnTo>
                  <a:lnTo>
                    <a:pt x="1166" y="235"/>
                  </a:lnTo>
                  <a:lnTo>
                    <a:pt x="1173" y="241"/>
                  </a:lnTo>
                  <a:lnTo>
                    <a:pt x="1180" y="245"/>
                  </a:lnTo>
                  <a:lnTo>
                    <a:pt x="1188" y="253"/>
                  </a:lnTo>
                  <a:lnTo>
                    <a:pt x="1195" y="259"/>
                  </a:lnTo>
                  <a:lnTo>
                    <a:pt x="1201" y="268"/>
                  </a:lnTo>
                  <a:lnTo>
                    <a:pt x="1206" y="277"/>
                  </a:lnTo>
                  <a:lnTo>
                    <a:pt x="1210" y="287"/>
                  </a:lnTo>
                  <a:lnTo>
                    <a:pt x="1216" y="296"/>
                  </a:lnTo>
                  <a:lnTo>
                    <a:pt x="1223" y="306"/>
                  </a:lnTo>
                  <a:lnTo>
                    <a:pt x="1228" y="327"/>
                  </a:lnTo>
                  <a:lnTo>
                    <a:pt x="1235" y="349"/>
                  </a:lnTo>
                  <a:lnTo>
                    <a:pt x="1242" y="370"/>
                  </a:lnTo>
                  <a:lnTo>
                    <a:pt x="1252" y="392"/>
                  </a:lnTo>
                  <a:lnTo>
                    <a:pt x="1261" y="412"/>
                  </a:lnTo>
                  <a:lnTo>
                    <a:pt x="1272" y="433"/>
                  </a:lnTo>
                  <a:lnTo>
                    <a:pt x="1284" y="452"/>
                  </a:lnTo>
                  <a:lnTo>
                    <a:pt x="1297" y="473"/>
                  </a:lnTo>
                  <a:lnTo>
                    <a:pt x="1294" y="479"/>
                  </a:lnTo>
                  <a:lnTo>
                    <a:pt x="1291" y="484"/>
                  </a:lnTo>
                  <a:lnTo>
                    <a:pt x="1284" y="487"/>
                  </a:lnTo>
                  <a:lnTo>
                    <a:pt x="1277" y="490"/>
                  </a:lnTo>
                  <a:lnTo>
                    <a:pt x="1269" y="491"/>
                  </a:lnTo>
                  <a:lnTo>
                    <a:pt x="1262" y="492"/>
                  </a:lnTo>
                  <a:lnTo>
                    <a:pt x="1255" y="493"/>
                  </a:lnTo>
                  <a:lnTo>
                    <a:pt x="1250" y="496"/>
                  </a:lnTo>
                  <a:lnTo>
                    <a:pt x="1243" y="491"/>
                  </a:lnTo>
                  <a:lnTo>
                    <a:pt x="1238" y="489"/>
                  </a:lnTo>
                  <a:lnTo>
                    <a:pt x="1231" y="485"/>
                  </a:lnTo>
                  <a:lnTo>
                    <a:pt x="1226" y="484"/>
                  </a:lnTo>
                  <a:lnTo>
                    <a:pt x="1219" y="483"/>
                  </a:lnTo>
                  <a:lnTo>
                    <a:pt x="1212" y="483"/>
                  </a:lnTo>
                  <a:lnTo>
                    <a:pt x="1206" y="483"/>
                  </a:lnTo>
                  <a:lnTo>
                    <a:pt x="1200" y="483"/>
                  </a:lnTo>
                  <a:lnTo>
                    <a:pt x="1179" y="485"/>
                  </a:lnTo>
                  <a:lnTo>
                    <a:pt x="1163" y="481"/>
                  </a:lnTo>
                  <a:lnTo>
                    <a:pt x="1146" y="472"/>
                  </a:lnTo>
                  <a:lnTo>
                    <a:pt x="1131" y="460"/>
                  </a:lnTo>
                  <a:lnTo>
                    <a:pt x="1114" y="446"/>
                  </a:lnTo>
                  <a:lnTo>
                    <a:pt x="1098" y="435"/>
                  </a:lnTo>
                  <a:lnTo>
                    <a:pt x="1079" y="427"/>
                  </a:lnTo>
                  <a:lnTo>
                    <a:pt x="1060" y="426"/>
                  </a:lnTo>
                  <a:lnTo>
                    <a:pt x="1051" y="419"/>
                  </a:lnTo>
                  <a:lnTo>
                    <a:pt x="1048" y="412"/>
                  </a:lnTo>
                  <a:lnTo>
                    <a:pt x="1049" y="403"/>
                  </a:lnTo>
                  <a:lnTo>
                    <a:pt x="1055" y="397"/>
                  </a:lnTo>
                  <a:lnTo>
                    <a:pt x="1056" y="393"/>
                  </a:lnTo>
                  <a:lnTo>
                    <a:pt x="1058" y="391"/>
                  </a:lnTo>
                  <a:lnTo>
                    <a:pt x="1059" y="387"/>
                  </a:lnTo>
                  <a:lnTo>
                    <a:pt x="1058" y="385"/>
                  </a:lnTo>
                  <a:lnTo>
                    <a:pt x="1049" y="381"/>
                  </a:lnTo>
                  <a:lnTo>
                    <a:pt x="1041" y="379"/>
                  </a:lnTo>
                  <a:lnTo>
                    <a:pt x="1034" y="377"/>
                  </a:lnTo>
                  <a:lnTo>
                    <a:pt x="1026" y="376"/>
                  </a:lnTo>
                  <a:lnTo>
                    <a:pt x="1015" y="367"/>
                  </a:lnTo>
                  <a:lnTo>
                    <a:pt x="1005" y="360"/>
                  </a:lnTo>
                  <a:lnTo>
                    <a:pt x="994" y="351"/>
                  </a:lnTo>
                  <a:lnTo>
                    <a:pt x="984" y="344"/>
                  </a:lnTo>
                  <a:lnTo>
                    <a:pt x="973" y="338"/>
                  </a:lnTo>
                  <a:lnTo>
                    <a:pt x="962" y="336"/>
                  </a:lnTo>
                  <a:lnTo>
                    <a:pt x="950" y="337"/>
                  </a:lnTo>
                  <a:lnTo>
                    <a:pt x="938" y="344"/>
                  </a:lnTo>
                  <a:lnTo>
                    <a:pt x="930" y="350"/>
                  </a:lnTo>
                  <a:lnTo>
                    <a:pt x="924" y="360"/>
                  </a:lnTo>
                  <a:lnTo>
                    <a:pt x="917" y="369"/>
                  </a:lnTo>
                  <a:lnTo>
                    <a:pt x="911" y="377"/>
                  </a:lnTo>
                  <a:lnTo>
                    <a:pt x="904" y="383"/>
                  </a:lnTo>
                  <a:lnTo>
                    <a:pt x="896" y="387"/>
                  </a:lnTo>
                  <a:lnTo>
                    <a:pt x="885" y="386"/>
                  </a:lnTo>
                  <a:lnTo>
                    <a:pt x="874" y="383"/>
                  </a:lnTo>
                  <a:lnTo>
                    <a:pt x="865" y="376"/>
                  </a:lnTo>
                  <a:lnTo>
                    <a:pt x="859" y="371"/>
                  </a:lnTo>
                  <a:lnTo>
                    <a:pt x="852" y="364"/>
                  </a:lnTo>
                  <a:lnTo>
                    <a:pt x="849" y="359"/>
                  </a:lnTo>
                  <a:lnTo>
                    <a:pt x="844" y="350"/>
                  </a:lnTo>
                  <a:lnTo>
                    <a:pt x="842" y="342"/>
                  </a:lnTo>
                  <a:lnTo>
                    <a:pt x="841" y="333"/>
                  </a:lnTo>
                  <a:lnTo>
                    <a:pt x="842" y="325"/>
                  </a:lnTo>
                  <a:lnTo>
                    <a:pt x="846" y="316"/>
                  </a:lnTo>
                  <a:lnTo>
                    <a:pt x="850" y="307"/>
                  </a:lnTo>
                  <a:lnTo>
                    <a:pt x="852" y="298"/>
                  </a:lnTo>
                  <a:lnTo>
                    <a:pt x="854" y="289"/>
                  </a:lnTo>
                  <a:lnTo>
                    <a:pt x="855" y="279"/>
                  </a:lnTo>
                  <a:lnTo>
                    <a:pt x="859" y="269"/>
                  </a:lnTo>
                  <a:lnTo>
                    <a:pt x="864" y="261"/>
                  </a:lnTo>
                  <a:lnTo>
                    <a:pt x="874" y="254"/>
                  </a:lnTo>
                  <a:lnTo>
                    <a:pt x="874" y="246"/>
                  </a:lnTo>
                  <a:lnTo>
                    <a:pt x="877" y="240"/>
                  </a:lnTo>
                  <a:lnTo>
                    <a:pt x="879" y="233"/>
                  </a:lnTo>
                  <a:lnTo>
                    <a:pt x="874" y="230"/>
                  </a:lnTo>
                  <a:lnTo>
                    <a:pt x="864" y="230"/>
                  </a:lnTo>
                  <a:lnTo>
                    <a:pt x="856" y="233"/>
                  </a:lnTo>
                  <a:lnTo>
                    <a:pt x="850" y="236"/>
                  </a:lnTo>
                  <a:lnTo>
                    <a:pt x="844" y="241"/>
                  </a:lnTo>
                  <a:lnTo>
                    <a:pt x="839" y="245"/>
                  </a:lnTo>
                  <a:lnTo>
                    <a:pt x="834" y="252"/>
                  </a:lnTo>
                  <a:lnTo>
                    <a:pt x="830" y="258"/>
                  </a:lnTo>
                  <a:lnTo>
                    <a:pt x="827" y="265"/>
                  </a:lnTo>
                  <a:lnTo>
                    <a:pt x="830" y="273"/>
                  </a:lnTo>
                  <a:lnTo>
                    <a:pt x="833" y="283"/>
                  </a:lnTo>
                  <a:lnTo>
                    <a:pt x="835" y="291"/>
                  </a:lnTo>
                  <a:lnTo>
                    <a:pt x="838" y="301"/>
                  </a:lnTo>
                  <a:lnTo>
                    <a:pt x="825" y="311"/>
                  </a:lnTo>
                  <a:lnTo>
                    <a:pt x="819" y="323"/>
                  </a:lnTo>
                  <a:lnTo>
                    <a:pt x="814" y="337"/>
                  </a:lnTo>
                  <a:lnTo>
                    <a:pt x="813" y="351"/>
                  </a:lnTo>
                  <a:lnTo>
                    <a:pt x="813" y="364"/>
                  </a:lnTo>
                  <a:lnTo>
                    <a:pt x="816" y="379"/>
                  </a:lnTo>
                  <a:lnTo>
                    <a:pt x="818" y="392"/>
                  </a:lnTo>
                  <a:lnTo>
                    <a:pt x="820" y="406"/>
                  </a:lnTo>
                  <a:lnTo>
                    <a:pt x="824" y="403"/>
                  </a:lnTo>
                  <a:lnTo>
                    <a:pt x="831" y="404"/>
                  </a:lnTo>
                  <a:lnTo>
                    <a:pt x="836" y="406"/>
                  </a:lnTo>
                  <a:lnTo>
                    <a:pt x="842" y="410"/>
                  </a:lnTo>
                  <a:lnTo>
                    <a:pt x="850" y="410"/>
                  </a:lnTo>
                  <a:lnTo>
                    <a:pt x="859" y="410"/>
                  </a:lnTo>
                  <a:lnTo>
                    <a:pt x="867" y="410"/>
                  </a:lnTo>
                  <a:lnTo>
                    <a:pt x="876" y="413"/>
                  </a:lnTo>
                  <a:lnTo>
                    <a:pt x="884" y="414"/>
                  </a:lnTo>
                  <a:lnTo>
                    <a:pt x="892" y="417"/>
                  </a:lnTo>
                  <a:lnTo>
                    <a:pt x="899" y="420"/>
                  </a:lnTo>
                  <a:lnTo>
                    <a:pt x="908" y="426"/>
                  </a:lnTo>
                  <a:lnTo>
                    <a:pt x="916" y="429"/>
                  </a:lnTo>
                  <a:lnTo>
                    <a:pt x="925" y="435"/>
                  </a:lnTo>
                  <a:lnTo>
                    <a:pt x="932" y="438"/>
                  </a:lnTo>
                  <a:lnTo>
                    <a:pt x="940" y="444"/>
                  </a:lnTo>
                  <a:lnTo>
                    <a:pt x="947" y="447"/>
                  </a:lnTo>
                  <a:lnTo>
                    <a:pt x="954" y="450"/>
                  </a:lnTo>
                  <a:lnTo>
                    <a:pt x="963" y="452"/>
                  </a:lnTo>
                  <a:lnTo>
                    <a:pt x="973" y="456"/>
                  </a:lnTo>
                  <a:lnTo>
                    <a:pt x="981" y="455"/>
                  </a:lnTo>
                  <a:lnTo>
                    <a:pt x="989" y="453"/>
                  </a:lnTo>
                  <a:lnTo>
                    <a:pt x="996" y="451"/>
                  </a:lnTo>
                  <a:lnTo>
                    <a:pt x="1004" y="450"/>
                  </a:lnTo>
                  <a:lnTo>
                    <a:pt x="1011" y="448"/>
                  </a:lnTo>
                  <a:lnTo>
                    <a:pt x="1018" y="449"/>
                  </a:lnTo>
                  <a:lnTo>
                    <a:pt x="1025" y="450"/>
                  </a:lnTo>
                  <a:lnTo>
                    <a:pt x="1033" y="456"/>
                  </a:lnTo>
                  <a:lnTo>
                    <a:pt x="1034" y="465"/>
                  </a:lnTo>
                  <a:lnTo>
                    <a:pt x="1032" y="474"/>
                  </a:lnTo>
                  <a:lnTo>
                    <a:pt x="1026" y="483"/>
                  </a:lnTo>
                  <a:lnTo>
                    <a:pt x="1022" y="490"/>
                  </a:lnTo>
                  <a:lnTo>
                    <a:pt x="1011" y="490"/>
                  </a:lnTo>
                  <a:lnTo>
                    <a:pt x="1001" y="489"/>
                  </a:lnTo>
                  <a:lnTo>
                    <a:pt x="992" y="488"/>
                  </a:lnTo>
                  <a:lnTo>
                    <a:pt x="985" y="492"/>
                  </a:lnTo>
                  <a:lnTo>
                    <a:pt x="989" y="501"/>
                  </a:lnTo>
                  <a:lnTo>
                    <a:pt x="995" y="506"/>
                  </a:lnTo>
                  <a:lnTo>
                    <a:pt x="1004" y="510"/>
                  </a:lnTo>
                  <a:lnTo>
                    <a:pt x="1014" y="512"/>
                  </a:lnTo>
                  <a:lnTo>
                    <a:pt x="1023" y="513"/>
                  </a:lnTo>
                  <a:lnTo>
                    <a:pt x="1032" y="517"/>
                  </a:lnTo>
                  <a:lnTo>
                    <a:pt x="1038" y="524"/>
                  </a:lnTo>
                  <a:lnTo>
                    <a:pt x="1044" y="535"/>
                  </a:lnTo>
                  <a:lnTo>
                    <a:pt x="1048" y="546"/>
                  </a:lnTo>
                  <a:lnTo>
                    <a:pt x="1047" y="557"/>
                  </a:lnTo>
                  <a:lnTo>
                    <a:pt x="1041" y="567"/>
                  </a:lnTo>
                  <a:lnTo>
                    <a:pt x="1035" y="577"/>
                  </a:lnTo>
                  <a:lnTo>
                    <a:pt x="1027" y="586"/>
                  </a:lnTo>
                  <a:lnTo>
                    <a:pt x="1024" y="595"/>
                  </a:lnTo>
                  <a:lnTo>
                    <a:pt x="1026" y="605"/>
                  </a:lnTo>
                  <a:lnTo>
                    <a:pt x="1037" y="617"/>
                  </a:lnTo>
                  <a:lnTo>
                    <a:pt x="1040" y="609"/>
                  </a:lnTo>
                  <a:lnTo>
                    <a:pt x="1045" y="601"/>
                  </a:lnTo>
                  <a:lnTo>
                    <a:pt x="1048" y="593"/>
                  </a:lnTo>
                  <a:lnTo>
                    <a:pt x="1053" y="587"/>
                  </a:lnTo>
                  <a:lnTo>
                    <a:pt x="1056" y="579"/>
                  </a:lnTo>
                  <a:lnTo>
                    <a:pt x="1062" y="575"/>
                  </a:lnTo>
                  <a:lnTo>
                    <a:pt x="1069" y="573"/>
                  </a:lnTo>
                  <a:lnTo>
                    <a:pt x="1080" y="574"/>
                  </a:lnTo>
                  <a:lnTo>
                    <a:pt x="1086" y="580"/>
                  </a:lnTo>
                  <a:lnTo>
                    <a:pt x="1091" y="588"/>
                  </a:lnTo>
                  <a:lnTo>
                    <a:pt x="1098" y="595"/>
                  </a:lnTo>
                  <a:lnTo>
                    <a:pt x="1105" y="601"/>
                  </a:lnTo>
                  <a:lnTo>
                    <a:pt x="1112" y="606"/>
                  </a:lnTo>
                  <a:lnTo>
                    <a:pt x="1121" y="609"/>
                  </a:lnTo>
                  <a:lnTo>
                    <a:pt x="1131" y="610"/>
                  </a:lnTo>
                  <a:lnTo>
                    <a:pt x="1142" y="610"/>
                  </a:lnTo>
                  <a:lnTo>
                    <a:pt x="1151" y="625"/>
                  </a:lnTo>
                  <a:lnTo>
                    <a:pt x="1165" y="634"/>
                  </a:lnTo>
                  <a:lnTo>
                    <a:pt x="1181" y="636"/>
                  </a:lnTo>
                  <a:lnTo>
                    <a:pt x="1201" y="636"/>
                  </a:lnTo>
                  <a:lnTo>
                    <a:pt x="1221" y="634"/>
                  </a:lnTo>
                  <a:lnTo>
                    <a:pt x="1241" y="634"/>
                  </a:lnTo>
                  <a:lnTo>
                    <a:pt x="1259" y="636"/>
                  </a:lnTo>
                  <a:lnTo>
                    <a:pt x="1275" y="646"/>
                  </a:lnTo>
                  <a:lnTo>
                    <a:pt x="1280" y="653"/>
                  </a:lnTo>
                  <a:lnTo>
                    <a:pt x="1285" y="660"/>
                  </a:lnTo>
                  <a:lnTo>
                    <a:pt x="1289" y="667"/>
                  </a:lnTo>
                  <a:lnTo>
                    <a:pt x="1294" y="675"/>
                  </a:lnTo>
                  <a:lnTo>
                    <a:pt x="1298" y="682"/>
                  </a:lnTo>
                  <a:lnTo>
                    <a:pt x="1304" y="688"/>
                  </a:lnTo>
                  <a:lnTo>
                    <a:pt x="1310" y="694"/>
                  </a:lnTo>
                  <a:lnTo>
                    <a:pt x="1318" y="698"/>
                  </a:lnTo>
                  <a:lnTo>
                    <a:pt x="1330" y="695"/>
                  </a:lnTo>
                  <a:lnTo>
                    <a:pt x="1342" y="693"/>
                  </a:lnTo>
                  <a:lnTo>
                    <a:pt x="1354" y="692"/>
                  </a:lnTo>
                  <a:lnTo>
                    <a:pt x="1367" y="693"/>
                  </a:lnTo>
                  <a:lnTo>
                    <a:pt x="1378" y="694"/>
                  </a:lnTo>
                  <a:lnTo>
                    <a:pt x="1389" y="698"/>
                  </a:lnTo>
                  <a:lnTo>
                    <a:pt x="1399" y="704"/>
                  </a:lnTo>
                  <a:lnTo>
                    <a:pt x="1408" y="714"/>
                  </a:lnTo>
                  <a:lnTo>
                    <a:pt x="1405" y="722"/>
                  </a:lnTo>
                  <a:lnTo>
                    <a:pt x="1400" y="730"/>
                  </a:lnTo>
                  <a:lnTo>
                    <a:pt x="1392" y="735"/>
                  </a:lnTo>
                  <a:lnTo>
                    <a:pt x="1384" y="740"/>
                  </a:lnTo>
                  <a:lnTo>
                    <a:pt x="1374" y="743"/>
                  </a:lnTo>
                  <a:lnTo>
                    <a:pt x="1364" y="748"/>
                  </a:lnTo>
                  <a:lnTo>
                    <a:pt x="1356" y="754"/>
                  </a:lnTo>
                  <a:lnTo>
                    <a:pt x="1350" y="763"/>
                  </a:lnTo>
                  <a:lnTo>
                    <a:pt x="1340" y="762"/>
                  </a:lnTo>
                  <a:lnTo>
                    <a:pt x="1330" y="764"/>
                  </a:lnTo>
                  <a:lnTo>
                    <a:pt x="1321" y="767"/>
                  </a:lnTo>
                  <a:lnTo>
                    <a:pt x="1314" y="770"/>
                  </a:lnTo>
                  <a:lnTo>
                    <a:pt x="1304" y="771"/>
                  </a:lnTo>
                  <a:lnTo>
                    <a:pt x="1296" y="771"/>
                  </a:lnTo>
                  <a:lnTo>
                    <a:pt x="1288" y="768"/>
                  </a:lnTo>
                  <a:lnTo>
                    <a:pt x="1282" y="763"/>
                  </a:lnTo>
                  <a:lnTo>
                    <a:pt x="1275" y="759"/>
                  </a:lnTo>
                  <a:lnTo>
                    <a:pt x="1273" y="753"/>
                  </a:lnTo>
                  <a:lnTo>
                    <a:pt x="1271" y="748"/>
                  </a:lnTo>
                  <a:lnTo>
                    <a:pt x="1271" y="742"/>
                  </a:lnTo>
                  <a:lnTo>
                    <a:pt x="1269" y="736"/>
                  </a:lnTo>
                  <a:lnTo>
                    <a:pt x="1266" y="731"/>
                  </a:lnTo>
                  <a:lnTo>
                    <a:pt x="1262" y="728"/>
                  </a:lnTo>
                  <a:lnTo>
                    <a:pt x="1254" y="728"/>
                  </a:lnTo>
                  <a:lnTo>
                    <a:pt x="1234" y="733"/>
                  </a:lnTo>
                  <a:lnTo>
                    <a:pt x="1217" y="743"/>
                  </a:lnTo>
                  <a:lnTo>
                    <a:pt x="1200" y="754"/>
                  </a:lnTo>
                  <a:lnTo>
                    <a:pt x="1185" y="769"/>
                  </a:lnTo>
                  <a:lnTo>
                    <a:pt x="1170" y="784"/>
                  </a:lnTo>
                  <a:lnTo>
                    <a:pt x="1161" y="801"/>
                  </a:lnTo>
                  <a:lnTo>
                    <a:pt x="1152" y="819"/>
                  </a:lnTo>
                  <a:lnTo>
                    <a:pt x="1146" y="840"/>
                  </a:lnTo>
                  <a:lnTo>
                    <a:pt x="1152" y="842"/>
                  </a:lnTo>
                  <a:lnTo>
                    <a:pt x="1156" y="838"/>
                  </a:lnTo>
                  <a:lnTo>
                    <a:pt x="1161" y="833"/>
                  </a:lnTo>
                  <a:lnTo>
                    <a:pt x="1166" y="829"/>
                  </a:lnTo>
                  <a:lnTo>
                    <a:pt x="1170" y="818"/>
                  </a:lnTo>
                  <a:lnTo>
                    <a:pt x="1177" y="808"/>
                  </a:lnTo>
                  <a:lnTo>
                    <a:pt x="1183" y="799"/>
                  </a:lnTo>
                  <a:lnTo>
                    <a:pt x="1191" y="791"/>
                  </a:lnTo>
                  <a:lnTo>
                    <a:pt x="1200" y="784"/>
                  </a:lnTo>
                  <a:lnTo>
                    <a:pt x="1211" y="781"/>
                  </a:lnTo>
                  <a:lnTo>
                    <a:pt x="1223" y="781"/>
                  </a:lnTo>
                  <a:lnTo>
                    <a:pt x="1239" y="784"/>
                  </a:lnTo>
                  <a:lnTo>
                    <a:pt x="1244" y="788"/>
                  </a:lnTo>
                  <a:lnTo>
                    <a:pt x="1250" y="792"/>
                  </a:lnTo>
                  <a:lnTo>
                    <a:pt x="1253" y="796"/>
                  </a:lnTo>
                  <a:lnTo>
                    <a:pt x="1258" y="803"/>
                  </a:lnTo>
                  <a:lnTo>
                    <a:pt x="1260" y="807"/>
                  </a:lnTo>
                  <a:lnTo>
                    <a:pt x="1263" y="814"/>
                  </a:lnTo>
                  <a:lnTo>
                    <a:pt x="1266" y="821"/>
                  </a:lnTo>
                  <a:lnTo>
                    <a:pt x="1271" y="827"/>
                  </a:lnTo>
                  <a:lnTo>
                    <a:pt x="1277" y="817"/>
                  </a:lnTo>
                  <a:lnTo>
                    <a:pt x="1283" y="807"/>
                  </a:lnTo>
                  <a:lnTo>
                    <a:pt x="1289" y="797"/>
                  </a:lnTo>
                  <a:lnTo>
                    <a:pt x="1299" y="791"/>
                  </a:lnTo>
                  <a:lnTo>
                    <a:pt x="1305" y="789"/>
                  </a:lnTo>
                  <a:lnTo>
                    <a:pt x="1310" y="790"/>
                  </a:lnTo>
                  <a:lnTo>
                    <a:pt x="1314" y="792"/>
                  </a:lnTo>
                  <a:lnTo>
                    <a:pt x="1318" y="796"/>
                  </a:lnTo>
                  <a:lnTo>
                    <a:pt x="1323" y="806"/>
                  </a:lnTo>
                  <a:lnTo>
                    <a:pt x="1327" y="816"/>
                  </a:lnTo>
                  <a:lnTo>
                    <a:pt x="1328" y="829"/>
                  </a:lnTo>
                  <a:lnTo>
                    <a:pt x="1327" y="843"/>
                  </a:lnTo>
                  <a:lnTo>
                    <a:pt x="1323" y="855"/>
                  </a:lnTo>
                  <a:lnTo>
                    <a:pt x="1317" y="867"/>
                  </a:lnTo>
                  <a:lnTo>
                    <a:pt x="1309" y="877"/>
                  </a:lnTo>
                  <a:lnTo>
                    <a:pt x="1300" y="888"/>
                  </a:lnTo>
                  <a:lnTo>
                    <a:pt x="1292" y="898"/>
                  </a:lnTo>
                  <a:lnTo>
                    <a:pt x="1284" y="909"/>
                  </a:lnTo>
                  <a:lnTo>
                    <a:pt x="1275" y="911"/>
                  </a:lnTo>
                  <a:lnTo>
                    <a:pt x="1267" y="911"/>
                  </a:lnTo>
                  <a:lnTo>
                    <a:pt x="1260" y="910"/>
                  </a:lnTo>
                  <a:lnTo>
                    <a:pt x="1254" y="907"/>
                  </a:lnTo>
                  <a:lnTo>
                    <a:pt x="1251" y="899"/>
                  </a:lnTo>
                  <a:lnTo>
                    <a:pt x="1251" y="889"/>
                  </a:lnTo>
                  <a:lnTo>
                    <a:pt x="1251" y="879"/>
                  </a:lnTo>
                  <a:lnTo>
                    <a:pt x="1245" y="872"/>
                  </a:lnTo>
                  <a:lnTo>
                    <a:pt x="1237" y="879"/>
                  </a:lnTo>
                  <a:lnTo>
                    <a:pt x="1232" y="889"/>
                  </a:lnTo>
                  <a:lnTo>
                    <a:pt x="1229" y="899"/>
                  </a:lnTo>
                  <a:lnTo>
                    <a:pt x="1228" y="911"/>
                  </a:lnTo>
                  <a:lnTo>
                    <a:pt x="1223" y="920"/>
                  </a:lnTo>
                  <a:lnTo>
                    <a:pt x="1218" y="928"/>
                  </a:lnTo>
                  <a:lnTo>
                    <a:pt x="1209" y="931"/>
                  </a:lnTo>
                  <a:lnTo>
                    <a:pt x="1196" y="931"/>
                  </a:lnTo>
                  <a:lnTo>
                    <a:pt x="1178" y="940"/>
                  </a:lnTo>
                  <a:lnTo>
                    <a:pt x="1175" y="948"/>
                  </a:lnTo>
                  <a:lnTo>
                    <a:pt x="1178" y="956"/>
                  </a:lnTo>
                  <a:lnTo>
                    <a:pt x="1189" y="966"/>
                  </a:lnTo>
                  <a:lnTo>
                    <a:pt x="1199" y="974"/>
                  </a:lnTo>
                  <a:lnTo>
                    <a:pt x="1206" y="984"/>
                  </a:lnTo>
                  <a:lnTo>
                    <a:pt x="1206" y="994"/>
                  </a:lnTo>
                  <a:lnTo>
                    <a:pt x="1196" y="1008"/>
                  </a:lnTo>
                  <a:lnTo>
                    <a:pt x="1189" y="1017"/>
                  </a:lnTo>
                  <a:lnTo>
                    <a:pt x="1180" y="1022"/>
                  </a:lnTo>
                  <a:lnTo>
                    <a:pt x="1169" y="1025"/>
                  </a:lnTo>
                  <a:lnTo>
                    <a:pt x="1158" y="1027"/>
                  </a:lnTo>
                  <a:lnTo>
                    <a:pt x="1148" y="1029"/>
                  </a:lnTo>
                  <a:lnTo>
                    <a:pt x="1142" y="1034"/>
                  </a:lnTo>
                  <a:lnTo>
                    <a:pt x="1141" y="1043"/>
                  </a:lnTo>
                  <a:lnTo>
                    <a:pt x="1146" y="1059"/>
                  </a:lnTo>
                  <a:lnTo>
                    <a:pt x="1145" y="1065"/>
                  </a:lnTo>
                  <a:lnTo>
                    <a:pt x="1145" y="1072"/>
                  </a:lnTo>
                  <a:lnTo>
                    <a:pt x="1145" y="1080"/>
                  </a:lnTo>
                  <a:lnTo>
                    <a:pt x="1147" y="1087"/>
                  </a:lnTo>
                  <a:lnTo>
                    <a:pt x="1147" y="1094"/>
                  </a:lnTo>
                  <a:lnTo>
                    <a:pt x="1147" y="1102"/>
                  </a:lnTo>
                  <a:lnTo>
                    <a:pt x="1145" y="1109"/>
                  </a:lnTo>
                  <a:lnTo>
                    <a:pt x="1142" y="1117"/>
                  </a:lnTo>
                  <a:lnTo>
                    <a:pt x="1143" y="1128"/>
                  </a:lnTo>
                  <a:lnTo>
                    <a:pt x="1145" y="1140"/>
                  </a:lnTo>
                  <a:lnTo>
                    <a:pt x="1146" y="1152"/>
                  </a:lnTo>
                  <a:lnTo>
                    <a:pt x="1148" y="1166"/>
                  </a:lnTo>
                  <a:lnTo>
                    <a:pt x="1148" y="1178"/>
                  </a:lnTo>
                  <a:lnTo>
                    <a:pt x="1148" y="1190"/>
                  </a:lnTo>
                  <a:lnTo>
                    <a:pt x="1145" y="1202"/>
                  </a:lnTo>
                  <a:lnTo>
                    <a:pt x="1142" y="1214"/>
                  </a:lnTo>
                  <a:lnTo>
                    <a:pt x="1132" y="1223"/>
                  </a:lnTo>
                  <a:lnTo>
                    <a:pt x="1124" y="1233"/>
                  </a:lnTo>
                  <a:lnTo>
                    <a:pt x="1115" y="1242"/>
                  </a:lnTo>
                  <a:lnTo>
                    <a:pt x="1109" y="1252"/>
                  </a:lnTo>
                  <a:lnTo>
                    <a:pt x="1101" y="1262"/>
                  </a:lnTo>
                  <a:lnTo>
                    <a:pt x="1094" y="1271"/>
                  </a:lnTo>
                  <a:lnTo>
                    <a:pt x="1088" y="1281"/>
                  </a:lnTo>
                  <a:lnTo>
                    <a:pt x="1082" y="1291"/>
                  </a:lnTo>
                  <a:lnTo>
                    <a:pt x="1081" y="1300"/>
                  </a:lnTo>
                  <a:lnTo>
                    <a:pt x="1084" y="1309"/>
                  </a:lnTo>
                  <a:lnTo>
                    <a:pt x="1088" y="1317"/>
                  </a:lnTo>
                  <a:lnTo>
                    <a:pt x="1094" y="1324"/>
                  </a:lnTo>
                  <a:lnTo>
                    <a:pt x="1099" y="1331"/>
                  </a:lnTo>
                  <a:lnTo>
                    <a:pt x="1105" y="1338"/>
                  </a:lnTo>
                  <a:lnTo>
                    <a:pt x="1111" y="1344"/>
                  </a:lnTo>
                  <a:lnTo>
                    <a:pt x="1116" y="1353"/>
                  </a:lnTo>
                  <a:lnTo>
                    <a:pt x="1122" y="1363"/>
                  </a:lnTo>
                  <a:lnTo>
                    <a:pt x="1129" y="1373"/>
                  </a:lnTo>
                  <a:lnTo>
                    <a:pt x="1134" y="1383"/>
                  </a:lnTo>
                  <a:lnTo>
                    <a:pt x="1141" y="1394"/>
                  </a:lnTo>
                  <a:lnTo>
                    <a:pt x="1144" y="1405"/>
                  </a:lnTo>
                  <a:lnTo>
                    <a:pt x="1145" y="1416"/>
                  </a:lnTo>
                  <a:lnTo>
                    <a:pt x="1142" y="1427"/>
                  </a:lnTo>
                  <a:lnTo>
                    <a:pt x="1136" y="1439"/>
                  </a:lnTo>
                  <a:lnTo>
                    <a:pt x="1119" y="1443"/>
                  </a:lnTo>
                  <a:lnTo>
                    <a:pt x="1105" y="1441"/>
                  </a:lnTo>
                  <a:lnTo>
                    <a:pt x="1095" y="1432"/>
                  </a:lnTo>
                  <a:lnTo>
                    <a:pt x="1088" y="1424"/>
                  </a:lnTo>
                  <a:lnTo>
                    <a:pt x="1079" y="1411"/>
                  </a:lnTo>
                  <a:lnTo>
                    <a:pt x="1070" y="1402"/>
                  </a:lnTo>
                  <a:lnTo>
                    <a:pt x="1058" y="1395"/>
                  </a:lnTo>
                  <a:lnTo>
                    <a:pt x="1044" y="1394"/>
                  </a:lnTo>
                  <a:lnTo>
                    <a:pt x="1040" y="1385"/>
                  </a:lnTo>
                  <a:lnTo>
                    <a:pt x="1037" y="1378"/>
                  </a:lnTo>
                  <a:lnTo>
                    <a:pt x="1034" y="1371"/>
                  </a:lnTo>
                  <a:lnTo>
                    <a:pt x="1030" y="1364"/>
                  </a:lnTo>
                  <a:lnTo>
                    <a:pt x="1025" y="1357"/>
                  </a:lnTo>
                  <a:lnTo>
                    <a:pt x="1019" y="1353"/>
                  </a:lnTo>
                  <a:lnTo>
                    <a:pt x="1012" y="1349"/>
                  </a:lnTo>
                  <a:lnTo>
                    <a:pt x="1005" y="1349"/>
                  </a:lnTo>
                  <a:lnTo>
                    <a:pt x="993" y="1349"/>
                  </a:lnTo>
                  <a:lnTo>
                    <a:pt x="982" y="1351"/>
                  </a:lnTo>
                  <a:lnTo>
                    <a:pt x="971" y="1353"/>
                  </a:lnTo>
                  <a:lnTo>
                    <a:pt x="960" y="1356"/>
                  </a:lnTo>
                  <a:lnTo>
                    <a:pt x="949" y="1360"/>
                  </a:lnTo>
                  <a:lnTo>
                    <a:pt x="938" y="1364"/>
                  </a:lnTo>
                  <a:lnTo>
                    <a:pt x="928" y="1367"/>
                  </a:lnTo>
                  <a:lnTo>
                    <a:pt x="919" y="1371"/>
                  </a:lnTo>
                  <a:lnTo>
                    <a:pt x="921" y="1377"/>
                  </a:lnTo>
                  <a:lnTo>
                    <a:pt x="924" y="1387"/>
                  </a:lnTo>
                  <a:lnTo>
                    <a:pt x="921" y="1397"/>
                  </a:lnTo>
                  <a:lnTo>
                    <a:pt x="917" y="1405"/>
                  </a:lnTo>
                  <a:lnTo>
                    <a:pt x="904" y="1408"/>
                  </a:lnTo>
                  <a:lnTo>
                    <a:pt x="890" y="1408"/>
                  </a:lnTo>
                  <a:lnTo>
                    <a:pt x="877" y="1406"/>
                  </a:lnTo>
                  <a:lnTo>
                    <a:pt x="864" y="1405"/>
                  </a:lnTo>
                  <a:lnTo>
                    <a:pt x="850" y="1403"/>
                  </a:lnTo>
                  <a:lnTo>
                    <a:pt x="836" y="1403"/>
                  </a:lnTo>
                  <a:lnTo>
                    <a:pt x="823" y="1405"/>
                  </a:lnTo>
                  <a:lnTo>
                    <a:pt x="811" y="1411"/>
                  </a:lnTo>
                  <a:lnTo>
                    <a:pt x="805" y="1418"/>
                  </a:lnTo>
                  <a:lnTo>
                    <a:pt x="798" y="1426"/>
                  </a:lnTo>
                  <a:lnTo>
                    <a:pt x="791" y="1434"/>
                  </a:lnTo>
                  <a:lnTo>
                    <a:pt x="787" y="1442"/>
                  </a:lnTo>
                  <a:lnTo>
                    <a:pt x="781" y="1450"/>
                  </a:lnTo>
                  <a:lnTo>
                    <a:pt x="779" y="1459"/>
                  </a:lnTo>
                  <a:lnTo>
                    <a:pt x="778" y="1469"/>
                  </a:lnTo>
                  <a:lnTo>
                    <a:pt x="779" y="1480"/>
                  </a:lnTo>
                  <a:lnTo>
                    <a:pt x="785" y="1483"/>
                  </a:lnTo>
                  <a:lnTo>
                    <a:pt x="789" y="1488"/>
                  </a:lnTo>
                  <a:lnTo>
                    <a:pt x="791" y="1493"/>
                  </a:lnTo>
                  <a:lnTo>
                    <a:pt x="795" y="1500"/>
                  </a:lnTo>
                  <a:lnTo>
                    <a:pt x="795" y="1506"/>
                  </a:lnTo>
                  <a:lnTo>
                    <a:pt x="796" y="1513"/>
                  </a:lnTo>
                  <a:lnTo>
                    <a:pt x="796" y="1519"/>
                  </a:lnTo>
                  <a:lnTo>
                    <a:pt x="797" y="1527"/>
                  </a:lnTo>
                  <a:lnTo>
                    <a:pt x="791" y="1532"/>
                  </a:lnTo>
                  <a:lnTo>
                    <a:pt x="787" y="1537"/>
                  </a:lnTo>
                  <a:lnTo>
                    <a:pt x="782" y="1543"/>
                  </a:lnTo>
                  <a:lnTo>
                    <a:pt x="779" y="1549"/>
                  </a:lnTo>
                  <a:lnTo>
                    <a:pt x="776" y="1555"/>
                  </a:lnTo>
                  <a:lnTo>
                    <a:pt x="776" y="1561"/>
                  </a:lnTo>
                  <a:lnTo>
                    <a:pt x="776" y="1568"/>
                  </a:lnTo>
                  <a:lnTo>
                    <a:pt x="779" y="1575"/>
                  </a:lnTo>
                  <a:lnTo>
                    <a:pt x="786" y="1591"/>
                  </a:lnTo>
                  <a:lnTo>
                    <a:pt x="796" y="1608"/>
                  </a:lnTo>
                  <a:lnTo>
                    <a:pt x="808" y="1623"/>
                  </a:lnTo>
                  <a:lnTo>
                    <a:pt x="822" y="1639"/>
                  </a:lnTo>
                  <a:lnTo>
                    <a:pt x="836" y="1651"/>
                  </a:lnTo>
                  <a:lnTo>
                    <a:pt x="853" y="1662"/>
                  </a:lnTo>
                  <a:lnTo>
                    <a:pt x="870" y="1669"/>
                  </a:lnTo>
                  <a:lnTo>
                    <a:pt x="889" y="1676"/>
                  </a:lnTo>
                  <a:lnTo>
                    <a:pt x="896" y="1674"/>
                  </a:lnTo>
                  <a:lnTo>
                    <a:pt x="905" y="1674"/>
                  </a:lnTo>
                  <a:lnTo>
                    <a:pt x="913" y="1673"/>
                  </a:lnTo>
                  <a:lnTo>
                    <a:pt x="921" y="1673"/>
                  </a:lnTo>
                  <a:lnTo>
                    <a:pt x="928" y="1671"/>
                  </a:lnTo>
                  <a:lnTo>
                    <a:pt x="935" y="1667"/>
                  </a:lnTo>
                  <a:lnTo>
                    <a:pt x="937" y="1661"/>
                  </a:lnTo>
                  <a:lnTo>
                    <a:pt x="938" y="1652"/>
                  </a:lnTo>
                  <a:lnTo>
                    <a:pt x="949" y="1586"/>
                  </a:lnTo>
                  <a:lnTo>
                    <a:pt x="957" y="1579"/>
                  </a:lnTo>
                  <a:lnTo>
                    <a:pt x="965" y="1574"/>
                  </a:lnTo>
                  <a:lnTo>
                    <a:pt x="973" y="1568"/>
                  </a:lnTo>
                  <a:lnTo>
                    <a:pt x="983" y="1565"/>
                  </a:lnTo>
                  <a:lnTo>
                    <a:pt x="992" y="1559"/>
                  </a:lnTo>
                  <a:lnTo>
                    <a:pt x="1001" y="1556"/>
                  </a:lnTo>
                  <a:lnTo>
                    <a:pt x="1011" y="1553"/>
                  </a:lnTo>
                  <a:lnTo>
                    <a:pt x="1022" y="1551"/>
                  </a:lnTo>
                  <a:lnTo>
                    <a:pt x="1030" y="1561"/>
                  </a:lnTo>
                  <a:lnTo>
                    <a:pt x="1039" y="1574"/>
                  </a:lnTo>
                  <a:lnTo>
                    <a:pt x="1041" y="1580"/>
                  </a:lnTo>
                  <a:lnTo>
                    <a:pt x="1045" y="1587"/>
                  </a:lnTo>
                  <a:lnTo>
                    <a:pt x="1047" y="1593"/>
                  </a:lnTo>
                  <a:lnTo>
                    <a:pt x="1050" y="1602"/>
                  </a:lnTo>
                  <a:lnTo>
                    <a:pt x="1043" y="1612"/>
                  </a:lnTo>
                  <a:lnTo>
                    <a:pt x="1036" y="1623"/>
                  </a:lnTo>
                  <a:lnTo>
                    <a:pt x="1032" y="1634"/>
                  </a:lnTo>
                  <a:lnTo>
                    <a:pt x="1028" y="1647"/>
                  </a:lnTo>
                  <a:lnTo>
                    <a:pt x="1025" y="1661"/>
                  </a:lnTo>
                  <a:lnTo>
                    <a:pt x="1024" y="1674"/>
                  </a:lnTo>
                  <a:lnTo>
                    <a:pt x="1021" y="1687"/>
                  </a:lnTo>
                  <a:lnTo>
                    <a:pt x="1019" y="1701"/>
                  </a:lnTo>
                  <a:lnTo>
                    <a:pt x="1024" y="1706"/>
                  </a:lnTo>
                  <a:lnTo>
                    <a:pt x="1032" y="1707"/>
                  </a:lnTo>
                  <a:lnTo>
                    <a:pt x="1039" y="1706"/>
                  </a:lnTo>
                  <a:lnTo>
                    <a:pt x="1048" y="1706"/>
                  </a:lnTo>
                  <a:lnTo>
                    <a:pt x="1051" y="1699"/>
                  </a:lnTo>
                  <a:lnTo>
                    <a:pt x="1056" y="1694"/>
                  </a:lnTo>
                  <a:lnTo>
                    <a:pt x="1060" y="1688"/>
                  </a:lnTo>
                  <a:lnTo>
                    <a:pt x="1065" y="1683"/>
                  </a:lnTo>
                  <a:lnTo>
                    <a:pt x="1069" y="1677"/>
                  </a:lnTo>
                  <a:lnTo>
                    <a:pt x="1075" y="1674"/>
                  </a:lnTo>
                  <a:lnTo>
                    <a:pt x="1080" y="1671"/>
                  </a:lnTo>
                  <a:lnTo>
                    <a:pt x="1087" y="1669"/>
                  </a:lnTo>
                  <a:lnTo>
                    <a:pt x="1095" y="1672"/>
                  </a:lnTo>
                  <a:lnTo>
                    <a:pt x="1107" y="1675"/>
                  </a:lnTo>
                  <a:lnTo>
                    <a:pt x="1116" y="1678"/>
                  </a:lnTo>
                  <a:lnTo>
                    <a:pt x="1127" y="1684"/>
                  </a:lnTo>
                  <a:lnTo>
                    <a:pt x="1136" y="1688"/>
                  </a:lnTo>
                  <a:lnTo>
                    <a:pt x="1144" y="1696"/>
                  </a:lnTo>
                  <a:lnTo>
                    <a:pt x="1149" y="1704"/>
                  </a:lnTo>
                  <a:lnTo>
                    <a:pt x="1153" y="1715"/>
                  </a:lnTo>
                  <a:lnTo>
                    <a:pt x="1143" y="1733"/>
                  </a:lnTo>
                  <a:lnTo>
                    <a:pt x="1143" y="1750"/>
                  </a:lnTo>
                  <a:lnTo>
                    <a:pt x="1147" y="1763"/>
                  </a:lnTo>
                  <a:lnTo>
                    <a:pt x="1157" y="1776"/>
                  </a:lnTo>
                  <a:lnTo>
                    <a:pt x="1169" y="1786"/>
                  </a:lnTo>
                  <a:lnTo>
                    <a:pt x="1183" y="1797"/>
                  </a:lnTo>
                  <a:lnTo>
                    <a:pt x="1195" y="1807"/>
                  </a:lnTo>
                  <a:lnTo>
                    <a:pt x="1207" y="1819"/>
                  </a:lnTo>
                  <a:lnTo>
                    <a:pt x="1213" y="1823"/>
                  </a:lnTo>
                  <a:lnTo>
                    <a:pt x="1220" y="1824"/>
                  </a:lnTo>
                  <a:lnTo>
                    <a:pt x="1228" y="1814"/>
                  </a:lnTo>
                  <a:lnTo>
                    <a:pt x="1235" y="1804"/>
                  </a:lnTo>
                  <a:lnTo>
                    <a:pt x="1243" y="1793"/>
                  </a:lnTo>
                  <a:lnTo>
                    <a:pt x="1251" y="1783"/>
                  </a:lnTo>
                  <a:lnTo>
                    <a:pt x="1258" y="1774"/>
                  </a:lnTo>
                  <a:lnTo>
                    <a:pt x="1267" y="1769"/>
                  </a:lnTo>
                  <a:lnTo>
                    <a:pt x="1278" y="1765"/>
                  </a:lnTo>
                  <a:lnTo>
                    <a:pt x="1293" y="1770"/>
                  </a:lnTo>
                  <a:lnTo>
                    <a:pt x="1297" y="1773"/>
                  </a:lnTo>
                  <a:lnTo>
                    <a:pt x="1304" y="1777"/>
                  </a:lnTo>
                  <a:lnTo>
                    <a:pt x="1310" y="1780"/>
                  </a:lnTo>
                  <a:lnTo>
                    <a:pt x="1317" y="1783"/>
                  </a:lnTo>
                  <a:lnTo>
                    <a:pt x="1324" y="1784"/>
                  </a:lnTo>
                  <a:lnTo>
                    <a:pt x="1331" y="1786"/>
                  </a:lnTo>
                  <a:lnTo>
                    <a:pt x="1339" y="1786"/>
                  </a:lnTo>
                  <a:lnTo>
                    <a:pt x="1348" y="1787"/>
                  </a:lnTo>
                  <a:lnTo>
                    <a:pt x="1354" y="1779"/>
                  </a:lnTo>
                  <a:lnTo>
                    <a:pt x="1361" y="1770"/>
                  </a:lnTo>
                  <a:lnTo>
                    <a:pt x="1363" y="1759"/>
                  </a:lnTo>
                  <a:lnTo>
                    <a:pt x="1363" y="1749"/>
                  </a:lnTo>
                  <a:lnTo>
                    <a:pt x="1367" y="1739"/>
                  </a:lnTo>
                  <a:lnTo>
                    <a:pt x="1371" y="1729"/>
                  </a:lnTo>
                  <a:lnTo>
                    <a:pt x="1375" y="1718"/>
                  </a:lnTo>
                  <a:lnTo>
                    <a:pt x="1382" y="1709"/>
                  </a:lnTo>
                  <a:lnTo>
                    <a:pt x="1388" y="1699"/>
                  </a:lnTo>
                  <a:lnTo>
                    <a:pt x="1396" y="1693"/>
                  </a:lnTo>
                  <a:lnTo>
                    <a:pt x="1405" y="1687"/>
                  </a:lnTo>
                  <a:lnTo>
                    <a:pt x="1417" y="1686"/>
                  </a:lnTo>
                  <a:lnTo>
                    <a:pt x="1423" y="1679"/>
                  </a:lnTo>
                  <a:lnTo>
                    <a:pt x="1426" y="1674"/>
                  </a:lnTo>
                  <a:lnTo>
                    <a:pt x="1427" y="1666"/>
                  </a:lnTo>
                  <a:lnTo>
                    <a:pt x="1428" y="1659"/>
                  </a:lnTo>
                  <a:lnTo>
                    <a:pt x="1428" y="1652"/>
                  </a:lnTo>
                  <a:lnTo>
                    <a:pt x="1431" y="1645"/>
                  </a:lnTo>
                  <a:lnTo>
                    <a:pt x="1434" y="1639"/>
                  </a:lnTo>
                  <a:lnTo>
                    <a:pt x="1440" y="1635"/>
                  </a:lnTo>
                  <a:lnTo>
                    <a:pt x="1446" y="1636"/>
                  </a:lnTo>
                  <a:lnTo>
                    <a:pt x="1451" y="1640"/>
                  </a:lnTo>
                  <a:lnTo>
                    <a:pt x="1456" y="1643"/>
                  </a:lnTo>
                  <a:lnTo>
                    <a:pt x="1460" y="1647"/>
                  </a:lnTo>
                  <a:lnTo>
                    <a:pt x="1467" y="1656"/>
                  </a:lnTo>
                  <a:lnTo>
                    <a:pt x="1475" y="1667"/>
                  </a:lnTo>
                  <a:lnTo>
                    <a:pt x="1474" y="1676"/>
                  </a:lnTo>
                  <a:lnTo>
                    <a:pt x="1477" y="1684"/>
                  </a:lnTo>
                  <a:lnTo>
                    <a:pt x="1482" y="1683"/>
                  </a:lnTo>
                  <a:lnTo>
                    <a:pt x="1486" y="1676"/>
                  </a:lnTo>
                  <a:lnTo>
                    <a:pt x="1489" y="1667"/>
                  </a:lnTo>
                  <a:lnTo>
                    <a:pt x="1488" y="1658"/>
                  </a:lnTo>
                  <a:lnTo>
                    <a:pt x="1485" y="1650"/>
                  </a:lnTo>
                  <a:lnTo>
                    <a:pt x="1481" y="1643"/>
                  </a:lnTo>
                  <a:lnTo>
                    <a:pt x="1478" y="1635"/>
                  </a:lnTo>
                  <a:lnTo>
                    <a:pt x="1478" y="1630"/>
                  </a:lnTo>
                  <a:lnTo>
                    <a:pt x="1482" y="1623"/>
                  </a:lnTo>
                  <a:lnTo>
                    <a:pt x="1494" y="1620"/>
                  </a:lnTo>
                  <a:lnTo>
                    <a:pt x="1501" y="1618"/>
                  </a:lnTo>
                  <a:lnTo>
                    <a:pt x="1509" y="1619"/>
                  </a:lnTo>
                  <a:lnTo>
                    <a:pt x="1515" y="1620"/>
                  </a:lnTo>
                  <a:lnTo>
                    <a:pt x="1523" y="1624"/>
                  </a:lnTo>
                  <a:lnTo>
                    <a:pt x="1529" y="1628"/>
                  </a:lnTo>
                  <a:lnTo>
                    <a:pt x="1534" y="1633"/>
                  </a:lnTo>
                  <a:lnTo>
                    <a:pt x="1536" y="1640"/>
                  </a:lnTo>
                  <a:lnTo>
                    <a:pt x="1540" y="1650"/>
                  </a:lnTo>
                  <a:lnTo>
                    <a:pt x="1555" y="1652"/>
                  </a:lnTo>
                  <a:lnTo>
                    <a:pt x="1569" y="1651"/>
                  </a:lnTo>
                  <a:lnTo>
                    <a:pt x="1583" y="1645"/>
                  </a:lnTo>
                  <a:lnTo>
                    <a:pt x="1596" y="1639"/>
                  </a:lnTo>
                  <a:lnTo>
                    <a:pt x="1606" y="1628"/>
                  </a:lnTo>
                  <a:lnTo>
                    <a:pt x="1617" y="1618"/>
                  </a:lnTo>
                  <a:lnTo>
                    <a:pt x="1627" y="1605"/>
                  </a:lnTo>
                  <a:lnTo>
                    <a:pt x="1638" y="1596"/>
                  </a:lnTo>
                  <a:lnTo>
                    <a:pt x="1650" y="1589"/>
                  </a:lnTo>
                  <a:lnTo>
                    <a:pt x="1661" y="1591"/>
                  </a:lnTo>
                  <a:lnTo>
                    <a:pt x="1669" y="1596"/>
                  </a:lnTo>
                  <a:lnTo>
                    <a:pt x="1677" y="1604"/>
                  </a:lnTo>
                  <a:lnTo>
                    <a:pt x="1685" y="1611"/>
                  </a:lnTo>
                  <a:lnTo>
                    <a:pt x="1694" y="1615"/>
                  </a:lnTo>
                  <a:lnTo>
                    <a:pt x="1703" y="1614"/>
                  </a:lnTo>
                  <a:lnTo>
                    <a:pt x="1714" y="1607"/>
                  </a:lnTo>
                  <a:lnTo>
                    <a:pt x="1725" y="1604"/>
                  </a:lnTo>
                  <a:lnTo>
                    <a:pt x="1736" y="1607"/>
                  </a:lnTo>
                  <a:lnTo>
                    <a:pt x="1745" y="1611"/>
                  </a:lnTo>
                  <a:lnTo>
                    <a:pt x="1755" y="1618"/>
                  </a:lnTo>
                  <a:lnTo>
                    <a:pt x="1763" y="1623"/>
                  </a:lnTo>
                  <a:lnTo>
                    <a:pt x="1773" y="1630"/>
                  </a:lnTo>
                  <a:lnTo>
                    <a:pt x="1784" y="1633"/>
                  </a:lnTo>
                  <a:lnTo>
                    <a:pt x="1798" y="1633"/>
                  </a:lnTo>
                  <a:lnTo>
                    <a:pt x="1806" y="1640"/>
                  </a:lnTo>
                  <a:lnTo>
                    <a:pt x="1818" y="1644"/>
                  </a:lnTo>
                  <a:lnTo>
                    <a:pt x="1824" y="1643"/>
                  </a:lnTo>
                  <a:lnTo>
                    <a:pt x="1831" y="1643"/>
                  </a:lnTo>
                  <a:lnTo>
                    <a:pt x="1836" y="1641"/>
                  </a:lnTo>
                  <a:lnTo>
                    <a:pt x="1843" y="1639"/>
                  </a:lnTo>
                  <a:lnTo>
                    <a:pt x="1846" y="1631"/>
                  </a:lnTo>
                  <a:lnTo>
                    <a:pt x="1853" y="1624"/>
                  </a:lnTo>
                  <a:lnTo>
                    <a:pt x="1858" y="1619"/>
                  </a:lnTo>
                  <a:lnTo>
                    <a:pt x="1866" y="1614"/>
                  </a:lnTo>
                  <a:lnTo>
                    <a:pt x="1872" y="1610"/>
                  </a:lnTo>
                  <a:lnTo>
                    <a:pt x="1879" y="1607"/>
                  </a:lnTo>
                  <a:lnTo>
                    <a:pt x="1887" y="1603"/>
                  </a:lnTo>
                  <a:lnTo>
                    <a:pt x="1896" y="1602"/>
                  </a:lnTo>
                  <a:lnTo>
                    <a:pt x="1909" y="1610"/>
                  </a:lnTo>
                  <a:lnTo>
                    <a:pt x="1924" y="1613"/>
                  </a:lnTo>
                  <a:lnTo>
                    <a:pt x="1940" y="1613"/>
                  </a:lnTo>
                  <a:lnTo>
                    <a:pt x="1955" y="1612"/>
                  </a:lnTo>
                  <a:lnTo>
                    <a:pt x="1969" y="1611"/>
                  </a:lnTo>
                  <a:lnTo>
                    <a:pt x="1984" y="1614"/>
                  </a:lnTo>
                  <a:lnTo>
                    <a:pt x="1997" y="1622"/>
                  </a:lnTo>
                  <a:lnTo>
                    <a:pt x="2011" y="1639"/>
                  </a:lnTo>
                  <a:lnTo>
                    <a:pt x="2015" y="1644"/>
                  </a:lnTo>
                  <a:lnTo>
                    <a:pt x="2018" y="1650"/>
                  </a:lnTo>
                  <a:lnTo>
                    <a:pt x="2021" y="1656"/>
                  </a:lnTo>
                  <a:lnTo>
                    <a:pt x="2025" y="1663"/>
                  </a:lnTo>
                  <a:lnTo>
                    <a:pt x="2026" y="1669"/>
                  </a:lnTo>
                  <a:lnTo>
                    <a:pt x="2028" y="1676"/>
                  </a:lnTo>
                  <a:lnTo>
                    <a:pt x="2027" y="1684"/>
                  </a:lnTo>
                  <a:lnTo>
                    <a:pt x="2027" y="1693"/>
                  </a:lnTo>
                  <a:lnTo>
                    <a:pt x="2020" y="1693"/>
                  </a:lnTo>
                  <a:lnTo>
                    <a:pt x="2015" y="1696"/>
                  </a:lnTo>
                  <a:lnTo>
                    <a:pt x="2009" y="1699"/>
                  </a:lnTo>
                  <a:lnTo>
                    <a:pt x="2006" y="1706"/>
                  </a:lnTo>
                  <a:lnTo>
                    <a:pt x="2006" y="1710"/>
                  </a:lnTo>
                  <a:lnTo>
                    <a:pt x="2029" y="1707"/>
                  </a:lnTo>
                  <a:lnTo>
                    <a:pt x="2053" y="1701"/>
                  </a:lnTo>
                  <a:lnTo>
                    <a:pt x="2075" y="1691"/>
                  </a:lnTo>
                  <a:lnTo>
                    <a:pt x="2097" y="1683"/>
                  </a:lnTo>
                  <a:lnTo>
                    <a:pt x="2117" y="1671"/>
                  </a:lnTo>
                  <a:lnTo>
                    <a:pt x="2139" y="1662"/>
                  </a:lnTo>
                  <a:lnTo>
                    <a:pt x="2161" y="1653"/>
                  </a:lnTo>
                  <a:lnTo>
                    <a:pt x="2186" y="1647"/>
                  </a:lnTo>
                  <a:lnTo>
                    <a:pt x="2194" y="1646"/>
                  </a:lnTo>
                  <a:lnTo>
                    <a:pt x="2203" y="1647"/>
                  </a:lnTo>
                  <a:lnTo>
                    <a:pt x="2212" y="1648"/>
                  </a:lnTo>
                  <a:lnTo>
                    <a:pt x="2222" y="1651"/>
                  </a:lnTo>
                  <a:lnTo>
                    <a:pt x="2231" y="1652"/>
                  </a:lnTo>
                  <a:lnTo>
                    <a:pt x="2240" y="1654"/>
                  </a:lnTo>
                  <a:lnTo>
                    <a:pt x="2248" y="1653"/>
                  </a:lnTo>
                  <a:lnTo>
                    <a:pt x="2257" y="1652"/>
                  </a:lnTo>
                  <a:lnTo>
                    <a:pt x="2266" y="1644"/>
                  </a:lnTo>
                  <a:lnTo>
                    <a:pt x="2276" y="1641"/>
                  </a:lnTo>
                  <a:lnTo>
                    <a:pt x="2286" y="1637"/>
                  </a:lnTo>
                  <a:lnTo>
                    <a:pt x="2297" y="1637"/>
                  </a:lnTo>
                  <a:lnTo>
                    <a:pt x="2307" y="1637"/>
                  </a:lnTo>
                  <a:lnTo>
                    <a:pt x="2317" y="1641"/>
                  </a:lnTo>
                  <a:lnTo>
                    <a:pt x="2327" y="1644"/>
                  </a:lnTo>
                  <a:lnTo>
                    <a:pt x="2336" y="1652"/>
                  </a:lnTo>
                  <a:lnTo>
                    <a:pt x="2343" y="1667"/>
                  </a:lnTo>
                  <a:lnTo>
                    <a:pt x="2346" y="1684"/>
                  </a:lnTo>
                  <a:lnTo>
                    <a:pt x="2345" y="1700"/>
                  </a:lnTo>
                  <a:lnTo>
                    <a:pt x="2343" y="1717"/>
                  </a:lnTo>
                  <a:lnTo>
                    <a:pt x="2338" y="1733"/>
                  </a:lnTo>
                  <a:lnTo>
                    <a:pt x="2334" y="1751"/>
                  </a:lnTo>
                  <a:lnTo>
                    <a:pt x="2330" y="1768"/>
                  </a:lnTo>
                  <a:lnTo>
                    <a:pt x="2330" y="1785"/>
                  </a:lnTo>
                  <a:lnTo>
                    <a:pt x="2325" y="1912"/>
                  </a:lnTo>
                  <a:lnTo>
                    <a:pt x="2312" y="1933"/>
                  </a:lnTo>
                  <a:lnTo>
                    <a:pt x="2303" y="1956"/>
                  </a:lnTo>
                  <a:lnTo>
                    <a:pt x="2295" y="1979"/>
                  </a:lnTo>
                  <a:lnTo>
                    <a:pt x="2288" y="2002"/>
                  </a:lnTo>
                  <a:lnTo>
                    <a:pt x="2280" y="2025"/>
                  </a:lnTo>
                  <a:lnTo>
                    <a:pt x="2273" y="2050"/>
                  </a:lnTo>
                  <a:lnTo>
                    <a:pt x="2265" y="2073"/>
                  </a:lnTo>
                  <a:lnTo>
                    <a:pt x="2257" y="2096"/>
                  </a:lnTo>
                  <a:lnTo>
                    <a:pt x="2241" y="2119"/>
                  </a:lnTo>
                  <a:lnTo>
                    <a:pt x="2224" y="2142"/>
                  </a:lnTo>
                  <a:lnTo>
                    <a:pt x="2208" y="2165"/>
                  </a:lnTo>
                  <a:lnTo>
                    <a:pt x="2192" y="2190"/>
                  </a:lnTo>
                  <a:lnTo>
                    <a:pt x="2176" y="2213"/>
                  </a:lnTo>
                  <a:lnTo>
                    <a:pt x="2159" y="2236"/>
                  </a:lnTo>
                  <a:lnTo>
                    <a:pt x="2144" y="2260"/>
                  </a:lnTo>
                  <a:lnTo>
                    <a:pt x="2130" y="2286"/>
                  </a:lnTo>
                  <a:lnTo>
                    <a:pt x="2129" y="2307"/>
                  </a:lnTo>
                  <a:lnTo>
                    <a:pt x="2124" y="2328"/>
                  </a:lnTo>
                  <a:lnTo>
                    <a:pt x="2114" y="2345"/>
                  </a:lnTo>
                  <a:lnTo>
                    <a:pt x="2102" y="2363"/>
                  </a:lnTo>
                  <a:lnTo>
                    <a:pt x="2086" y="2379"/>
                  </a:lnTo>
                  <a:lnTo>
                    <a:pt x="2071" y="2396"/>
                  </a:lnTo>
                  <a:lnTo>
                    <a:pt x="2057" y="2412"/>
                  </a:lnTo>
                  <a:lnTo>
                    <a:pt x="2047" y="2431"/>
                  </a:lnTo>
                  <a:lnTo>
                    <a:pt x="2037" y="2437"/>
                  </a:lnTo>
                  <a:lnTo>
                    <a:pt x="2027" y="2442"/>
                  </a:lnTo>
                  <a:lnTo>
                    <a:pt x="2017" y="2447"/>
                  </a:lnTo>
                  <a:lnTo>
                    <a:pt x="2008" y="2453"/>
                  </a:lnTo>
                  <a:lnTo>
                    <a:pt x="2000" y="2460"/>
                  </a:lnTo>
                  <a:lnTo>
                    <a:pt x="1996" y="2469"/>
                  </a:lnTo>
                  <a:lnTo>
                    <a:pt x="1994" y="2480"/>
                  </a:lnTo>
                  <a:lnTo>
                    <a:pt x="1997" y="2494"/>
                  </a:lnTo>
                  <a:lnTo>
                    <a:pt x="1987" y="2504"/>
                  </a:lnTo>
                  <a:lnTo>
                    <a:pt x="1977" y="2512"/>
                  </a:lnTo>
                  <a:lnTo>
                    <a:pt x="1966" y="2517"/>
                  </a:lnTo>
                  <a:lnTo>
                    <a:pt x="1956" y="2524"/>
                  </a:lnTo>
                  <a:lnTo>
                    <a:pt x="1945" y="2528"/>
                  </a:lnTo>
                  <a:lnTo>
                    <a:pt x="1935" y="2535"/>
                  </a:lnTo>
                  <a:lnTo>
                    <a:pt x="1925" y="2544"/>
                  </a:lnTo>
                  <a:lnTo>
                    <a:pt x="1920" y="2556"/>
                  </a:lnTo>
                  <a:lnTo>
                    <a:pt x="1909" y="2568"/>
                  </a:lnTo>
                  <a:lnTo>
                    <a:pt x="1899" y="2581"/>
                  </a:lnTo>
                  <a:lnTo>
                    <a:pt x="1888" y="2593"/>
                  </a:lnTo>
                  <a:lnTo>
                    <a:pt x="1877" y="2605"/>
                  </a:lnTo>
                  <a:lnTo>
                    <a:pt x="1865" y="2615"/>
                  </a:lnTo>
                  <a:lnTo>
                    <a:pt x="1854" y="2627"/>
                  </a:lnTo>
                  <a:lnTo>
                    <a:pt x="1843" y="2641"/>
                  </a:lnTo>
                  <a:lnTo>
                    <a:pt x="1834" y="2655"/>
                  </a:lnTo>
                  <a:lnTo>
                    <a:pt x="1828" y="2679"/>
                  </a:lnTo>
                  <a:lnTo>
                    <a:pt x="1820" y="2703"/>
                  </a:lnTo>
                  <a:lnTo>
                    <a:pt x="1806" y="2726"/>
                  </a:lnTo>
                  <a:lnTo>
                    <a:pt x="1793" y="2748"/>
                  </a:lnTo>
                  <a:lnTo>
                    <a:pt x="1777" y="2767"/>
                  </a:lnTo>
                  <a:lnTo>
                    <a:pt x="1760" y="2787"/>
                  </a:lnTo>
                  <a:lnTo>
                    <a:pt x="1741" y="2806"/>
                  </a:lnTo>
                  <a:lnTo>
                    <a:pt x="1724" y="2825"/>
                  </a:lnTo>
                  <a:lnTo>
                    <a:pt x="1710" y="2825"/>
                  </a:lnTo>
                  <a:lnTo>
                    <a:pt x="1701" y="2821"/>
                  </a:lnTo>
                  <a:lnTo>
                    <a:pt x="1693" y="2815"/>
                  </a:lnTo>
                  <a:lnTo>
                    <a:pt x="1688" y="2808"/>
                  </a:lnTo>
                  <a:lnTo>
                    <a:pt x="1682" y="2798"/>
                  </a:lnTo>
                  <a:lnTo>
                    <a:pt x="1677" y="2789"/>
                  </a:lnTo>
                  <a:lnTo>
                    <a:pt x="1672" y="2781"/>
                  </a:lnTo>
                  <a:lnTo>
                    <a:pt x="1666" y="2775"/>
                  </a:lnTo>
                  <a:lnTo>
                    <a:pt x="1667" y="2762"/>
                  </a:lnTo>
                  <a:lnTo>
                    <a:pt x="1669" y="2751"/>
                  </a:lnTo>
                  <a:lnTo>
                    <a:pt x="1670" y="2738"/>
                  </a:lnTo>
                  <a:lnTo>
                    <a:pt x="1672" y="2727"/>
                  </a:lnTo>
                  <a:lnTo>
                    <a:pt x="1671" y="2714"/>
                  </a:lnTo>
                  <a:lnTo>
                    <a:pt x="1671" y="2703"/>
                  </a:lnTo>
                  <a:lnTo>
                    <a:pt x="1669" y="2692"/>
                  </a:lnTo>
                  <a:lnTo>
                    <a:pt x="1666" y="2683"/>
                  </a:lnTo>
                  <a:lnTo>
                    <a:pt x="1667" y="2667"/>
                  </a:lnTo>
                  <a:lnTo>
                    <a:pt x="1671" y="2654"/>
                  </a:lnTo>
                  <a:lnTo>
                    <a:pt x="1676" y="2641"/>
                  </a:lnTo>
                  <a:lnTo>
                    <a:pt x="1682" y="2628"/>
                  </a:lnTo>
                  <a:lnTo>
                    <a:pt x="1685" y="2615"/>
                  </a:lnTo>
                  <a:lnTo>
                    <a:pt x="1688" y="2602"/>
                  </a:lnTo>
                  <a:lnTo>
                    <a:pt x="1688" y="2589"/>
                  </a:lnTo>
                  <a:lnTo>
                    <a:pt x="1685" y="2576"/>
                  </a:lnTo>
                  <a:lnTo>
                    <a:pt x="1682" y="2555"/>
                  </a:lnTo>
                  <a:lnTo>
                    <a:pt x="1685" y="2537"/>
                  </a:lnTo>
                  <a:lnTo>
                    <a:pt x="1691" y="2519"/>
                  </a:lnTo>
                  <a:lnTo>
                    <a:pt x="1699" y="2503"/>
                  </a:lnTo>
                  <a:lnTo>
                    <a:pt x="1706" y="2484"/>
                  </a:lnTo>
                  <a:lnTo>
                    <a:pt x="1713" y="2466"/>
                  </a:lnTo>
                  <a:lnTo>
                    <a:pt x="1716" y="2447"/>
                  </a:lnTo>
                  <a:lnTo>
                    <a:pt x="1716" y="2427"/>
                  </a:lnTo>
                  <a:lnTo>
                    <a:pt x="1703" y="2414"/>
                  </a:lnTo>
                  <a:lnTo>
                    <a:pt x="1699" y="2399"/>
                  </a:lnTo>
                  <a:lnTo>
                    <a:pt x="1701" y="2383"/>
                  </a:lnTo>
                  <a:lnTo>
                    <a:pt x="1705" y="2367"/>
                  </a:lnTo>
                  <a:lnTo>
                    <a:pt x="1706" y="2351"/>
                  </a:lnTo>
                  <a:lnTo>
                    <a:pt x="1705" y="2336"/>
                  </a:lnTo>
                  <a:lnTo>
                    <a:pt x="1696" y="2324"/>
                  </a:lnTo>
                  <a:lnTo>
                    <a:pt x="1677" y="2318"/>
                  </a:lnTo>
                  <a:lnTo>
                    <a:pt x="1658" y="2312"/>
                  </a:lnTo>
                  <a:lnTo>
                    <a:pt x="1640" y="2309"/>
                  </a:lnTo>
                  <a:lnTo>
                    <a:pt x="1622" y="2304"/>
                  </a:lnTo>
                  <a:lnTo>
                    <a:pt x="1606" y="2301"/>
                  </a:lnTo>
                  <a:lnTo>
                    <a:pt x="1587" y="2298"/>
                  </a:lnTo>
                  <a:lnTo>
                    <a:pt x="1569" y="2294"/>
                  </a:lnTo>
                  <a:lnTo>
                    <a:pt x="1551" y="2292"/>
                  </a:lnTo>
                  <a:lnTo>
                    <a:pt x="1533" y="2292"/>
                  </a:lnTo>
                  <a:lnTo>
                    <a:pt x="1526" y="2281"/>
                  </a:lnTo>
                  <a:lnTo>
                    <a:pt x="1520" y="2276"/>
                  </a:lnTo>
                  <a:lnTo>
                    <a:pt x="1511" y="2271"/>
                  </a:lnTo>
                  <a:lnTo>
                    <a:pt x="1502" y="2269"/>
                  </a:lnTo>
                  <a:lnTo>
                    <a:pt x="1492" y="2266"/>
                  </a:lnTo>
                  <a:lnTo>
                    <a:pt x="1485" y="2262"/>
                  </a:lnTo>
                  <a:lnTo>
                    <a:pt x="1477" y="2256"/>
                  </a:lnTo>
                  <a:lnTo>
                    <a:pt x="1472" y="2247"/>
                  </a:lnTo>
                  <a:lnTo>
                    <a:pt x="1468" y="2239"/>
                  </a:lnTo>
                  <a:lnTo>
                    <a:pt x="1463" y="2234"/>
                  </a:lnTo>
                  <a:lnTo>
                    <a:pt x="1451" y="2236"/>
                  </a:lnTo>
                  <a:lnTo>
                    <a:pt x="1440" y="2239"/>
                  </a:lnTo>
                  <a:lnTo>
                    <a:pt x="1429" y="2239"/>
                  </a:lnTo>
                  <a:lnTo>
                    <a:pt x="1420" y="2234"/>
                  </a:lnTo>
                  <a:lnTo>
                    <a:pt x="1412" y="2226"/>
                  </a:lnTo>
                  <a:lnTo>
                    <a:pt x="1405" y="2217"/>
                  </a:lnTo>
                  <a:lnTo>
                    <a:pt x="1400" y="2207"/>
                  </a:lnTo>
                  <a:lnTo>
                    <a:pt x="1395" y="2199"/>
                  </a:lnTo>
                  <a:lnTo>
                    <a:pt x="1389" y="2189"/>
                  </a:lnTo>
                  <a:lnTo>
                    <a:pt x="1382" y="2183"/>
                  </a:lnTo>
                  <a:lnTo>
                    <a:pt x="1373" y="2180"/>
                  </a:lnTo>
                  <a:lnTo>
                    <a:pt x="1363" y="2180"/>
                  </a:lnTo>
                  <a:lnTo>
                    <a:pt x="1360" y="2171"/>
                  </a:lnTo>
                  <a:lnTo>
                    <a:pt x="1357" y="2163"/>
                  </a:lnTo>
                  <a:lnTo>
                    <a:pt x="1354" y="2156"/>
                  </a:lnTo>
                  <a:lnTo>
                    <a:pt x="1353" y="2149"/>
                  </a:lnTo>
                  <a:lnTo>
                    <a:pt x="1352" y="2141"/>
                  </a:lnTo>
                  <a:lnTo>
                    <a:pt x="1353" y="2135"/>
                  </a:lnTo>
                  <a:lnTo>
                    <a:pt x="1357" y="2128"/>
                  </a:lnTo>
                  <a:lnTo>
                    <a:pt x="1363" y="2122"/>
                  </a:lnTo>
                  <a:lnTo>
                    <a:pt x="1353" y="2117"/>
                  </a:lnTo>
                  <a:lnTo>
                    <a:pt x="1346" y="2113"/>
                  </a:lnTo>
                  <a:lnTo>
                    <a:pt x="1341" y="2109"/>
                  </a:lnTo>
                  <a:lnTo>
                    <a:pt x="1338" y="2106"/>
                  </a:lnTo>
                  <a:lnTo>
                    <a:pt x="1336" y="2102"/>
                  </a:lnTo>
                  <a:lnTo>
                    <a:pt x="1334" y="2096"/>
                  </a:lnTo>
                  <a:lnTo>
                    <a:pt x="1330" y="2088"/>
                  </a:lnTo>
                  <a:lnTo>
                    <a:pt x="1330" y="2082"/>
                  </a:lnTo>
                  <a:lnTo>
                    <a:pt x="1329" y="2075"/>
                  </a:lnTo>
                  <a:lnTo>
                    <a:pt x="1330" y="2070"/>
                  </a:lnTo>
                  <a:lnTo>
                    <a:pt x="1331" y="2063"/>
                  </a:lnTo>
                  <a:lnTo>
                    <a:pt x="1334" y="2056"/>
                  </a:lnTo>
                  <a:lnTo>
                    <a:pt x="1337" y="2051"/>
                  </a:lnTo>
                  <a:lnTo>
                    <a:pt x="1340" y="2045"/>
                  </a:lnTo>
                  <a:lnTo>
                    <a:pt x="1334" y="2033"/>
                  </a:lnTo>
                  <a:lnTo>
                    <a:pt x="1329" y="2021"/>
                  </a:lnTo>
                  <a:lnTo>
                    <a:pt x="1326" y="2009"/>
                  </a:lnTo>
                  <a:lnTo>
                    <a:pt x="1324" y="1997"/>
                  </a:lnTo>
                  <a:lnTo>
                    <a:pt x="1323" y="1984"/>
                  </a:lnTo>
                  <a:lnTo>
                    <a:pt x="1324" y="1971"/>
                  </a:lnTo>
                  <a:lnTo>
                    <a:pt x="1327" y="1959"/>
                  </a:lnTo>
                  <a:lnTo>
                    <a:pt x="1334" y="1948"/>
                  </a:lnTo>
                  <a:lnTo>
                    <a:pt x="1340" y="1945"/>
                  </a:lnTo>
                  <a:lnTo>
                    <a:pt x="1347" y="1943"/>
                  </a:lnTo>
                  <a:lnTo>
                    <a:pt x="1350" y="1937"/>
                  </a:lnTo>
                  <a:lnTo>
                    <a:pt x="1354" y="1933"/>
                  </a:lnTo>
                  <a:lnTo>
                    <a:pt x="1356" y="1926"/>
                  </a:lnTo>
                  <a:lnTo>
                    <a:pt x="1358" y="1920"/>
                  </a:lnTo>
                  <a:lnTo>
                    <a:pt x="1358" y="1912"/>
                  </a:lnTo>
                  <a:lnTo>
                    <a:pt x="1359" y="1905"/>
                  </a:lnTo>
                  <a:lnTo>
                    <a:pt x="1358" y="1895"/>
                  </a:lnTo>
                  <a:lnTo>
                    <a:pt x="1356" y="1888"/>
                  </a:lnTo>
                  <a:lnTo>
                    <a:pt x="1351" y="1881"/>
                  </a:lnTo>
                  <a:lnTo>
                    <a:pt x="1348" y="1874"/>
                  </a:lnTo>
                  <a:lnTo>
                    <a:pt x="1341" y="1868"/>
                  </a:lnTo>
                  <a:lnTo>
                    <a:pt x="1335" y="1865"/>
                  </a:lnTo>
                  <a:lnTo>
                    <a:pt x="1328" y="1860"/>
                  </a:lnTo>
                  <a:lnTo>
                    <a:pt x="1323" y="1858"/>
                  </a:lnTo>
                  <a:lnTo>
                    <a:pt x="1308" y="1857"/>
                  </a:lnTo>
                  <a:lnTo>
                    <a:pt x="1295" y="1859"/>
                  </a:lnTo>
                  <a:lnTo>
                    <a:pt x="1282" y="1861"/>
                  </a:lnTo>
                  <a:lnTo>
                    <a:pt x="1269" y="1867"/>
                  </a:lnTo>
                  <a:lnTo>
                    <a:pt x="1255" y="1872"/>
                  </a:lnTo>
                  <a:lnTo>
                    <a:pt x="1242" y="1880"/>
                  </a:lnTo>
                  <a:lnTo>
                    <a:pt x="1230" y="1887"/>
                  </a:lnTo>
                  <a:lnTo>
                    <a:pt x="1220" y="1897"/>
                  </a:lnTo>
                  <a:lnTo>
                    <a:pt x="1200" y="1897"/>
                  </a:lnTo>
                  <a:lnTo>
                    <a:pt x="1190" y="1889"/>
                  </a:lnTo>
                  <a:lnTo>
                    <a:pt x="1180" y="1881"/>
                  </a:lnTo>
                  <a:lnTo>
                    <a:pt x="1172" y="1874"/>
                  </a:lnTo>
                  <a:lnTo>
                    <a:pt x="1163" y="1870"/>
                  </a:lnTo>
                  <a:lnTo>
                    <a:pt x="1152" y="1863"/>
                  </a:lnTo>
                  <a:lnTo>
                    <a:pt x="1142" y="1860"/>
                  </a:lnTo>
                  <a:lnTo>
                    <a:pt x="1131" y="1858"/>
                  </a:lnTo>
                  <a:lnTo>
                    <a:pt x="1121" y="1858"/>
                  </a:lnTo>
                  <a:lnTo>
                    <a:pt x="1112" y="1852"/>
                  </a:lnTo>
                  <a:lnTo>
                    <a:pt x="1104" y="1848"/>
                  </a:lnTo>
                  <a:lnTo>
                    <a:pt x="1095" y="1842"/>
                  </a:lnTo>
                  <a:lnTo>
                    <a:pt x="1088" y="1837"/>
                  </a:lnTo>
                  <a:lnTo>
                    <a:pt x="1080" y="1829"/>
                  </a:lnTo>
                  <a:lnTo>
                    <a:pt x="1076" y="1820"/>
                  </a:lnTo>
                  <a:lnTo>
                    <a:pt x="1073" y="1811"/>
                  </a:lnTo>
                  <a:lnTo>
                    <a:pt x="1076" y="1801"/>
                  </a:lnTo>
                  <a:lnTo>
                    <a:pt x="1069" y="1797"/>
                  </a:lnTo>
                  <a:lnTo>
                    <a:pt x="1062" y="1801"/>
                  </a:lnTo>
                  <a:lnTo>
                    <a:pt x="1055" y="1804"/>
                  </a:lnTo>
                  <a:lnTo>
                    <a:pt x="1046" y="1804"/>
                  </a:lnTo>
                  <a:lnTo>
                    <a:pt x="1040" y="1796"/>
                  </a:lnTo>
                  <a:lnTo>
                    <a:pt x="1035" y="1791"/>
                  </a:lnTo>
                  <a:lnTo>
                    <a:pt x="1028" y="1787"/>
                  </a:lnTo>
                  <a:lnTo>
                    <a:pt x="1022" y="1786"/>
                  </a:lnTo>
                  <a:lnTo>
                    <a:pt x="1014" y="1785"/>
                  </a:lnTo>
                  <a:lnTo>
                    <a:pt x="1006" y="1787"/>
                  </a:lnTo>
                  <a:lnTo>
                    <a:pt x="1000" y="1790"/>
                  </a:lnTo>
                  <a:lnTo>
                    <a:pt x="994" y="1794"/>
                  </a:lnTo>
                  <a:lnTo>
                    <a:pt x="987" y="1797"/>
                  </a:lnTo>
                  <a:lnTo>
                    <a:pt x="982" y="1802"/>
                  </a:lnTo>
                  <a:lnTo>
                    <a:pt x="975" y="1805"/>
                  </a:lnTo>
                  <a:lnTo>
                    <a:pt x="970" y="1808"/>
                  </a:lnTo>
                  <a:lnTo>
                    <a:pt x="962" y="1811"/>
                  </a:lnTo>
                  <a:lnTo>
                    <a:pt x="956" y="1812"/>
                  </a:lnTo>
                  <a:lnTo>
                    <a:pt x="949" y="1812"/>
                  </a:lnTo>
                  <a:lnTo>
                    <a:pt x="942" y="1811"/>
                  </a:lnTo>
                  <a:lnTo>
                    <a:pt x="931" y="1806"/>
                  </a:lnTo>
                  <a:lnTo>
                    <a:pt x="920" y="1803"/>
                  </a:lnTo>
                  <a:lnTo>
                    <a:pt x="915" y="1798"/>
                  </a:lnTo>
                  <a:lnTo>
                    <a:pt x="910" y="1795"/>
                  </a:lnTo>
                  <a:lnTo>
                    <a:pt x="906" y="1791"/>
                  </a:lnTo>
                  <a:lnTo>
                    <a:pt x="904" y="1785"/>
                  </a:lnTo>
                  <a:lnTo>
                    <a:pt x="900" y="1776"/>
                  </a:lnTo>
                  <a:lnTo>
                    <a:pt x="900" y="1769"/>
                  </a:lnTo>
                  <a:lnTo>
                    <a:pt x="899" y="1760"/>
                  </a:lnTo>
                  <a:lnTo>
                    <a:pt x="895" y="1755"/>
                  </a:lnTo>
                  <a:lnTo>
                    <a:pt x="875" y="1751"/>
                  </a:lnTo>
                  <a:lnTo>
                    <a:pt x="856" y="1754"/>
                  </a:lnTo>
                  <a:lnTo>
                    <a:pt x="839" y="1761"/>
                  </a:lnTo>
                  <a:lnTo>
                    <a:pt x="822" y="1770"/>
                  </a:lnTo>
                  <a:lnTo>
                    <a:pt x="806" y="1775"/>
                  </a:lnTo>
                  <a:lnTo>
                    <a:pt x="791" y="1777"/>
                  </a:lnTo>
                  <a:lnTo>
                    <a:pt x="777" y="1772"/>
                  </a:lnTo>
                  <a:lnTo>
                    <a:pt x="765" y="1758"/>
                  </a:lnTo>
                  <a:lnTo>
                    <a:pt x="727" y="1755"/>
                  </a:lnTo>
                  <a:lnTo>
                    <a:pt x="721" y="1747"/>
                  </a:lnTo>
                  <a:lnTo>
                    <a:pt x="715" y="1740"/>
                  </a:lnTo>
                  <a:lnTo>
                    <a:pt x="708" y="1733"/>
                  </a:lnTo>
                  <a:lnTo>
                    <a:pt x="701" y="1729"/>
                  </a:lnTo>
                  <a:lnTo>
                    <a:pt x="692" y="1726"/>
                  </a:lnTo>
                  <a:lnTo>
                    <a:pt x="684" y="1726"/>
                  </a:lnTo>
                  <a:lnTo>
                    <a:pt x="677" y="1727"/>
                  </a:lnTo>
                  <a:lnTo>
                    <a:pt x="670" y="1733"/>
                  </a:lnTo>
                  <a:lnTo>
                    <a:pt x="662" y="1737"/>
                  </a:lnTo>
                  <a:lnTo>
                    <a:pt x="656" y="1739"/>
                  </a:lnTo>
                  <a:lnTo>
                    <a:pt x="648" y="1739"/>
                  </a:lnTo>
                  <a:lnTo>
                    <a:pt x="641" y="1739"/>
                  </a:lnTo>
                  <a:lnTo>
                    <a:pt x="634" y="1737"/>
                  </a:lnTo>
                  <a:lnTo>
                    <a:pt x="626" y="1734"/>
                  </a:lnTo>
                  <a:lnTo>
                    <a:pt x="618" y="1731"/>
                  </a:lnTo>
                  <a:lnTo>
                    <a:pt x="612" y="1731"/>
                  </a:lnTo>
                  <a:lnTo>
                    <a:pt x="606" y="1720"/>
                  </a:lnTo>
                  <a:lnTo>
                    <a:pt x="604" y="1710"/>
                  </a:lnTo>
                  <a:lnTo>
                    <a:pt x="604" y="1699"/>
                  </a:lnTo>
                  <a:lnTo>
                    <a:pt x="606" y="1689"/>
                  </a:lnTo>
                  <a:lnTo>
                    <a:pt x="607" y="1678"/>
                  </a:lnTo>
                  <a:lnTo>
                    <a:pt x="611" y="1668"/>
                  </a:lnTo>
                  <a:lnTo>
                    <a:pt x="612" y="1658"/>
                  </a:lnTo>
                  <a:lnTo>
                    <a:pt x="614" y="1650"/>
                  </a:lnTo>
                  <a:lnTo>
                    <a:pt x="594" y="1620"/>
                  </a:lnTo>
                  <a:lnTo>
                    <a:pt x="573" y="1593"/>
                  </a:lnTo>
                  <a:lnTo>
                    <a:pt x="550" y="1567"/>
                  </a:lnTo>
                  <a:lnTo>
                    <a:pt x="528" y="1544"/>
                  </a:lnTo>
                  <a:lnTo>
                    <a:pt x="504" y="1519"/>
                  </a:lnTo>
                  <a:lnTo>
                    <a:pt x="480" y="1496"/>
                  </a:lnTo>
                  <a:lnTo>
                    <a:pt x="456" y="1472"/>
                  </a:lnTo>
                  <a:lnTo>
                    <a:pt x="434" y="1448"/>
                  </a:lnTo>
                  <a:lnTo>
                    <a:pt x="435" y="1457"/>
                  </a:lnTo>
                  <a:lnTo>
                    <a:pt x="439" y="1465"/>
                  </a:lnTo>
                  <a:lnTo>
                    <a:pt x="442" y="1475"/>
                  </a:lnTo>
                  <a:lnTo>
                    <a:pt x="447" y="1485"/>
                  </a:lnTo>
                  <a:lnTo>
                    <a:pt x="452" y="1494"/>
                  </a:lnTo>
                  <a:lnTo>
                    <a:pt x="458" y="1503"/>
                  </a:lnTo>
                  <a:lnTo>
                    <a:pt x="464" y="1513"/>
                  </a:lnTo>
                  <a:lnTo>
                    <a:pt x="471" y="1523"/>
                  </a:lnTo>
                  <a:lnTo>
                    <a:pt x="478" y="1535"/>
                  </a:lnTo>
                  <a:lnTo>
                    <a:pt x="488" y="1548"/>
                  </a:lnTo>
                  <a:lnTo>
                    <a:pt x="498" y="1561"/>
                  </a:lnTo>
                  <a:lnTo>
                    <a:pt x="509" y="1575"/>
                  </a:lnTo>
                  <a:lnTo>
                    <a:pt x="519" y="1587"/>
                  </a:lnTo>
                  <a:lnTo>
                    <a:pt x="531" y="1599"/>
                  </a:lnTo>
                  <a:lnTo>
                    <a:pt x="542" y="1611"/>
                  </a:lnTo>
                  <a:lnTo>
                    <a:pt x="554" y="1624"/>
                  </a:lnTo>
                  <a:lnTo>
                    <a:pt x="554" y="1633"/>
                  </a:lnTo>
                  <a:lnTo>
                    <a:pt x="551" y="1642"/>
                  </a:lnTo>
                  <a:lnTo>
                    <a:pt x="544" y="1647"/>
                  </a:lnTo>
                  <a:lnTo>
                    <a:pt x="539" y="1654"/>
                  </a:lnTo>
                  <a:lnTo>
                    <a:pt x="518" y="1648"/>
                  </a:lnTo>
                  <a:lnTo>
                    <a:pt x="501" y="1641"/>
                  </a:lnTo>
                  <a:lnTo>
                    <a:pt x="487" y="1629"/>
                  </a:lnTo>
                  <a:lnTo>
                    <a:pt x="475" y="1616"/>
                  </a:lnTo>
                  <a:lnTo>
                    <a:pt x="463" y="1600"/>
                  </a:lnTo>
                  <a:lnTo>
                    <a:pt x="453" y="1585"/>
                  </a:lnTo>
                  <a:lnTo>
                    <a:pt x="443" y="1568"/>
                  </a:lnTo>
                  <a:lnTo>
                    <a:pt x="434" y="1551"/>
                  </a:lnTo>
                  <a:lnTo>
                    <a:pt x="425" y="1550"/>
                  </a:lnTo>
                  <a:lnTo>
                    <a:pt x="417" y="1549"/>
                  </a:lnTo>
                  <a:lnTo>
                    <a:pt x="408" y="1546"/>
                  </a:lnTo>
                  <a:lnTo>
                    <a:pt x="401" y="1544"/>
                  </a:lnTo>
                  <a:lnTo>
                    <a:pt x="393" y="1538"/>
                  </a:lnTo>
                  <a:lnTo>
                    <a:pt x="388" y="1533"/>
                  </a:lnTo>
                  <a:lnTo>
                    <a:pt x="382" y="1526"/>
                  </a:lnTo>
                  <a:lnTo>
                    <a:pt x="380" y="1518"/>
                  </a:lnTo>
                  <a:lnTo>
                    <a:pt x="384" y="1508"/>
                  </a:lnTo>
                  <a:lnTo>
                    <a:pt x="384" y="1499"/>
                  </a:lnTo>
                  <a:lnTo>
                    <a:pt x="380" y="1489"/>
                  </a:lnTo>
                  <a:lnTo>
                    <a:pt x="376" y="1480"/>
                  </a:lnTo>
                  <a:lnTo>
                    <a:pt x="369" y="1470"/>
                  </a:lnTo>
                  <a:lnTo>
                    <a:pt x="364" y="1461"/>
                  </a:lnTo>
                  <a:lnTo>
                    <a:pt x="358" y="1452"/>
                  </a:lnTo>
                  <a:lnTo>
                    <a:pt x="356" y="1443"/>
                  </a:lnTo>
                  <a:lnTo>
                    <a:pt x="354" y="1434"/>
                  </a:lnTo>
                  <a:lnTo>
                    <a:pt x="353" y="1424"/>
                  </a:lnTo>
                  <a:lnTo>
                    <a:pt x="352" y="1414"/>
                  </a:lnTo>
                  <a:lnTo>
                    <a:pt x="352" y="1405"/>
                  </a:lnTo>
                  <a:lnTo>
                    <a:pt x="349" y="1395"/>
                  </a:lnTo>
                  <a:lnTo>
                    <a:pt x="346" y="1388"/>
                  </a:lnTo>
                  <a:lnTo>
                    <a:pt x="339" y="1382"/>
                  </a:lnTo>
                  <a:lnTo>
                    <a:pt x="331" y="1377"/>
                  </a:lnTo>
                  <a:lnTo>
                    <a:pt x="322" y="1374"/>
                  </a:lnTo>
                  <a:lnTo>
                    <a:pt x="316" y="1371"/>
                  </a:lnTo>
                  <a:lnTo>
                    <a:pt x="312" y="1365"/>
                  </a:lnTo>
                  <a:lnTo>
                    <a:pt x="309" y="1361"/>
                  </a:lnTo>
                  <a:lnTo>
                    <a:pt x="302" y="1350"/>
                  </a:lnTo>
                  <a:lnTo>
                    <a:pt x="296" y="1339"/>
                  </a:lnTo>
                  <a:lnTo>
                    <a:pt x="284" y="1322"/>
                  </a:lnTo>
                  <a:lnTo>
                    <a:pt x="274" y="1307"/>
                  </a:lnTo>
                  <a:lnTo>
                    <a:pt x="266" y="1290"/>
                  </a:lnTo>
                  <a:lnTo>
                    <a:pt x="259" y="1274"/>
                  </a:lnTo>
                  <a:lnTo>
                    <a:pt x="252" y="1255"/>
                  </a:lnTo>
                  <a:lnTo>
                    <a:pt x="248" y="1237"/>
                  </a:lnTo>
                  <a:lnTo>
                    <a:pt x="244" y="1219"/>
                  </a:lnTo>
                  <a:lnTo>
                    <a:pt x="242" y="1201"/>
                  </a:lnTo>
                  <a:lnTo>
                    <a:pt x="245" y="1185"/>
                  </a:lnTo>
                  <a:lnTo>
                    <a:pt x="247" y="1171"/>
                  </a:lnTo>
                  <a:lnTo>
                    <a:pt x="248" y="1157"/>
                  </a:lnTo>
                  <a:lnTo>
                    <a:pt x="251" y="1144"/>
                  </a:lnTo>
                  <a:lnTo>
                    <a:pt x="253" y="1130"/>
                  </a:lnTo>
                  <a:lnTo>
                    <a:pt x="259" y="1117"/>
                  </a:lnTo>
                  <a:lnTo>
                    <a:pt x="266" y="1104"/>
                  </a:lnTo>
                  <a:lnTo>
                    <a:pt x="277" y="1094"/>
                  </a:lnTo>
                  <a:lnTo>
                    <a:pt x="264" y="1082"/>
                  </a:lnTo>
                  <a:lnTo>
                    <a:pt x="260" y="1071"/>
                  </a:lnTo>
                  <a:lnTo>
                    <a:pt x="261" y="1060"/>
                  </a:lnTo>
                  <a:lnTo>
                    <a:pt x="267" y="1049"/>
                  </a:lnTo>
                  <a:lnTo>
                    <a:pt x="271" y="1037"/>
                  </a:lnTo>
                  <a:lnTo>
                    <a:pt x="274" y="1026"/>
                  </a:lnTo>
                  <a:lnTo>
                    <a:pt x="273" y="1013"/>
                  </a:lnTo>
                  <a:lnTo>
                    <a:pt x="267" y="1001"/>
                  </a:lnTo>
                  <a:lnTo>
                    <a:pt x="258" y="991"/>
                  </a:lnTo>
                  <a:lnTo>
                    <a:pt x="252" y="982"/>
                  </a:lnTo>
                  <a:lnTo>
                    <a:pt x="249" y="969"/>
                  </a:lnTo>
                  <a:lnTo>
                    <a:pt x="249" y="958"/>
                  </a:lnTo>
                  <a:lnTo>
                    <a:pt x="253" y="951"/>
                  </a:lnTo>
                  <a:lnTo>
                    <a:pt x="260" y="948"/>
                  </a:lnTo>
                  <a:lnTo>
                    <a:pt x="266" y="946"/>
                  </a:lnTo>
                  <a:lnTo>
                    <a:pt x="272" y="941"/>
                  </a:lnTo>
                  <a:lnTo>
                    <a:pt x="272" y="924"/>
                  </a:lnTo>
                  <a:lnTo>
                    <a:pt x="270" y="910"/>
                  </a:lnTo>
                  <a:lnTo>
                    <a:pt x="267" y="894"/>
                  </a:lnTo>
                  <a:lnTo>
                    <a:pt x="261" y="881"/>
                  </a:lnTo>
                  <a:lnTo>
                    <a:pt x="253" y="867"/>
                  </a:lnTo>
                  <a:lnTo>
                    <a:pt x="246" y="854"/>
                  </a:lnTo>
                  <a:lnTo>
                    <a:pt x="236" y="842"/>
                  </a:lnTo>
                  <a:lnTo>
                    <a:pt x="226" y="832"/>
                  </a:lnTo>
                  <a:lnTo>
                    <a:pt x="224" y="825"/>
                  </a:lnTo>
                  <a:lnTo>
                    <a:pt x="224" y="818"/>
                  </a:lnTo>
                  <a:lnTo>
                    <a:pt x="224" y="812"/>
                  </a:lnTo>
                  <a:lnTo>
                    <a:pt x="228" y="806"/>
                  </a:lnTo>
                  <a:lnTo>
                    <a:pt x="231" y="801"/>
                  </a:lnTo>
                  <a:lnTo>
                    <a:pt x="238" y="797"/>
                  </a:lnTo>
                  <a:lnTo>
                    <a:pt x="244" y="794"/>
                  </a:lnTo>
                  <a:lnTo>
                    <a:pt x="250" y="792"/>
                  </a:lnTo>
                  <a:lnTo>
                    <a:pt x="255" y="788"/>
                  </a:lnTo>
                  <a:lnTo>
                    <a:pt x="260" y="784"/>
                  </a:lnTo>
                  <a:lnTo>
                    <a:pt x="263" y="779"/>
                  </a:lnTo>
                  <a:lnTo>
                    <a:pt x="267" y="773"/>
                  </a:lnTo>
                  <a:lnTo>
                    <a:pt x="257" y="767"/>
                  </a:lnTo>
                  <a:lnTo>
                    <a:pt x="251" y="758"/>
                  </a:lnTo>
                  <a:lnTo>
                    <a:pt x="246" y="748"/>
                  </a:lnTo>
                  <a:lnTo>
                    <a:pt x="242" y="739"/>
                  </a:lnTo>
                  <a:lnTo>
                    <a:pt x="238" y="729"/>
                  </a:lnTo>
                  <a:lnTo>
                    <a:pt x="233" y="721"/>
                  </a:lnTo>
                  <a:lnTo>
                    <a:pt x="224" y="716"/>
                  </a:lnTo>
                  <a:lnTo>
                    <a:pt x="213" y="716"/>
                  </a:lnTo>
                  <a:lnTo>
                    <a:pt x="199" y="711"/>
                  </a:lnTo>
                  <a:lnTo>
                    <a:pt x="190" y="713"/>
                  </a:lnTo>
                  <a:lnTo>
                    <a:pt x="180" y="718"/>
                  </a:lnTo>
                  <a:lnTo>
                    <a:pt x="172" y="727"/>
                  </a:lnTo>
                  <a:lnTo>
                    <a:pt x="162" y="736"/>
                  </a:lnTo>
                  <a:lnTo>
                    <a:pt x="154" y="746"/>
                  </a:lnTo>
                  <a:lnTo>
                    <a:pt x="145" y="753"/>
                  </a:lnTo>
                  <a:lnTo>
                    <a:pt x="138" y="761"/>
                  </a:lnTo>
                  <a:lnTo>
                    <a:pt x="120" y="765"/>
                  </a:lnTo>
                  <a:lnTo>
                    <a:pt x="104" y="774"/>
                  </a:lnTo>
                  <a:lnTo>
                    <a:pt x="88" y="783"/>
                  </a:lnTo>
                  <a:lnTo>
                    <a:pt x="73" y="792"/>
                  </a:lnTo>
                  <a:lnTo>
                    <a:pt x="55" y="797"/>
                  </a:lnTo>
                  <a:lnTo>
                    <a:pt x="39" y="802"/>
                  </a:lnTo>
                  <a:lnTo>
                    <a:pt x="21" y="801"/>
                  </a:lnTo>
                  <a:lnTo>
                    <a:pt x="4" y="795"/>
                  </a:lnTo>
                  <a:lnTo>
                    <a:pt x="2" y="789"/>
                  </a:lnTo>
                  <a:lnTo>
                    <a:pt x="0" y="782"/>
                  </a:lnTo>
                  <a:lnTo>
                    <a:pt x="9" y="772"/>
                  </a:lnTo>
                  <a:lnTo>
                    <a:pt x="19" y="765"/>
                  </a:lnTo>
                  <a:lnTo>
                    <a:pt x="30" y="762"/>
                  </a:lnTo>
                  <a:lnTo>
                    <a:pt x="42" y="760"/>
                  </a:lnTo>
                  <a:lnTo>
                    <a:pt x="52" y="757"/>
                  </a:lnTo>
                  <a:lnTo>
                    <a:pt x="63" y="754"/>
                  </a:lnTo>
                  <a:lnTo>
                    <a:pt x="73" y="749"/>
                  </a:lnTo>
                  <a:lnTo>
                    <a:pt x="84" y="741"/>
                  </a:lnTo>
                  <a:lnTo>
                    <a:pt x="95" y="730"/>
                  </a:lnTo>
                  <a:lnTo>
                    <a:pt x="107" y="718"/>
                  </a:lnTo>
                  <a:lnTo>
                    <a:pt x="118" y="705"/>
                  </a:lnTo>
                  <a:lnTo>
                    <a:pt x="128" y="693"/>
                  </a:lnTo>
                  <a:lnTo>
                    <a:pt x="134" y="677"/>
                  </a:lnTo>
                  <a:lnTo>
                    <a:pt x="139" y="663"/>
                  </a:lnTo>
                  <a:lnTo>
                    <a:pt x="139" y="648"/>
                  </a:lnTo>
                  <a:lnTo>
                    <a:pt x="138" y="632"/>
                  </a:lnTo>
                  <a:lnTo>
                    <a:pt x="144" y="627"/>
                  </a:lnTo>
                  <a:lnTo>
                    <a:pt x="151" y="621"/>
                  </a:lnTo>
                  <a:lnTo>
                    <a:pt x="158" y="614"/>
                  </a:lnTo>
                  <a:lnTo>
                    <a:pt x="165" y="609"/>
                  </a:lnTo>
                  <a:lnTo>
                    <a:pt x="172" y="602"/>
                  </a:lnTo>
                  <a:lnTo>
                    <a:pt x="180" y="597"/>
                  </a:lnTo>
                  <a:lnTo>
                    <a:pt x="187" y="591"/>
                  </a:lnTo>
                  <a:lnTo>
                    <a:pt x="197" y="589"/>
                  </a:lnTo>
                  <a:lnTo>
                    <a:pt x="199" y="581"/>
                  </a:lnTo>
                  <a:lnTo>
                    <a:pt x="201" y="575"/>
                  </a:lnTo>
                  <a:lnTo>
                    <a:pt x="198" y="567"/>
                  </a:lnTo>
                  <a:lnTo>
                    <a:pt x="197" y="560"/>
                  </a:lnTo>
                  <a:lnTo>
                    <a:pt x="195" y="552"/>
                  </a:lnTo>
                  <a:lnTo>
                    <a:pt x="197" y="545"/>
                  </a:lnTo>
                  <a:lnTo>
                    <a:pt x="201" y="538"/>
                  </a:lnTo>
                  <a:lnTo>
                    <a:pt x="210" y="535"/>
                  </a:lnTo>
                  <a:lnTo>
                    <a:pt x="216" y="532"/>
                  </a:lnTo>
                  <a:lnTo>
                    <a:pt x="221" y="533"/>
                  </a:lnTo>
                  <a:lnTo>
                    <a:pt x="227" y="535"/>
                  </a:lnTo>
                  <a:lnTo>
                    <a:pt x="234" y="538"/>
                  </a:lnTo>
                  <a:lnTo>
                    <a:pt x="239" y="541"/>
                  </a:lnTo>
                  <a:lnTo>
                    <a:pt x="245" y="544"/>
                  </a:lnTo>
                  <a:lnTo>
                    <a:pt x="251" y="544"/>
                  </a:lnTo>
                  <a:lnTo>
                    <a:pt x="258" y="542"/>
                  </a:lnTo>
                  <a:lnTo>
                    <a:pt x="253" y="531"/>
                  </a:lnTo>
                  <a:lnTo>
                    <a:pt x="255" y="523"/>
                  </a:lnTo>
                  <a:lnTo>
                    <a:pt x="258" y="516"/>
                  </a:lnTo>
                  <a:lnTo>
                    <a:pt x="266" y="512"/>
                  </a:lnTo>
                  <a:lnTo>
                    <a:pt x="272" y="506"/>
                  </a:lnTo>
                  <a:lnTo>
                    <a:pt x="279" y="502"/>
                  </a:lnTo>
                  <a:lnTo>
                    <a:pt x="283" y="495"/>
                  </a:lnTo>
                  <a:lnTo>
                    <a:pt x="285" y="488"/>
                  </a:lnTo>
                  <a:lnTo>
                    <a:pt x="295" y="484"/>
                  </a:lnTo>
                  <a:lnTo>
                    <a:pt x="309" y="480"/>
                  </a:lnTo>
                  <a:lnTo>
                    <a:pt x="321" y="474"/>
                  </a:lnTo>
                  <a:lnTo>
                    <a:pt x="334" y="472"/>
                  </a:lnTo>
                  <a:lnTo>
                    <a:pt x="346" y="470"/>
                  </a:lnTo>
                  <a:lnTo>
                    <a:pt x="358" y="471"/>
                  </a:lnTo>
                  <a:lnTo>
                    <a:pt x="369" y="476"/>
                  </a:lnTo>
                  <a:lnTo>
                    <a:pt x="380" y="488"/>
                  </a:lnTo>
                  <a:lnTo>
                    <a:pt x="382" y="494"/>
                  </a:lnTo>
                  <a:lnTo>
                    <a:pt x="387" y="502"/>
                  </a:lnTo>
                  <a:lnTo>
                    <a:pt x="392" y="509"/>
                  </a:lnTo>
                  <a:lnTo>
                    <a:pt x="399" y="516"/>
                  </a:lnTo>
                  <a:lnTo>
                    <a:pt x="404" y="522"/>
                  </a:lnTo>
                  <a:lnTo>
                    <a:pt x="412" y="528"/>
                  </a:lnTo>
                  <a:lnTo>
                    <a:pt x="419" y="535"/>
                  </a:lnTo>
                  <a:lnTo>
                    <a:pt x="428" y="542"/>
                  </a:lnTo>
                  <a:lnTo>
                    <a:pt x="436" y="541"/>
                  </a:lnTo>
                  <a:lnTo>
                    <a:pt x="445" y="539"/>
                  </a:lnTo>
                  <a:lnTo>
                    <a:pt x="454" y="537"/>
                  </a:lnTo>
                  <a:lnTo>
                    <a:pt x="464" y="536"/>
                  </a:lnTo>
                  <a:lnTo>
                    <a:pt x="472" y="534"/>
                  </a:lnTo>
                  <a:lnTo>
                    <a:pt x="480" y="534"/>
                  </a:lnTo>
                  <a:lnTo>
                    <a:pt x="490" y="533"/>
                  </a:lnTo>
                  <a:lnTo>
                    <a:pt x="500" y="535"/>
                  </a:lnTo>
                  <a:lnTo>
                    <a:pt x="507" y="543"/>
                  </a:lnTo>
                  <a:lnTo>
                    <a:pt x="515" y="552"/>
                  </a:lnTo>
                  <a:lnTo>
                    <a:pt x="522" y="560"/>
                  </a:lnTo>
                  <a:lnTo>
                    <a:pt x="532" y="569"/>
                  </a:lnTo>
                  <a:lnTo>
                    <a:pt x="542" y="575"/>
                  </a:lnTo>
                  <a:lnTo>
                    <a:pt x="553" y="580"/>
                  </a:lnTo>
                  <a:lnTo>
                    <a:pt x="565" y="581"/>
                  </a:lnTo>
                  <a:lnTo>
                    <a:pt x="580" y="580"/>
                  </a:lnTo>
                  <a:lnTo>
                    <a:pt x="586" y="571"/>
                  </a:lnTo>
                  <a:lnTo>
                    <a:pt x="591" y="563"/>
                  </a:lnTo>
                  <a:lnTo>
                    <a:pt x="581" y="557"/>
                  </a:lnTo>
                  <a:lnTo>
                    <a:pt x="572" y="554"/>
                  </a:lnTo>
                  <a:lnTo>
                    <a:pt x="562" y="552"/>
                  </a:lnTo>
                  <a:lnTo>
                    <a:pt x="553" y="549"/>
                  </a:lnTo>
                  <a:lnTo>
                    <a:pt x="544" y="545"/>
                  </a:lnTo>
                  <a:lnTo>
                    <a:pt x="539" y="541"/>
                  </a:lnTo>
                  <a:lnTo>
                    <a:pt x="537" y="532"/>
                  </a:lnTo>
                  <a:lnTo>
                    <a:pt x="539" y="520"/>
                  </a:lnTo>
                  <a:lnTo>
                    <a:pt x="532" y="516"/>
                  </a:lnTo>
                  <a:lnTo>
                    <a:pt x="525" y="516"/>
                  </a:lnTo>
                  <a:lnTo>
                    <a:pt x="516" y="517"/>
                  </a:lnTo>
                  <a:lnTo>
                    <a:pt x="508" y="520"/>
                  </a:lnTo>
                  <a:lnTo>
                    <a:pt x="499" y="519"/>
                  </a:lnTo>
                  <a:lnTo>
                    <a:pt x="494" y="516"/>
                  </a:lnTo>
                  <a:lnTo>
                    <a:pt x="489" y="511"/>
                  </a:lnTo>
                  <a:lnTo>
                    <a:pt x="489" y="501"/>
                  </a:lnTo>
                  <a:lnTo>
                    <a:pt x="493" y="489"/>
                  </a:lnTo>
                  <a:lnTo>
                    <a:pt x="500" y="479"/>
                  </a:lnTo>
                  <a:lnTo>
                    <a:pt x="505" y="468"/>
                  </a:lnTo>
                  <a:lnTo>
                    <a:pt x="505" y="458"/>
                  </a:lnTo>
                  <a:lnTo>
                    <a:pt x="497" y="462"/>
                  </a:lnTo>
                  <a:lnTo>
                    <a:pt x="489" y="470"/>
                  </a:lnTo>
                  <a:lnTo>
                    <a:pt x="482" y="474"/>
                  </a:lnTo>
                  <a:lnTo>
                    <a:pt x="473" y="473"/>
                  </a:lnTo>
                  <a:lnTo>
                    <a:pt x="466" y="468"/>
                  </a:lnTo>
                  <a:lnTo>
                    <a:pt x="460" y="468"/>
                  </a:lnTo>
                  <a:lnTo>
                    <a:pt x="453" y="469"/>
                  </a:lnTo>
                  <a:lnTo>
                    <a:pt x="447" y="472"/>
                  </a:lnTo>
                  <a:lnTo>
                    <a:pt x="441" y="476"/>
                  </a:lnTo>
                  <a:lnTo>
                    <a:pt x="434" y="479"/>
                  </a:lnTo>
                  <a:lnTo>
                    <a:pt x="429" y="480"/>
                  </a:lnTo>
                  <a:lnTo>
                    <a:pt x="423" y="479"/>
                  </a:lnTo>
                  <a:lnTo>
                    <a:pt x="410" y="477"/>
                  </a:lnTo>
                  <a:lnTo>
                    <a:pt x="399" y="474"/>
                  </a:lnTo>
                  <a:lnTo>
                    <a:pt x="388" y="469"/>
                  </a:lnTo>
                  <a:lnTo>
                    <a:pt x="380" y="463"/>
                  </a:lnTo>
                  <a:lnTo>
                    <a:pt x="370" y="456"/>
                  </a:lnTo>
                  <a:lnTo>
                    <a:pt x="364" y="448"/>
                  </a:lnTo>
                  <a:lnTo>
                    <a:pt x="356" y="439"/>
                  </a:lnTo>
                  <a:lnTo>
                    <a:pt x="350" y="430"/>
                  </a:lnTo>
                  <a:lnTo>
                    <a:pt x="356" y="417"/>
                  </a:lnTo>
                  <a:lnTo>
                    <a:pt x="363" y="406"/>
                  </a:lnTo>
                  <a:lnTo>
                    <a:pt x="370" y="395"/>
                  </a:lnTo>
                  <a:lnTo>
                    <a:pt x="378" y="384"/>
                  </a:lnTo>
                  <a:lnTo>
                    <a:pt x="384" y="372"/>
                  </a:lnTo>
                  <a:lnTo>
                    <a:pt x="388" y="360"/>
                  </a:lnTo>
                  <a:lnTo>
                    <a:pt x="389" y="347"/>
                  </a:lnTo>
                  <a:lnTo>
                    <a:pt x="389" y="333"/>
                  </a:lnTo>
                  <a:lnTo>
                    <a:pt x="406" y="326"/>
                  </a:lnTo>
                  <a:lnTo>
                    <a:pt x="422" y="317"/>
                  </a:lnTo>
                  <a:lnTo>
                    <a:pt x="439" y="307"/>
                  </a:lnTo>
                  <a:lnTo>
                    <a:pt x="456" y="297"/>
                  </a:lnTo>
                  <a:lnTo>
                    <a:pt x="472" y="286"/>
                  </a:lnTo>
                  <a:lnTo>
                    <a:pt x="488" y="275"/>
                  </a:lnTo>
                  <a:lnTo>
                    <a:pt x="503" y="263"/>
                  </a:lnTo>
                  <a:lnTo>
                    <a:pt x="518" y="252"/>
                  </a:lnTo>
                  <a:lnTo>
                    <a:pt x="539" y="241"/>
                  </a:lnTo>
                  <a:lnTo>
                    <a:pt x="560" y="231"/>
                  </a:lnTo>
                  <a:lnTo>
                    <a:pt x="581" y="220"/>
                  </a:lnTo>
                  <a:lnTo>
                    <a:pt x="602" y="210"/>
                  </a:lnTo>
                  <a:lnTo>
                    <a:pt x="620" y="197"/>
                  </a:lnTo>
                  <a:lnTo>
                    <a:pt x="640" y="184"/>
                  </a:lnTo>
                  <a:lnTo>
                    <a:pt x="658" y="170"/>
                  </a:lnTo>
                  <a:lnTo>
                    <a:pt x="677" y="155"/>
                  </a:lnTo>
                  <a:lnTo>
                    <a:pt x="677" y="148"/>
                  </a:lnTo>
                  <a:lnTo>
                    <a:pt x="668" y="146"/>
                  </a:lnTo>
                  <a:lnTo>
                    <a:pt x="660" y="150"/>
                  </a:lnTo>
                  <a:lnTo>
                    <a:pt x="652" y="157"/>
                  </a:lnTo>
                  <a:lnTo>
                    <a:pt x="646" y="164"/>
                  </a:lnTo>
                  <a:lnTo>
                    <a:pt x="641" y="168"/>
                  </a:lnTo>
                  <a:lnTo>
                    <a:pt x="636" y="172"/>
                  </a:lnTo>
                  <a:lnTo>
                    <a:pt x="629" y="175"/>
                  </a:lnTo>
                  <a:lnTo>
                    <a:pt x="624" y="178"/>
                  </a:lnTo>
                  <a:lnTo>
                    <a:pt x="617" y="179"/>
                  </a:lnTo>
                  <a:lnTo>
                    <a:pt x="612" y="182"/>
                  </a:lnTo>
                  <a:lnTo>
                    <a:pt x="606" y="184"/>
                  </a:lnTo>
                  <a:lnTo>
                    <a:pt x="603" y="189"/>
                  </a:lnTo>
                  <a:lnTo>
                    <a:pt x="583" y="191"/>
                  </a:lnTo>
                  <a:lnTo>
                    <a:pt x="565" y="198"/>
                  </a:lnTo>
                  <a:lnTo>
                    <a:pt x="548" y="204"/>
                  </a:lnTo>
                  <a:lnTo>
                    <a:pt x="531" y="214"/>
                  </a:lnTo>
                  <a:lnTo>
                    <a:pt x="515" y="223"/>
                  </a:lnTo>
                  <a:lnTo>
                    <a:pt x="498" y="233"/>
                  </a:lnTo>
                  <a:lnTo>
                    <a:pt x="482" y="242"/>
                  </a:lnTo>
                  <a:lnTo>
                    <a:pt x="466" y="252"/>
                  </a:lnTo>
                  <a:lnTo>
                    <a:pt x="461" y="255"/>
                  </a:lnTo>
                  <a:lnTo>
                    <a:pt x="458" y="261"/>
                  </a:lnTo>
                  <a:lnTo>
                    <a:pt x="456" y="266"/>
                  </a:lnTo>
                  <a:lnTo>
                    <a:pt x="456" y="273"/>
                  </a:lnTo>
                  <a:lnTo>
                    <a:pt x="454" y="277"/>
                  </a:lnTo>
                  <a:lnTo>
                    <a:pt x="451" y="283"/>
                  </a:lnTo>
                  <a:lnTo>
                    <a:pt x="446" y="287"/>
                  </a:lnTo>
                  <a:lnTo>
                    <a:pt x="440" y="290"/>
                  </a:lnTo>
                  <a:lnTo>
                    <a:pt x="417" y="296"/>
                  </a:lnTo>
                  <a:lnTo>
                    <a:pt x="396" y="305"/>
                  </a:lnTo>
                  <a:lnTo>
                    <a:pt x="375" y="316"/>
                  </a:lnTo>
                  <a:lnTo>
                    <a:pt x="356" y="330"/>
                  </a:lnTo>
                  <a:lnTo>
                    <a:pt x="336" y="344"/>
                  </a:lnTo>
                  <a:lnTo>
                    <a:pt x="318" y="362"/>
                  </a:lnTo>
                  <a:lnTo>
                    <a:pt x="301" y="380"/>
                  </a:lnTo>
                  <a:lnTo>
                    <a:pt x="285" y="399"/>
                  </a:lnTo>
                  <a:lnTo>
                    <a:pt x="288" y="409"/>
                  </a:lnTo>
                  <a:lnTo>
                    <a:pt x="292" y="420"/>
                  </a:lnTo>
                  <a:lnTo>
                    <a:pt x="293" y="426"/>
                  </a:lnTo>
                  <a:lnTo>
                    <a:pt x="293" y="431"/>
                  </a:lnTo>
                  <a:lnTo>
                    <a:pt x="290" y="437"/>
                  </a:lnTo>
                  <a:lnTo>
                    <a:pt x="285" y="442"/>
                  </a:lnTo>
                  <a:lnTo>
                    <a:pt x="278" y="445"/>
                  </a:lnTo>
                  <a:lnTo>
                    <a:pt x="271" y="448"/>
                  </a:lnTo>
                  <a:lnTo>
                    <a:pt x="264" y="452"/>
                  </a:lnTo>
                  <a:lnTo>
                    <a:pt x="260" y="460"/>
                  </a:lnTo>
                  <a:lnTo>
                    <a:pt x="261" y="470"/>
                  </a:lnTo>
                  <a:lnTo>
                    <a:pt x="260" y="482"/>
                  </a:lnTo>
                  <a:lnTo>
                    <a:pt x="258" y="488"/>
                  </a:lnTo>
                  <a:lnTo>
                    <a:pt x="257" y="493"/>
                  </a:lnTo>
                  <a:lnTo>
                    <a:pt x="253" y="499"/>
                  </a:lnTo>
                  <a:lnTo>
                    <a:pt x="251" y="505"/>
                  </a:lnTo>
                  <a:lnTo>
                    <a:pt x="246" y="511"/>
                  </a:lnTo>
                  <a:lnTo>
                    <a:pt x="240" y="515"/>
                  </a:lnTo>
                  <a:lnTo>
                    <a:pt x="233" y="517"/>
                  </a:lnTo>
                  <a:lnTo>
                    <a:pt x="226" y="520"/>
                  </a:lnTo>
                  <a:lnTo>
                    <a:pt x="217" y="520"/>
                  </a:lnTo>
                  <a:lnTo>
                    <a:pt x="209" y="520"/>
                  </a:lnTo>
                  <a:lnTo>
                    <a:pt x="203" y="520"/>
                  </a:lnTo>
                  <a:lnTo>
                    <a:pt x="197" y="520"/>
                  </a:lnTo>
                  <a:lnTo>
                    <a:pt x="191" y="494"/>
                  </a:lnTo>
                  <a:lnTo>
                    <a:pt x="182" y="500"/>
                  </a:lnTo>
                  <a:lnTo>
                    <a:pt x="175" y="506"/>
                  </a:lnTo>
                  <a:lnTo>
                    <a:pt x="167" y="513"/>
                  </a:lnTo>
                  <a:lnTo>
                    <a:pt x="161" y="520"/>
                  </a:lnTo>
                  <a:lnTo>
                    <a:pt x="153" y="524"/>
                  </a:lnTo>
                  <a:lnTo>
                    <a:pt x="145" y="528"/>
                  </a:lnTo>
                  <a:lnTo>
                    <a:pt x="137" y="530"/>
                  </a:lnTo>
                  <a:lnTo>
                    <a:pt x="129" y="528"/>
                  </a:lnTo>
                  <a:lnTo>
                    <a:pt x="127" y="526"/>
                  </a:lnTo>
                  <a:lnTo>
                    <a:pt x="125" y="523"/>
                  </a:lnTo>
                  <a:lnTo>
                    <a:pt x="125" y="517"/>
                  </a:lnTo>
                  <a:lnTo>
                    <a:pt x="127" y="514"/>
                  </a:lnTo>
                  <a:lnTo>
                    <a:pt x="129" y="514"/>
                  </a:lnTo>
                  <a:lnTo>
                    <a:pt x="127" y="512"/>
                  </a:lnTo>
                  <a:lnTo>
                    <a:pt x="118" y="515"/>
                  </a:lnTo>
                  <a:lnTo>
                    <a:pt x="111" y="521"/>
                  </a:lnTo>
                  <a:lnTo>
                    <a:pt x="105" y="527"/>
                  </a:lnTo>
                  <a:lnTo>
                    <a:pt x="99" y="534"/>
                  </a:lnTo>
                  <a:lnTo>
                    <a:pt x="93" y="539"/>
                  </a:lnTo>
                  <a:lnTo>
                    <a:pt x="86" y="545"/>
                  </a:lnTo>
                  <a:lnTo>
                    <a:pt x="78" y="548"/>
                  </a:lnTo>
                  <a:lnTo>
                    <a:pt x="70" y="550"/>
                  </a:lnTo>
                  <a:lnTo>
                    <a:pt x="69" y="544"/>
                  </a:lnTo>
                  <a:lnTo>
                    <a:pt x="70" y="537"/>
                  </a:lnTo>
                  <a:lnTo>
                    <a:pt x="72" y="532"/>
                  </a:lnTo>
                  <a:lnTo>
                    <a:pt x="75" y="526"/>
                  </a:lnTo>
                  <a:lnTo>
                    <a:pt x="80" y="514"/>
                  </a:lnTo>
                  <a:lnTo>
                    <a:pt x="86" y="503"/>
                  </a:lnTo>
                  <a:lnTo>
                    <a:pt x="116" y="470"/>
                  </a:lnTo>
                  <a:lnTo>
                    <a:pt x="147" y="437"/>
                  </a:lnTo>
                  <a:lnTo>
                    <a:pt x="179" y="405"/>
                  </a:lnTo>
                  <a:lnTo>
                    <a:pt x="212" y="374"/>
                  </a:lnTo>
                  <a:lnTo>
                    <a:pt x="245" y="343"/>
                  </a:lnTo>
                  <a:lnTo>
                    <a:pt x="279" y="313"/>
                  </a:lnTo>
                  <a:lnTo>
                    <a:pt x="313" y="284"/>
                  </a:lnTo>
                  <a:lnTo>
                    <a:pt x="348" y="256"/>
                  </a:lnTo>
                  <a:lnTo>
                    <a:pt x="354" y="252"/>
                  </a:lnTo>
                  <a:lnTo>
                    <a:pt x="360" y="248"/>
                  </a:lnTo>
                  <a:lnTo>
                    <a:pt x="367" y="245"/>
                  </a:lnTo>
                  <a:lnTo>
                    <a:pt x="374" y="242"/>
                  </a:lnTo>
                  <a:lnTo>
                    <a:pt x="379" y="237"/>
                  </a:lnTo>
                  <a:lnTo>
                    <a:pt x="386" y="234"/>
                  </a:lnTo>
                  <a:lnTo>
                    <a:pt x="391" y="229"/>
                  </a:lnTo>
                  <a:lnTo>
                    <a:pt x="397" y="224"/>
                  </a:lnTo>
                  <a:lnTo>
                    <a:pt x="454" y="191"/>
                  </a:lnTo>
                  <a:lnTo>
                    <a:pt x="514" y="161"/>
                  </a:lnTo>
                  <a:lnTo>
                    <a:pt x="573" y="133"/>
                  </a:lnTo>
                  <a:lnTo>
                    <a:pt x="636" y="107"/>
                  </a:lnTo>
                  <a:lnTo>
                    <a:pt x="698" y="83"/>
                  </a:lnTo>
                  <a:lnTo>
                    <a:pt x="762" y="62"/>
                  </a:lnTo>
                  <a:lnTo>
                    <a:pt x="825" y="43"/>
                  </a:lnTo>
                  <a:lnTo>
                    <a:pt x="893" y="30"/>
                  </a:lnTo>
                  <a:lnTo>
                    <a:pt x="962" y="20"/>
                  </a:lnTo>
                  <a:lnTo>
                    <a:pt x="1034" y="13"/>
                  </a:lnTo>
                  <a:lnTo>
                    <a:pt x="1107" y="6"/>
                  </a:lnTo>
                  <a:lnTo>
                    <a:pt x="1180" y="3"/>
                  </a:lnTo>
                  <a:lnTo>
                    <a:pt x="1252" y="0"/>
                  </a:lnTo>
                  <a:lnTo>
                    <a:pt x="1325" y="4"/>
                  </a:lnTo>
                  <a:lnTo>
                    <a:pt x="1396" y="11"/>
                  </a:lnTo>
                  <a:lnTo>
                    <a:pt x="1467" y="26"/>
                  </a:lnTo>
                  <a:lnTo>
                    <a:pt x="1509" y="33"/>
                  </a:lnTo>
                  <a:lnTo>
                    <a:pt x="1552" y="44"/>
                  </a:lnTo>
                  <a:lnTo>
                    <a:pt x="1593" y="57"/>
                  </a:lnTo>
                  <a:lnTo>
                    <a:pt x="1634" y="73"/>
                  </a:lnTo>
                  <a:lnTo>
                    <a:pt x="1674" y="89"/>
                  </a:lnTo>
                  <a:lnTo>
                    <a:pt x="1714" y="105"/>
                  </a:lnTo>
                  <a:lnTo>
                    <a:pt x="1753" y="122"/>
                  </a:lnTo>
                  <a:lnTo>
                    <a:pt x="1793" y="138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7" name="AutoShape 44"/>
            <p:cNvSpPr>
              <a:spLocks noChangeArrowheads="1"/>
            </p:cNvSpPr>
            <p:nvPr/>
          </p:nvSpPr>
          <p:spPr bwMode="auto">
            <a:xfrm>
              <a:off x="5413" y="1735"/>
              <a:ext cx="31" cy="19"/>
            </a:xfrm>
            <a:custGeom>
              <a:avLst/>
              <a:gdLst>
                <a:gd name="T0" fmla="*/ 3 w 102"/>
                <a:gd name="T1" fmla="*/ 2 h 65"/>
                <a:gd name="T2" fmla="*/ 3 w 102"/>
                <a:gd name="T3" fmla="*/ 2 h 65"/>
                <a:gd name="T4" fmla="*/ 3 w 102"/>
                <a:gd name="T5" fmla="*/ 2 h 65"/>
                <a:gd name="T6" fmla="*/ 3 w 102"/>
                <a:gd name="T7" fmla="*/ 2 h 65"/>
                <a:gd name="T8" fmla="*/ 3 w 102"/>
                <a:gd name="T9" fmla="*/ 2 h 65"/>
                <a:gd name="T10" fmla="*/ 3 w 102"/>
                <a:gd name="T11" fmla="*/ 2 h 65"/>
                <a:gd name="T12" fmla="*/ 3 w 102"/>
                <a:gd name="T13" fmla="*/ 2 h 65"/>
                <a:gd name="T14" fmla="*/ 3 w 102"/>
                <a:gd name="T15" fmla="*/ 2 h 65"/>
                <a:gd name="T16" fmla="*/ 3 w 102"/>
                <a:gd name="T17" fmla="*/ 2 h 65"/>
                <a:gd name="T18" fmla="*/ 3 w 102"/>
                <a:gd name="T19" fmla="*/ 2 h 65"/>
                <a:gd name="T20" fmla="*/ 3 w 102"/>
                <a:gd name="T21" fmla="*/ 2 h 65"/>
                <a:gd name="T22" fmla="*/ 3 w 102"/>
                <a:gd name="T23" fmla="*/ 2 h 65"/>
                <a:gd name="T24" fmla="*/ 3 w 102"/>
                <a:gd name="T25" fmla="*/ 2 h 65"/>
                <a:gd name="T26" fmla="*/ 3 w 102"/>
                <a:gd name="T27" fmla="*/ 2 h 65"/>
                <a:gd name="T28" fmla="*/ 3 w 102"/>
                <a:gd name="T29" fmla="*/ 2 h 65"/>
                <a:gd name="T30" fmla="*/ 3 w 102"/>
                <a:gd name="T31" fmla="*/ 2 h 65"/>
                <a:gd name="T32" fmla="*/ 3 w 102"/>
                <a:gd name="T33" fmla="*/ 2 h 65"/>
                <a:gd name="T34" fmla="*/ 0 w 102"/>
                <a:gd name="T35" fmla="*/ 2 h 65"/>
                <a:gd name="T36" fmla="*/ 3 w 102"/>
                <a:gd name="T37" fmla="*/ 2 h 65"/>
                <a:gd name="T38" fmla="*/ 3 w 102"/>
                <a:gd name="T39" fmla="*/ 2 h 65"/>
                <a:gd name="T40" fmla="*/ 3 w 102"/>
                <a:gd name="T41" fmla="*/ 2 h 65"/>
                <a:gd name="T42" fmla="*/ 3 w 102"/>
                <a:gd name="T43" fmla="*/ 0 h 65"/>
                <a:gd name="T44" fmla="*/ 3 w 102"/>
                <a:gd name="T45" fmla="*/ 2 h 65"/>
                <a:gd name="T46" fmla="*/ 3 w 102"/>
                <a:gd name="T47" fmla="*/ 2 h 65"/>
                <a:gd name="T48" fmla="*/ 3 w 102"/>
                <a:gd name="T49" fmla="*/ 2 h 65"/>
                <a:gd name="T50" fmla="*/ 3 w 102"/>
                <a:gd name="T51" fmla="*/ 2 h 65"/>
                <a:gd name="T52" fmla="*/ 3 w 102"/>
                <a:gd name="T53" fmla="*/ 2 h 65"/>
                <a:gd name="T54" fmla="*/ 3 w 102"/>
                <a:gd name="T55" fmla="*/ 2 h 65"/>
                <a:gd name="T56" fmla="*/ 3 w 102"/>
                <a:gd name="T57" fmla="*/ 2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2"/>
                <a:gd name="T88" fmla="*/ 0 h 65"/>
                <a:gd name="T89" fmla="*/ 102 w 102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2" h="65">
                  <a:moveTo>
                    <a:pt x="83" y="24"/>
                  </a:moveTo>
                  <a:lnTo>
                    <a:pt x="88" y="26"/>
                  </a:lnTo>
                  <a:lnTo>
                    <a:pt x="94" y="28"/>
                  </a:lnTo>
                  <a:lnTo>
                    <a:pt x="99" y="31"/>
                  </a:lnTo>
                  <a:lnTo>
                    <a:pt x="102" y="37"/>
                  </a:lnTo>
                  <a:lnTo>
                    <a:pt x="91" y="36"/>
                  </a:lnTo>
                  <a:lnTo>
                    <a:pt x="83" y="39"/>
                  </a:lnTo>
                  <a:lnTo>
                    <a:pt x="76" y="45"/>
                  </a:lnTo>
                  <a:lnTo>
                    <a:pt x="69" y="52"/>
                  </a:lnTo>
                  <a:lnTo>
                    <a:pt x="63" y="58"/>
                  </a:lnTo>
                  <a:lnTo>
                    <a:pt x="56" y="63"/>
                  </a:lnTo>
                  <a:lnTo>
                    <a:pt x="47" y="65"/>
                  </a:lnTo>
                  <a:lnTo>
                    <a:pt x="37" y="62"/>
                  </a:lnTo>
                  <a:lnTo>
                    <a:pt x="26" y="56"/>
                  </a:lnTo>
                  <a:lnTo>
                    <a:pt x="16" y="50"/>
                  </a:lnTo>
                  <a:lnTo>
                    <a:pt x="7" y="42"/>
                  </a:lnTo>
                  <a:lnTo>
                    <a:pt x="1" y="35"/>
                  </a:lnTo>
                  <a:lnTo>
                    <a:pt x="0" y="25"/>
                  </a:lnTo>
                  <a:lnTo>
                    <a:pt x="3" y="17"/>
                  </a:lnTo>
                  <a:lnTo>
                    <a:pt x="7" y="9"/>
                  </a:lnTo>
                  <a:lnTo>
                    <a:pt x="12" y="3"/>
                  </a:lnTo>
                  <a:lnTo>
                    <a:pt x="22" y="0"/>
                  </a:lnTo>
                  <a:lnTo>
                    <a:pt x="32" y="4"/>
                  </a:lnTo>
                  <a:lnTo>
                    <a:pt x="40" y="8"/>
                  </a:lnTo>
                  <a:lnTo>
                    <a:pt x="48" y="15"/>
                  </a:lnTo>
                  <a:lnTo>
                    <a:pt x="55" y="19"/>
                  </a:lnTo>
                  <a:lnTo>
                    <a:pt x="64" y="24"/>
                  </a:lnTo>
                  <a:lnTo>
                    <a:pt x="72" y="25"/>
                  </a:lnTo>
                  <a:lnTo>
                    <a:pt x="83" y="24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8" name="AutoShape 45"/>
            <p:cNvSpPr>
              <a:spLocks noChangeArrowheads="1"/>
            </p:cNvSpPr>
            <p:nvPr/>
          </p:nvSpPr>
          <p:spPr bwMode="auto">
            <a:xfrm>
              <a:off x="5419" y="1743"/>
              <a:ext cx="10" cy="6"/>
            </a:xfrm>
            <a:custGeom>
              <a:avLst/>
              <a:gdLst>
                <a:gd name="T0" fmla="*/ 1 w 37"/>
                <a:gd name="T1" fmla="*/ 1 h 21"/>
                <a:gd name="T2" fmla="*/ 1 w 37"/>
                <a:gd name="T3" fmla="*/ 1 h 21"/>
                <a:gd name="T4" fmla="*/ 1 w 37"/>
                <a:gd name="T5" fmla="*/ 1 h 21"/>
                <a:gd name="T6" fmla="*/ 1 w 37"/>
                <a:gd name="T7" fmla="*/ 1 h 21"/>
                <a:gd name="T8" fmla="*/ 1 w 37"/>
                <a:gd name="T9" fmla="*/ 1 h 21"/>
                <a:gd name="T10" fmla="*/ 1 w 37"/>
                <a:gd name="T11" fmla="*/ 1 h 21"/>
                <a:gd name="T12" fmla="*/ 1 w 37"/>
                <a:gd name="T13" fmla="*/ 1 h 21"/>
                <a:gd name="T14" fmla="*/ 0 w 37"/>
                <a:gd name="T15" fmla="*/ 1 h 21"/>
                <a:gd name="T16" fmla="*/ 1 w 37"/>
                <a:gd name="T17" fmla="*/ 0 h 21"/>
                <a:gd name="T18" fmla="*/ 1 w 37"/>
                <a:gd name="T19" fmla="*/ 0 h 21"/>
                <a:gd name="T20" fmla="*/ 1 w 37"/>
                <a:gd name="T21" fmla="*/ 1 h 21"/>
                <a:gd name="T22" fmla="*/ 1 w 37"/>
                <a:gd name="T23" fmla="*/ 1 h 21"/>
                <a:gd name="T24" fmla="*/ 1 w 37"/>
                <a:gd name="T25" fmla="*/ 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1"/>
                <a:gd name="T41" fmla="*/ 37 w 3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1">
                  <a:moveTo>
                    <a:pt x="37" y="17"/>
                  </a:moveTo>
                  <a:lnTo>
                    <a:pt x="30" y="21"/>
                  </a:lnTo>
                  <a:lnTo>
                    <a:pt x="24" y="21"/>
                  </a:lnTo>
                  <a:lnTo>
                    <a:pt x="16" y="17"/>
                  </a:lnTo>
                  <a:lnTo>
                    <a:pt x="10" y="15"/>
                  </a:lnTo>
                  <a:lnTo>
                    <a:pt x="5" y="11"/>
                  </a:lnTo>
                  <a:lnTo>
                    <a:pt x="2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13" y="0"/>
                  </a:lnTo>
                  <a:lnTo>
                    <a:pt x="22" y="5"/>
                  </a:lnTo>
                  <a:lnTo>
                    <a:pt x="29" y="11"/>
                  </a:lnTo>
                  <a:lnTo>
                    <a:pt x="37" y="17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69" name="AutoShape 46"/>
            <p:cNvSpPr>
              <a:spLocks noChangeArrowheads="1"/>
            </p:cNvSpPr>
            <p:nvPr/>
          </p:nvSpPr>
          <p:spPr bwMode="auto">
            <a:xfrm>
              <a:off x="5198" y="1753"/>
              <a:ext cx="24" cy="12"/>
            </a:xfrm>
            <a:custGeom>
              <a:avLst/>
              <a:gdLst>
                <a:gd name="T0" fmla="*/ 3 w 79"/>
                <a:gd name="T1" fmla="*/ 4 h 39"/>
                <a:gd name="T2" fmla="*/ 3 w 79"/>
                <a:gd name="T3" fmla="*/ 4 h 39"/>
                <a:gd name="T4" fmla="*/ 3 w 79"/>
                <a:gd name="T5" fmla="*/ 4 h 39"/>
                <a:gd name="T6" fmla="*/ 3 w 79"/>
                <a:gd name="T7" fmla="*/ 4 h 39"/>
                <a:gd name="T8" fmla="*/ 3 w 79"/>
                <a:gd name="T9" fmla="*/ 4 h 39"/>
                <a:gd name="T10" fmla="*/ 3 w 79"/>
                <a:gd name="T11" fmla="*/ 4 h 39"/>
                <a:gd name="T12" fmla="*/ 3 w 79"/>
                <a:gd name="T13" fmla="*/ 4 h 39"/>
                <a:gd name="T14" fmla="*/ 3 w 79"/>
                <a:gd name="T15" fmla="*/ 4 h 39"/>
                <a:gd name="T16" fmla="*/ 3 w 79"/>
                <a:gd name="T17" fmla="*/ 4 h 39"/>
                <a:gd name="T18" fmla="*/ 0 w 79"/>
                <a:gd name="T19" fmla="*/ 4 h 39"/>
                <a:gd name="T20" fmla="*/ 3 w 79"/>
                <a:gd name="T21" fmla="*/ 4 h 39"/>
                <a:gd name="T22" fmla="*/ 3 w 79"/>
                <a:gd name="T23" fmla="*/ 4 h 39"/>
                <a:gd name="T24" fmla="*/ 3 w 79"/>
                <a:gd name="T25" fmla="*/ 4 h 39"/>
                <a:gd name="T26" fmla="*/ 3 w 79"/>
                <a:gd name="T27" fmla="*/ 4 h 39"/>
                <a:gd name="T28" fmla="*/ 3 w 79"/>
                <a:gd name="T29" fmla="*/ 4 h 39"/>
                <a:gd name="T30" fmla="*/ 3 w 79"/>
                <a:gd name="T31" fmla="*/ 4 h 39"/>
                <a:gd name="T32" fmla="*/ 3 w 79"/>
                <a:gd name="T33" fmla="*/ 4 h 39"/>
                <a:gd name="T34" fmla="*/ 3 w 79"/>
                <a:gd name="T35" fmla="*/ 4 h 39"/>
                <a:gd name="T36" fmla="*/ 3 w 79"/>
                <a:gd name="T37" fmla="*/ 4 h 39"/>
                <a:gd name="T38" fmla="*/ 3 w 79"/>
                <a:gd name="T39" fmla="*/ 0 h 39"/>
                <a:gd name="T40" fmla="*/ 3 w 79"/>
                <a:gd name="T41" fmla="*/ 4 h 39"/>
                <a:gd name="T42" fmla="*/ 3 w 79"/>
                <a:gd name="T43" fmla="*/ 4 h 39"/>
                <a:gd name="T44" fmla="*/ 3 w 79"/>
                <a:gd name="T45" fmla="*/ 4 h 39"/>
                <a:gd name="T46" fmla="*/ 3 w 79"/>
                <a:gd name="T47" fmla="*/ 4 h 39"/>
                <a:gd name="T48" fmla="*/ 3 w 79"/>
                <a:gd name="T49" fmla="*/ 4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39"/>
                <a:gd name="T77" fmla="*/ 79 w 79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39">
                  <a:moveTo>
                    <a:pt x="78" y="18"/>
                  </a:moveTo>
                  <a:lnTo>
                    <a:pt x="69" y="23"/>
                  </a:lnTo>
                  <a:lnTo>
                    <a:pt x="60" y="29"/>
                  </a:lnTo>
                  <a:lnTo>
                    <a:pt x="50" y="32"/>
                  </a:lnTo>
                  <a:lnTo>
                    <a:pt x="42" y="37"/>
                  </a:lnTo>
                  <a:lnTo>
                    <a:pt x="32" y="38"/>
                  </a:lnTo>
                  <a:lnTo>
                    <a:pt x="22" y="39"/>
                  </a:lnTo>
                  <a:lnTo>
                    <a:pt x="12" y="38"/>
                  </a:lnTo>
                  <a:lnTo>
                    <a:pt x="3" y="37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6" y="17"/>
                  </a:lnTo>
                  <a:lnTo>
                    <a:pt x="14" y="13"/>
                  </a:lnTo>
                  <a:lnTo>
                    <a:pt x="21" y="10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4" y="2"/>
                  </a:lnTo>
                  <a:lnTo>
                    <a:pt x="49" y="1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1"/>
                  </a:lnTo>
                  <a:lnTo>
                    <a:pt x="74" y="1"/>
                  </a:lnTo>
                  <a:lnTo>
                    <a:pt x="78" y="6"/>
                  </a:lnTo>
                  <a:lnTo>
                    <a:pt x="79" y="10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0" name="AutoShape 47"/>
            <p:cNvSpPr>
              <a:spLocks noChangeArrowheads="1"/>
            </p:cNvSpPr>
            <p:nvPr/>
          </p:nvSpPr>
          <p:spPr bwMode="auto">
            <a:xfrm>
              <a:off x="5207" y="1756"/>
              <a:ext cx="9" cy="4"/>
            </a:xfrm>
            <a:custGeom>
              <a:avLst/>
              <a:gdLst>
                <a:gd name="T0" fmla="*/ 9 w 28"/>
                <a:gd name="T1" fmla="*/ 73 h 11"/>
                <a:gd name="T2" fmla="*/ 0 w 28"/>
                <a:gd name="T3" fmla="*/ 73 h 11"/>
                <a:gd name="T4" fmla="*/ 9 w 28"/>
                <a:gd name="T5" fmla="*/ 73 h 11"/>
                <a:gd name="T6" fmla="*/ 9 w 28"/>
                <a:gd name="T7" fmla="*/ 73 h 11"/>
                <a:gd name="T8" fmla="*/ 9 w 28"/>
                <a:gd name="T9" fmla="*/ 73 h 11"/>
                <a:gd name="T10" fmla="*/ 9 w 28"/>
                <a:gd name="T11" fmla="*/ 73 h 11"/>
                <a:gd name="T12" fmla="*/ 9 w 28"/>
                <a:gd name="T13" fmla="*/ 0 h 11"/>
                <a:gd name="T14" fmla="*/ 9 w 28"/>
                <a:gd name="T15" fmla="*/ 73 h 11"/>
                <a:gd name="T16" fmla="*/ 9 w 28"/>
                <a:gd name="T17" fmla="*/ 73 h 11"/>
                <a:gd name="T18" fmla="*/ 9 w 28"/>
                <a:gd name="T19" fmla="*/ 73 h 11"/>
                <a:gd name="T20" fmla="*/ 9 w 28"/>
                <a:gd name="T21" fmla="*/ 73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11"/>
                <a:gd name="T35" fmla="*/ 28 w 2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11">
                  <a:moveTo>
                    <a:pt x="18" y="11"/>
                  </a:moveTo>
                  <a:lnTo>
                    <a:pt x="0" y="11"/>
                  </a:lnTo>
                  <a:lnTo>
                    <a:pt x="5" y="8"/>
                  </a:lnTo>
                  <a:lnTo>
                    <a:pt x="11" y="6"/>
                  </a:lnTo>
                  <a:lnTo>
                    <a:pt x="19" y="3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27" y="6"/>
                  </a:lnTo>
                  <a:lnTo>
                    <a:pt x="22" y="9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1" name="AutoShape 48"/>
            <p:cNvSpPr>
              <a:spLocks noChangeArrowheads="1"/>
            </p:cNvSpPr>
            <p:nvPr/>
          </p:nvSpPr>
          <p:spPr bwMode="auto">
            <a:xfrm>
              <a:off x="5260" y="1777"/>
              <a:ext cx="6" cy="6"/>
            </a:xfrm>
            <a:custGeom>
              <a:avLst/>
              <a:gdLst>
                <a:gd name="T0" fmla="*/ 3 w 20"/>
                <a:gd name="T1" fmla="*/ 3 h 20"/>
                <a:gd name="T2" fmla="*/ 3 w 20"/>
                <a:gd name="T3" fmla="*/ 3 h 20"/>
                <a:gd name="T4" fmla="*/ 3 w 20"/>
                <a:gd name="T5" fmla="*/ 3 h 20"/>
                <a:gd name="T6" fmla="*/ 3 w 20"/>
                <a:gd name="T7" fmla="*/ 3 h 20"/>
                <a:gd name="T8" fmla="*/ 3 w 20"/>
                <a:gd name="T9" fmla="*/ 3 h 20"/>
                <a:gd name="T10" fmla="*/ 3 w 20"/>
                <a:gd name="T11" fmla="*/ 3 h 20"/>
                <a:gd name="T12" fmla="*/ 3 w 20"/>
                <a:gd name="T13" fmla="*/ 3 h 20"/>
                <a:gd name="T14" fmla="*/ 0 w 20"/>
                <a:gd name="T15" fmla="*/ 3 h 20"/>
                <a:gd name="T16" fmla="*/ 3 w 20"/>
                <a:gd name="T17" fmla="*/ 3 h 20"/>
                <a:gd name="T18" fmla="*/ 3 w 20"/>
                <a:gd name="T19" fmla="*/ 0 h 20"/>
                <a:gd name="T20" fmla="*/ 3 w 20"/>
                <a:gd name="T21" fmla="*/ 3 h 20"/>
                <a:gd name="T22" fmla="*/ 3 w 20"/>
                <a:gd name="T23" fmla="*/ 3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20"/>
                <a:gd name="T38" fmla="*/ 20 w 20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20">
                  <a:moveTo>
                    <a:pt x="20" y="9"/>
                  </a:moveTo>
                  <a:lnTo>
                    <a:pt x="20" y="14"/>
                  </a:lnTo>
                  <a:lnTo>
                    <a:pt x="18" y="17"/>
                  </a:lnTo>
                  <a:lnTo>
                    <a:pt x="13" y="18"/>
                  </a:lnTo>
                  <a:lnTo>
                    <a:pt x="10" y="20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6" y="0"/>
                  </a:lnTo>
                  <a:lnTo>
                    <a:pt x="12" y="4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2" name="AutoShape 49"/>
            <p:cNvSpPr>
              <a:spLocks noChangeArrowheads="1"/>
            </p:cNvSpPr>
            <p:nvPr/>
          </p:nvSpPr>
          <p:spPr bwMode="auto">
            <a:xfrm>
              <a:off x="5364" y="1782"/>
              <a:ext cx="29" cy="28"/>
            </a:xfrm>
            <a:custGeom>
              <a:avLst/>
              <a:gdLst>
                <a:gd name="T0" fmla="*/ 1 w 104"/>
                <a:gd name="T1" fmla="*/ 2 h 96"/>
                <a:gd name="T2" fmla="*/ 1 w 104"/>
                <a:gd name="T3" fmla="*/ 2 h 96"/>
                <a:gd name="T4" fmla="*/ 1 w 104"/>
                <a:gd name="T5" fmla="*/ 2 h 96"/>
                <a:gd name="T6" fmla="*/ 1 w 104"/>
                <a:gd name="T7" fmla="*/ 2 h 96"/>
                <a:gd name="T8" fmla="*/ 1 w 104"/>
                <a:gd name="T9" fmla="*/ 2 h 96"/>
                <a:gd name="T10" fmla="*/ 1 w 104"/>
                <a:gd name="T11" fmla="*/ 2 h 96"/>
                <a:gd name="T12" fmla="*/ 1 w 104"/>
                <a:gd name="T13" fmla="*/ 2 h 96"/>
                <a:gd name="T14" fmla="*/ 1 w 104"/>
                <a:gd name="T15" fmla="*/ 2 h 96"/>
                <a:gd name="T16" fmla="*/ 1 w 104"/>
                <a:gd name="T17" fmla="*/ 2 h 96"/>
                <a:gd name="T18" fmla="*/ 1 w 104"/>
                <a:gd name="T19" fmla="*/ 2 h 96"/>
                <a:gd name="T20" fmla="*/ 1 w 104"/>
                <a:gd name="T21" fmla="*/ 2 h 96"/>
                <a:gd name="T22" fmla="*/ 1 w 104"/>
                <a:gd name="T23" fmla="*/ 2 h 96"/>
                <a:gd name="T24" fmla="*/ 1 w 104"/>
                <a:gd name="T25" fmla="*/ 2 h 96"/>
                <a:gd name="T26" fmla="*/ 1 w 104"/>
                <a:gd name="T27" fmla="*/ 2 h 96"/>
                <a:gd name="T28" fmla="*/ 1 w 104"/>
                <a:gd name="T29" fmla="*/ 2 h 96"/>
                <a:gd name="T30" fmla="*/ 1 w 104"/>
                <a:gd name="T31" fmla="*/ 2 h 96"/>
                <a:gd name="T32" fmla="*/ 0 w 104"/>
                <a:gd name="T33" fmla="*/ 2 h 96"/>
                <a:gd name="T34" fmla="*/ 0 w 104"/>
                <a:gd name="T35" fmla="*/ 2 h 96"/>
                <a:gd name="T36" fmla="*/ 1 w 104"/>
                <a:gd name="T37" fmla="*/ 2 h 96"/>
                <a:gd name="T38" fmla="*/ 1 w 104"/>
                <a:gd name="T39" fmla="*/ 2 h 96"/>
                <a:gd name="T40" fmla="*/ 1 w 104"/>
                <a:gd name="T41" fmla="*/ 2 h 96"/>
                <a:gd name="T42" fmla="*/ 1 w 104"/>
                <a:gd name="T43" fmla="*/ 2 h 96"/>
                <a:gd name="T44" fmla="*/ 1 w 104"/>
                <a:gd name="T45" fmla="*/ 2 h 96"/>
                <a:gd name="T46" fmla="*/ 1 w 104"/>
                <a:gd name="T47" fmla="*/ 2 h 96"/>
                <a:gd name="T48" fmla="*/ 1 w 104"/>
                <a:gd name="T49" fmla="*/ 2 h 96"/>
                <a:gd name="T50" fmla="*/ 1 w 104"/>
                <a:gd name="T51" fmla="*/ 0 h 96"/>
                <a:gd name="T52" fmla="*/ 1 w 104"/>
                <a:gd name="T53" fmla="*/ 0 h 96"/>
                <a:gd name="T54" fmla="*/ 1 w 104"/>
                <a:gd name="T55" fmla="*/ 2 h 96"/>
                <a:gd name="T56" fmla="*/ 1 w 104"/>
                <a:gd name="T57" fmla="*/ 2 h 96"/>
                <a:gd name="T58" fmla="*/ 1 w 104"/>
                <a:gd name="T59" fmla="*/ 2 h 96"/>
                <a:gd name="T60" fmla="*/ 1 w 104"/>
                <a:gd name="T61" fmla="*/ 2 h 96"/>
                <a:gd name="T62" fmla="*/ 1 w 104"/>
                <a:gd name="T63" fmla="*/ 2 h 96"/>
                <a:gd name="T64" fmla="*/ 1 w 104"/>
                <a:gd name="T65" fmla="*/ 2 h 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96"/>
                <a:gd name="T101" fmla="*/ 104 w 104"/>
                <a:gd name="T102" fmla="*/ 96 h 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96">
                  <a:moveTo>
                    <a:pt x="104" y="25"/>
                  </a:moveTo>
                  <a:lnTo>
                    <a:pt x="103" y="34"/>
                  </a:lnTo>
                  <a:lnTo>
                    <a:pt x="102" y="44"/>
                  </a:lnTo>
                  <a:lnTo>
                    <a:pt x="98" y="54"/>
                  </a:lnTo>
                  <a:lnTo>
                    <a:pt x="96" y="65"/>
                  </a:lnTo>
                  <a:lnTo>
                    <a:pt x="92" y="73"/>
                  </a:lnTo>
                  <a:lnTo>
                    <a:pt x="86" y="82"/>
                  </a:lnTo>
                  <a:lnTo>
                    <a:pt x="79" y="88"/>
                  </a:lnTo>
                  <a:lnTo>
                    <a:pt x="70" y="95"/>
                  </a:lnTo>
                  <a:lnTo>
                    <a:pt x="57" y="96"/>
                  </a:lnTo>
                  <a:lnTo>
                    <a:pt x="47" y="96"/>
                  </a:lnTo>
                  <a:lnTo>
                    <a:pt x="37" y="94"/>
                  </a:lnTo>
                  <a:lnTo>
                    <a:pt x="29" y="91"/>
                  </a:lnTo>
                  <a:lnTo>
                    <a:pt x="20" y="86"/>
                  </a:lnTo>
                  <a:lnTo>
                    <a:pt x="14" y="80"/>
                  </a:lnTo>
                  <a:lnTo>
                    <a:pt x="7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10" y="41"/>
                  </a:lnTo>
                  <a:lnTo>
                    <a:pt x="17" y="34"/>
                  </a:lnTo>
                  <a:lnTo>
                    <a:pt x="22" y="26"/>
                  </a:lnTo>
                  <a:lnTo>
                    <a:pt x="29" y="19"/>
                  </a:lnTo>
                  <a:lnTo>
                    <a:pt x="34" y="11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2" y="5"/>
                  </a:lnTo>
                  <a:lnTo>
                    <a:pt x="80" y="9"/>
                  </a:lnTo>
                  <a:lnTo>
                    <a:pt x="88" y="13"/>
                  </a:lnTo>
                  <a:lnTo>
                    <a:pt x="96" y="19"/>
                  </a:lnTo>
                  <a:lnTo>
                    <a:pt x="104" y="25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3" name="AutoShape 50"/>
            <p:cNvSpPr>
              <a:spLocks noChangeArrowheads="1"/>
            </p:cNvSpPr>
            <p:nvPr/>
          </p:nvSpPr>
          <p:spPr bwMode="auto">
            <a:xfrm>
              <a:off x="5370" y="1786"/>
              <a:ext cx="21" cy="19"/>
            </a:xfrm>
            <a:custGeom>
              <a:avLst/>
              <a:gdLst>
                <a:gd name="T0" fmla="*/ 2 w 71"/>
                <a:gd name="T1" fmla="*/ 2 h 64"/>
                <a:gd name="T2" fmla="*/ 2 w 71"/>
                <a:gd name="T3" fmla="*/ 2 h 64"/>
                <a:gd name="T4" fmla="*/ 2 w 71"/>
                <a:gd name="T5" fmla="*/ 2 h 64"/>
                <a:gd name="T6" fmla="*/ 2 w 71"/>
                <a:gd name="T7" fmla="*/ 2 h 64"/>
                <a:gd name="T8" fmla="*/ 2 w 71"/>
                <a:gd name="T9" fmla="*/ 2 h 64"/>
                <a:gd name="T10" fmla="*/ 2 w 71"/>
                <a:gd name="T11" fmla="*/ 2 h 64"/>
                <a:gd name="T12" fmla="*/ 2 w 71"/>
                <a:gd name="T13" fmla="*/ 2 h 64"/>
                <a:gd name="T14" fmla="*/ 2 w 71"/>
                <a:gd name="T15" fmla="*/ 2 h 64"/>
                <a:gd name="T16" fmla="*/ 2 w 71"/>
                <a:gd name="T17" fmla="*/ 2 h 64"/>
                <a:gd name="T18" fmla="*/ 2 w 71"/>
                <a:gd name="T19" fmla="*/ 2 h 64"/>
                <a:gd name="T20" fmla="*/ 2 w 71"/>
                <a:gd name="T21" fmla="*/ 2 h 64"/>
                <a:gd name="T22" fmla="*/ 2 w 71"/>
                <a:gd name="T23" fmla="*/ 2 h 64"/>
                <a:gd name="T24" fmla="*/ 0 w 71"/>
                <a:gd name="T25" fmla="*/ 2 h 64"/>
                <a:gd name="T26" fmla="*/ 2 w 71"/>
                <a:gd name="T27" fmla="*/ 0 h 64"/>
                <a:gd name="T28" fmla="*/ 2 w 71"/>
                <a:gd name="T29" fmla="*/ 2 h 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1"/>
                <a:gd name="T46" fmla="*/ 0 h 64"/>
                <a:gd name="T47" fmla="*/ 71 w 71"/>
                <a:gd name="T48" fmla="*/ 64 h 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1" h="64">
                  <a:moveTo>
                    <a:pt x="71" y="17"/>
                  </a:moveTo>
                  <a:lnTo>
                    <a:pt x="68" y="22"/>
                  </a:lnTo>
                  <a:lnTo>
                    <a:pt x="64" y="29"/>
                  </a:lnTo>
                  <a:lnTo>
                    <a:pt x="61" y="36"/>
                  </a:lnTo>
                  <a:lnTo>
                    <a:pt x="59" y="42"/>
                  </a:lnTo>
                  <a:lnTo>
                    <a:pt x="54" y="48"/>
                  </a:lnTo>
                  <a:lnTo>
                    <a:pt x="50" y="53"/>
                  </a:lnTo>
                  <a:lnTo>
                    <a:pt x="44" y="59"/>
                  </a:lnTo>
                  <a:lnTo>
                    <a:pt x="39" y="64"/>
                  </a:lnTo>
                  <a:lnTo>
                    <a:pt x="27" y="61"/>
                  </a:lnTo>
                  <a:lnTo>
                    <a:pt x="18" y="60"/>
                  </a:lnTo>
                  <a:lnTo>
                    <a:pt x="8" y="57"/>
                  </a:lnTo>
                  <a:lnTo>
                    <a:pt x="0" y="49"/>
                  </a:lnTo>
                  <a:lnTo>
                    <a:pt x="32" y="0"/>
                  </a:lnTo>
                  <a:lnTo>
                    <a:pt x="71" y="17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4" name="AutoShape 51"/>
            <p:cNvSpPr>
              <a:spLocks noChangeArrowheads="1"/>
            </p:cNvSpPr>
            <p:nvPr/>
          </p:nvSpPr>
          <p:spPr bwMode="auto">
            <a:xfrm>
              <a:off x="5151" y="1813"/>
              <a:ext cx="65" cy="76"/>
            </a:xfrm>
            <a:custGeom>
              <a:avLst/>
              <a:gdLst>
                <a:gd name="T0" fmla="*/ 2 w 220"/>
                <a:gd name="T1" fmla="*/ 3 h 252"/>
                <a:gd name="T2" fmla="*/ 2 w 220"/>
                <a:gd name="T3" fmla="*/ 3 h 252"/>
                <a:gd name="T4" fmla="*/ 2 w 220"/>
                <a:gd name="T5" fmla="*/ 3 h 252"/>
                <a:gd name="T6" fmla="*/ 2 w 220"/>
                <a:gd name="T7" fmla="*/ 3 h 252"/>
                <a:gd name="T8" fmla="*/ 2 w 220"/>
                <a:gd name="T9" fmla="*/ 3 h 252"/>
                <a:gd name="T10" fmla="*/ 2 w 220"/>
                <a:gd name="T11" fmla="*/ 3 h 252"/>
                <a:gd name="T12" fmla="*/ 2 w 220"/>
                <a:gd name="T13" fmla="*/ 3 h 252"/>
                <a:gd name="T14" fmla="*/ 2 w 220"/>
                <a:gd name="T15" fmla="*/ 3 h 252"/>
                <a:gd name="T16" fmla="*/ 2 w 220"/>
                <a:gd name="T17" fmla="*/ 3 h 252"/>
                <a:gd name="T18" fmla="*/ 2 w 220"/>
                <a:gd name="T19" fmla="*/ 3 h 252"/>
                <a:gd name="T20" fmla="*/ 2 w 220"/>
                <a:gd name="T21" fmla="*/ 3 h 252"/>
                <a:gd name="T22" fmla="*/ 2 w 220"/>
                <a:gd name="T23" fmla="*/ 3 h 252"/>
                <a:gd name="T24" fmla="*/ 2 w 220"/>
                <a:gd name="T25" fmla="*/ 3 h 252"/>
                <a:gd name="T26" fmla="*/ 2 w 220"/>
                <a:gd name="T27" fmla="*/ 3 h 252"/>
                <a:gd name="T28" fmla="*/ 2 w 220"/>
                <a:gd name="T29" fmla="*/ 3 h 252"/>
                <a:gd name="T30" fmla="*/ 2 w 220"/>
                <a:gd name="T31" fmla="*/ 3 h 252"/>
                <a:gd name="T32" fmla="*/ 2 w 220"/>
                <a:gd name="T33" fmla="*/ 3 h 252"/>
                <a:gd name="T34" fmla="*/ 2 w 220"/>
                <a:gd name="T35" fmla="*/ 3 h 252"/>
                <a:gd name="T36" fmla="*/ 2 w 220"/>
                <a:gd name="T37" fmla="*/ 3 h 252"/>
                <a:gd name="T38" fmla="*/ 2 w 220"/>
                <a:gd name="T39" fmla="*/ 3 h 252"/>
                <a:gd name="T40" fmla="*/ 2 w 220"/>
                <a:gd name="T41" fmla="*/ 3 h 252"/>
                <a:gd name="T42" fmla="*/ 2 w 220"/>
                <a:gd name="T43" fmla="*/ 3 h 252"/>
                <a:gd name="T44" fmla="*/ 2 w 220"/>
                <a:gd name="T45" fmla="*/ 3 h 252"/>
                <a:gd name="T46" fmla="*/ 2 w 220"/>
                <a:gd name="T47" fmla="*/ 3 h 252"/>
                <a:gd name="T48" fmla="*/ 2 w 220"/>
                <a:gd name="T49" fmla="*/ 3 h 252"/>
                <a:gd name="T50" fmla="*/ 2 w 220"/>
                <a:gd name="T51" fmla="*/ 3 h 252"/>
                <a:gd name="T52" fmla="*/ 2 w 220"/>
                <a:gd name="T53" fmla="*/ 3 h 252"/>
                <a:gd name="T54" fmla="*/ 2 w 220"/>
                <a:gd name="T55" fmla="*/ 3 h 252"/>
                <a:gd name="T56" fmla="*/ 2 w 220"/>
                <a:gd name="T57" fmla="*/ 3 h 252"/>
                <a:gd name="T58" fmla="*/ 2 w 220"/>
                <a:gd name="T59" fmla="*/ 3 h 252"/>
                <a:gd name="T60" fmla="*/ 2 w 220"/>
                <a:gd name="T61" fmla="*/ 3 h 252"/>
                <a:gd name="T62" fmla="*/ 2 w 220"/>
                <a:gd name="T63" fmla="*/ 3 h 252"/>
                <a:gd name="T64" fmla="*/ 2 w 220"/>
                <a:gd name="T65" fmla="*/ 3 h 252"/>
                <a:gd name="T66" fmla="*/ 2 w 220"/>
                <a:gd name="T67" fmla="*/ 3 h 252"/>
                <a:gd name="T68" fmla="*/ 2 w 220"/>
                <a:gd name="T69" fmla="*/ 3 h 252"/>
                <a:gd name="T70" fmla="*/ 2 w 220"/>
                <a:gd name="T71" fmla="*/ 3 h 252"/>
                <a:gd name="T72" fmla="*/ 2 w 220"/>
                <a:gd name="T73" fmla="*/ 3 h 252"/>
                <a:gd name="T74" fmla="*/ 2 w 220"/>
                <a:gd name="T75" fmla="*/ 3 h 252"/>
                <a:gd name="T76" fmla="*/ 2 w 220"/>
                <a:gd name="T77" fmla="*/ 3 h 252"/>
                <a:gd name="T78" fmla="*/ 2 w 220"/>
                <a:gd name="T79" fmla="*/ 3 h 252"/>
                <a:gd name="T80" fmla="*/ 0 w 220"/>
                <a:gd name="T81" fmla="*/ 3 h 252"/>
                <a:gd name="T82" fmla="*/ 2 w 220"/>
                <a:gd name="T83" fmla="*/ 3 h 252"/>
                <a:gd name="T84" fmla="*/ 2 w 220"/>
                <a:gd name="T85" fmla="*/ 3 h 252"/>
                <a:gd name="T86" fmla="*/ 2 w 220"/>
                <a:gd name="T87" fmla="*/ 3 h 252"/>
                <a:gd name="T88" fmla="*/ 2 w 220"/>
                <a:gd name="T89" fmla="*/ 3 h 252"/>
                <a:gd name="T90" fmla="*/ 2 w 220"/>
                <a:gd name="T91" fmla="*/ 3 h 252"/>
                <a:gd name="T92" fmla="*/ 2 w 220"/>
                <a:gd name="T93" fmla="*/ 3 h 252"/>
                <a:gd name="T94" fmla="*/ 2 w 220"/>
                <a:gd name="T95" fmla="*/ 3 h 252"/>
                <a:gd name="T96" fmla="*/ 2 w 220"/>
                <a:gd name="T97" fmla="*/ 3 h 252"/>
                <a:gd name="T98" fmla="*/ 2 w 220"/>
                <a:gd name="T99" fmla="*/ 3 h 252"/>
                <a:gd name="T100" fmla="*/ 2 w 220"/>
                <a:gd name="T101" fmla="*/ 0 h 252"/>
                <a:gd name="T102" fmla="*/ 2 w 220"/>
                <a:gd name="T103" fmla="*/ 3 h 2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0"/>
                <a:gd name="T157" fmla="*/ 0 h 252"/>
                <a:gd name="T158" fmla="*/ 220 w 220"/>
                <a:gd name="T159" fmla="*/ 252 h 2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0" h="252">
                  <a:moveTo>
                    <a:pt x="208" y="14"/>
                  </a:moveTo>
                  <a:lnTo>
                    <a:pt x="208" y="30"/>
                  </a:lnTo>
                  <a:lnTo>
                    <a:pt x="197" y="31"/>
                  </a:lnTo>
                  <a:lnTo>
                    <a:pt x="187" y="26"/>
                  </a:lnTo>
                  <a:lnTo>
                    <a:pt x="182" y="23"/>
                  </a:lnTo>
                  <a:lnTo>
                    <a:pt x="177" y="24"/>
                  </a:lnTo>
                  <a:lnTo>
                    <a:pt x="174" y="26"/>
                  </a:lnTo>
                  <a:lnTo>
                    <a:pt x="172" y="34"/>
                  </a:lnTo>
                  <a:lnTo>
                    <a:pt x="174" y="43"/>
                  </a:lnTo>
                  <a:lnTo>
                    <a:pt x="174" y="52"/>
                  </a:lnTo>
                  <a:lnTo>
                    <a:pt x="172" y="59"/>
                  </a:lnTo>
                  <a:lnTo>
                    <a:pt x="169" y="67"/>
                  </a:lnTo>
                  <a:lnTo>
                    <a:pt x="166" y="74"/>
                  </a:lnTo>
                  <a:lnTo>
                    <a:pt x="165" y="81"/>
                  </a:lnTo>
                  <a:lnTo>
                    <a:pt x="166" y="88"/>
                  </a:lnTo>
                  <a:lnTo>
                    <a:pt x="172" y="98"/>
                  </a:lnTo>
                  <a:lnTo>
                    <a:pt x="177" y="103"/>
                  </a:lnTo>
                  <a:lnTo>
                    <a:pt x="184" y="109"/>
                  </a:lnTo>
                  <a:lnTo>
                    <a:pt x="190" y="111"/>
                  </a:lnTo>
                  <a:lnTo>
                    <a:pt x="199" y="113"/>
                  </a:lnTo>
                  <a:lnTo>
                    <a:pt x="197" y="119"/>
                  </a:lnTo>
                  <a:lnTo>
                    <a:pt x="195" y="125"/>
                  </a:lnTo>
                  <a:lnTo>
                    <a:pt x="194" y="132"/>
                  </a:lnTo>
                  <a:lnTo>
                    <a:pt x="194" y="139"/>
                  </a:lnTo>
                  <a:lnTo>
                    <a:pt x="193" y="144"/>
                  </a:lnTo>
                  <a:lnTo>
                    <a:pt x="194" y="151"/>
                  </a:lnTo>
                  <a:lnTo>
                    <a:pt x="197" y="157"/>
                  </a:lnTo>
                  <a:lnTo>
                    <a:pt x="201" y="164"/>
                  </a:lnTo>
                  <a:lnTo>
                    <a:pt x="207" y="172"/>
                  </a:lnTo>
                  <a:lnTo>
                    <a:pt x="214" y="179"/>
                  </a:lnTo>
                  <a:lnTo>
                    <a:pt x="218" y="187"/>
                  </a:lnTo>
                  <a:lnTo>
                    <a:pt x="220" y="197"/>
                  </a:lnTo>
                  <a:lnTo>
                    <a:pt x="211" y="202"/>
                  </a:lnTo>
                  <a:lnTo>
                    <a:pt x="204" y="203"/>
                  </a:lnTo>
                  <a:lnTo>
                    <a:pt x="197" y="195"/>
                  </a:lnTo>
                  <a:lnTo>
                    <a:pt x="193" y="188"/>
                  </a:lnTo>
                  <a:lnTo>
                    <a:pt x="188" y="181"/>
                  </a:lnTo>
                  <a:lnTo>
                    <a:pt x="184" y="174"/>
                  </a:lnTo>
                  <a:lnTo>
                    <a:pt x="178" y="167"/>
                  </a:lnTo>
                  <a:lnTo>
                    <a:pt x="173" y="164"/>
                  </a:lnTo>
                  <a:lnTo>
                    <a:pt x="165" y="163"/>
                  </a:lnTo>
                  <a:lnTo>
                    <a:pt x="158" y="166"/>
                  </a:lnTo>
                  <a:lnTo>
                    <a:pt x="155" y="173"/>
                  </a:lnTo>
                  <a:lnTo>
                    <a:pt x="152" y="182"/>
                  </a:lnTo>
                  <a:lnTo>
                    <a:pt x="149" y="189"/>
                  </a:lnTo>
                  <a:lnTo>
                    <a:pt x="147" y="199"/>
                  </a:lnTo>
                  <a:lnTo>
                    <a:pt x="145" y="208"/>
                  </a:lnTo>
                  <a:lnTo>
                    <a:pt x="146" y="217"/>
                  </a:lnTo>
                  <a:lnTo>
                    <a:pt x="149" y="225"/>
                  </a:lnTo>
                  <a:lnTo>
                    <a:pt x="154" y="233"/>
                  </a:lnTo>
                  <a:lnTo>
                    <a:pt x="150" y="241"/>
                  </a:lnTo>
                  <a:lnTo>
                    <a:pt x="143" y="247"/>
                  </a:lnTo>
                  <a:lnTo>
                    <a:pt x="133" y="249"/>
                  </a:lnTo>
                  <a:lnTo>
                    <a:pt x="124" y="252"/>
                  </a:lnTo>
                  <a:lnTo>
                    <a:pt x="117" y="252"/>
                  </a:lnTo>
                  <a:lnTo>
                    <a:pt x="110" y="252"/>
                  </a:lnTo>
                  <a:lnTo>
                    <a:pt x="103" y="250"/>
                  </a:lnTo>
                  <a:lnTo>
                    <a:pt x="100" y="246"/>
                  </a:lnTo>
                  <a:lnTo>
                    <a:pt x="101" y="236"/>
                  </a:lnTo>
                  <a:lnTo>
                    <a:pt x="103" y="226"/>
                  </a:lnTo>
                  <a:lnTo>
                    <a:pt x="106" y="216"/>
                  </a:lnTo>
                  <a:lnTo>
                    <a:pt x="109" y="207"/>
                  </a:lnTo>
                  <a:lnTo>
                    <a:pt x="110" y="197"/>
                  </a:lnTo>
                  <a:lnTo>
                    <a:pt x="111" y="187"/>
                  </a:lnTo>
                  <a:lnTo>
                    <a:pt x="111" y="177"/>
                  </a:lnTo>
                  <a:lnTo>
                    <a:pt x="111" y="168"/>
                  </a:lnTo>
                  <a:lnTo>
                    <a:pt x="103" y="162"/>
                  </a:lnTo>
                  <a:lnTo>
                    <a:pt x="97" y="160"/>
                  </a:lnTo>
                  <a:lnTo>
                    <a:pt x="89" y="159"/>
                  </a:lnTo>
                  <a:lnTo>
                    <a:pt x="82" y="159"/>
                  </a:lnTo>
                  <a:lnTo>
                    <a:pt x="75" y="159"/>
                  </a:lnTo>
                  <a:lnTo>
                    <a:pt x="68" y="159"/>
                  </a:lnTo>
                  <a:lnTo>
                    <a:pt x="61" y="155"/>
                  </a:lnTo>
                  <a:lnTo>
                    <a:pt x="55" y="152"/>
                  </a:lnTo>
                  <a:lnTo>
                    <a:pt x="49" y="142"/>
                  </a:lnTo>
                  <a:lnTo>
                    <a:pt x="45" y="133"/>
                  </a:lnTo>
                  <a:lnTo>
                    <a:pt x="38" y="127"/>
                  </a:lnTo>
                  <a:lnTo>
                    <a:pt x="29" y="125"/>
                  </a:lnTo>
                  <a:lnTo>
                    <a:pt x="22" y="125"/>
                  </a:lnTo>
                  <a:lnTo>
                    <a:pt x="14" y="127"/>
                  </a:lnTo>
                  <a:lnTo>
                    <a:pt x="6" y="127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4" y="114"/>
                  </a:lnTo>
                  <a:lnTo>
                    <a:pt x="6" y="111"/>
                  </a:lnTo>
                  <a:lnTo>
                    <a:pt x="6" y="106"/>
                  </a:lnTo>
                  <a:lnTo>
                    <a:pt x="9" y="102"/>
                  </a:lnTo>
                  <a:lnTo>
                    <a:pt x="16" y="100"/>
                  </a:lnTo>
                  <a:lnTo>
                    <a:pt x="26" y="98"/>
                  </a:lnTo>
                  <a:lnTo>
                    <a:pt x="35" y="95"/>
                  </a:lnTo>
                  <a:lnTo>
                    <a:pt x="44" y="91"/>
                  </a:lnTo>
                  <a:lnTo>
                    <a:pt x="50" y="86"/>
                  </a:lnTo>
                  <a:lnTo>
                    <a:pt x="58" y="80"/>
                  </a:lnTo>
                  <a:lnTo>
                    <a:pt x="65" y="74"/>
                  </a:lnTo>
                  <a:lnTo>
                    <a:pt x="70" y="66"/>
                  </a:lnTo>
                  <a:lnTo>
                    <a:pt x="135" y="44"/>
                  </a:lnTo>
                  <a:lnTo>
                    <a:pt x="142" y="34"/>
                  </a:lnTo>
                  <a:lnTo>
                    <a:pt x="152" y="25"/>
                  </a:lnTo>
                  <a:lnTo>
                    <a:pt x="161" y="15"/>
                  </a:lnTo>
                  <a:lnTo>
                    <a:pt x="172" y="8"/>
                  </a:lnTo>
                  <a:lnTo>
                    <a:pt x="182" y="2"/>
                  </a:lnTo>
                  <a:lnTo>
                    <a:pt x="191" y="0"/>
                  </a:lnTo>
                  <a:lnTo>
                    <a:pt x="199" y="3"/>
                  </a:lnTo>
                  <a:lnTo>
                    <a:pt x="208" y="14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5" name="AutoShape 52"/>
            <p:cNvSpPr>
              <a:spLocks noChangeArrowheads="1"/>
            </p:cNvSpPr>
            <p:nvPr/>
          </p:nvSpPr>
          <p:spPr bwMode="auto">
            <a:xfrm>
              <a:off x="5590" y="1814"/>
              <a:ext cx="170" cy="235"/>
            </a:xfrm>
            <a:custGeom>
              <a:avLst/>
              <a:gdLst>
                <a:gd name="T0" fmla="*/ 2 w 576"/>
                <a:gd name="T1" fmla="*/ 3 h 787"/>
                <a:gd name="T2" fmla="*/ 2 w 576"/>
                <a:gd name="T3" fmla="*/ 3 h 787"/>
                <a:gd name="T4" fmla="*/ 2 w 576"/>
                <a:gd name="T5" fmla="*/ 3 h 787"/>
                <a:gd name="T6" fmla="*/ 2 w 576"/>
                <a:gd name="T7" fmla="*/ 3 h 787"/>
                <a:gd name="T8" fmla="*/ 2 w 576"/>
                <a:gd name="T9" fmla="*/ 3 h 787"/>
                <a:gd name="T10" fmla="*/ 2 w 576"/>
                <a:gd name="T11" fmla="*/ 3 h 787"/>
                <a:gd name="T12" fmla="*/ 2 w 576"/>
                <a:gd name="T13" fmla="*/ 3 h 787"/>
                <a:gd name="T14" fmla="*/ 2 w 576"/>
                <a:gd name="T15" fmla="*/ 3 h 787"/>
                <a:gd name="T16" fmla="*/ 2 w 576"/>
                <a:gd name="T17" fmla="*/ 3 h 787"/>
                <a:gd name="T18" fmla="*/ 2 w 576"/>
                <a:gd name="T19" fmla="*/ 3 h 787"/>
                <a:gd name="T20" fmla="*/ 2 w 576"/>
                <a:gd name="T21" fmla="*/ 3 h 787"/>
                <a:gd name="T22" fmla="*/ 2 w 576"/>
                <a:gd name="T23" fmla="*/ 3 h 787"/>
                <a:gd name="T24" fmla="*/ 2 w 576"/>
                <a:gd name="T25" fmla="*/ 3 h 787"/>
                <a:gd name="T26" fmla="*/ 2 w 576"/>
                <a:gd name="T27" fmla="*/ 3 h 787"/>
                <a:gd name="T28" fmla="*/ 2 w 576"/>
                <a:gd name="T29" fmla="*/ 3 h 787"/>
                <a:gd name="T30" fmla="*/ 2 w 576"/>
                <a:gd name="T31" fmla="*/ 3 h 787"/>
                <a:gd name="T32" fmla="*/ 2 w 576"/>
                <a:gd name="T33" fmla="*/ 3 h 787"/>
                <a:gd name="T34" fmla="*/ 2 w 576"/>
                <a:gd name="T35" fmla="*/ 3 h 787"/>
                <a:gd name="T36" fmla="*/ 2 w 576"/>
                <a:gd name="T37" fmla="*/ 3 h 787"/>
                <a:gd name="T38" fmla="*/ 2 w 576"/>
                <a:gd name="T39" fmla="*/ 3 h 787"/>
                <a:gd name="T40" fmla="*/ 2 w 576"/>
                <a:gd name="T41" fmla="*/ 3 h 787"/>
                <a:gd name="T42" fmla="*/ 2 w 576"/>
                <a:gd name="T43" fmla="*/ 3 h 787"/>
                <a:gd name="T44" fmla="*/ 2 w 576"/>
                <a:gd name="T45" fmla="*/ 3 h 787"/>
                <a:gd name="T46" fmla="*/ 2 w 576"/>
                <a:gd name="T47" fmla="*/ 3 h 787"/>
                <a:gd name="T48" fmla="*/ 2 w 576"/>
                <a:gd name="T49" fmla="*/ 3 h 787"/>
                <a:gd name="T50" fmla="*/ 2 w 576"/>
                <a:gd name="T51" fmla="*/ 3 h 787"/>
                <a:gd name="T52" fmla="*/ 2 w 576"/>
                <a:gd name="T53" fmla="*/ 3 h 787"/>
                <a:gd name="T54" fmla="*/ 2 w 576"/>
                <a:gd name="T55" fmla="*/ 3 h 787"/>
                <a:gd name="T56" fmla="*/ 2 w 576"/>
                <a:gd name="T57" fmla="*/ 3 h 787"/>
                <a:gd name="T58" fmla="*/ 2 w 576"/>
                <a:gd name="T59" fmla="*/ 3 h 787"/>
                <a:gd name="T60" fmla="*/ 2 w 576"/>
                <a:gd name="T61" fmla="*/ 3 h 787"/>
                <a:gd name="T62" fmla="*/ 2 w 576"/>
                <a:gd name="T63" fmla="*/ 3 h 787"/>
                <a:gd name="T64" fmla="*/ 2 w 576"/>
                <a:gd name="T65" fmla="*/ 3 h 787"/>
                <a:gd name="T66" fmla="*/ 2 w 576"/>
                <a:gd name="T67" fmla="*/ 3 h 787"/>
                <a:gd name="T68" fmla="*/ 2 w 576"/>
                <a:gd name="T69" fmla="*/ 3 h 787"/>
                <a:gd name="T70" fmla="*/ 2 w 576"/>
                <a:gd name="T71" fmla="*/ 3 h 787"/>
                <a:gd name="T72" fmla="*/ 2 w 576"/>
                <a:gd name="T73" fmla="*/ 3 h 787"/>
                <a:gd name="T74" fmla="*/ 2 w 576"/>
                <a:gd name="T75" fmla="*/ 3 h 787"/>
                <a:gd name="T76" fmla="*/ 2 w 576"/>
                <a:gd name="T77" fmla="*/ 3 h 787"/>
                <a:gd name="T78" fmla="*/ 2 w 576"/>
                <a:gd name="T79" fmla="*/ 3 h 787"/>
                <a:gd name="T80" fmla="*/ 2 w 576"/>
                <a:gd name="T81" fmla="*/ 3 h 787"/>
                <a:gd name="T82" fmla="*/ 2 w 576"/>
                <a:gd name="T83" fmla="*/ 3 h 787"/>
                <a:gd name="T84" fmla="*/ 2 w 576"/>
                <a:gd name="T85" fmla="*/ 3 h 787"/>
                <a:gd name="T86" fmla="*/ 2 w 576"/>
                <a:gd name="T87" fmla="*/ 3 h 787"/>
                <a:gd name="T88" fmla="*/ 2 w 576"/>
                <a:gd name="T89" fmla="*/ 3 h 787"/>
                <a:gd name="T90" fmla="*/ 2 w 576"/>
                <a:gd name="T91" fmla="*/ 3 h 787"/>
                <a:gd name="T92" fmla="*/ 2 w 576"/>
                <a:gd name="T93" fmla="*/ 3 h 787"/>
                <a:gd name="T94" fmla="*/ 2 w 576"/>
                <a:gd name="T95" fmla="*/ 3 h 787"/>
                <a:gd name="T96" fmla="*/ 2 w 576"/>
                <a:gd name="T97" fmla="*/ 3 h 787"/>
                <a:gd name="T98" fmla="*/ 2 w 576"/>
                <a:gd name="T99" fmla="*/ 3 h 787"/>
                <a:gd name="T100" fmla="*/ 2 w 576"/>
                <a:gd name="T101" fmla="*/ 3 h 787"/>
                <a:gd name="T102" fmla="*/ 2 w 576"/>
                <a:gd name="T103" fmla="*/ 3 h 787"/>
                <a:gd name="T104" fmla="*/ 2 w 576"/>
                <a:gd name="T105" fmla="*/ 3 h 787"/>
                <a:gd name="T106" fmla="*/ 2 w 576"/>
                <a:gd name="T107" fmla="*/ 3 h 787"/>
                <a:gd name="T108" fmla="*/ 2 w 576"/>
                <a:gd name="T109" fmla="*/ 3 h 787"/>
                <a:gd name="T110" fmla="*/ 2 w 576"/>
                <a:gd name="T111" fmla="*/ 3 h 787"/>
                <a:gd name="T112" fmla="*/ 2 w 576"/>
                <a:gd name="T113" fmla="*/ 3 h 787"/>
                <a:gd name="T114" fmla="*/ 2 w 576"/>
                <a:gd name="T115" fmla="*/ 3 h 787"/>
                <a:gd name="T116" fmla="*/ 2 w 576"/>
                <a:gd name="T117" fmla="*/ 3 h 787"/>
                <a:gd name="T118" fmla="*/ 0 w 576"/>
                <a:gd name="T119" fmla="*/ 3 h 787"/>
                <a:gd name="T120" fmla="*/ 2 w 576"/>
                <a:gd name="T121" fmla="*/ 3 h 787"/>
                <a:gd name="T122" fmla="*/ 2 w 576"/>
                <a:gd name="T123" fmla="*/ 3 h 787"/>
                <a:gd name="T124" fmla="*/ 2 w 576"/>
                <a:gd name="T125" fmla="*/ 3 h 7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76"/>
                <a:gd name="T190" fmla="*/ 0 h 787"/>
                <a:gd name="T191" fmla="*/ 576 w 576"/>
                <a:gd name="T192" fmla="*/ 787 h 7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76" h="787">
                  <a:moveTo>
                    <a:pt x="43" y="15"/>
                  </a:moveTo>
                  <a:lnTo>
                    <a:pt x="47" y="18"/>
                  </a:lnTo>
                  <a:lnTo>
                    <a:pt x="49" y="24"/>
                  </a:lnTo>
                  <a:lnTo>
                    <a:pt x="51" y="29"/>
                  </a:lnTo>
                  <a:lnTo>
                    <a:pt x="60" y="30"/>
                  </a:lnTo>
                  <a:lnTo>
                    <a:pt x="61" y="23"/>
                  </a:lnTo>
                  <a:lnTo>
                    <a:pt x="62" y="18"/>
                  </a:lnTo>
                  <a:lnTo>
                    <a:pt x="62" y="11"/>
                  </a:lnTo>
                  <a:lnTo>
                    <a:pt x="62" y="6"/>
                  </a:lnTo>
                  <a:lnTo>
                    <a:pt x="99" y="30"/>
                  </a:lnTo>
                  <a:lnTo>
                    <a:pt x="133" y="60"/>
                  </a:lnTo>
                  <a:lnTo>
                    <a:pt x="165" y="91"/>
                  </a:lnTo>
                  <a:lnTo>
                    <a:pt x="195" y="126"/>
                  </a:lnTo>
                  <a:lnTo>
                    <a:pt x="224" y="161"/>
                  </a:lnTo>
                  <a:lnTo>
                    <a:pt x="253" y="198"/>
                  </a:lnTo>
                  <a:lnTo>
                    <a:pt x="281" y="234"/>
                  </a:lnTo>
                  <a:lnTo>
                    <a:pt x="311" y="270"/>
                  </a:lnTo>
                  <a:lnTo>
                    <a:pt x="350" y="327"/>
                  </a:lnTo>
                  <a:lnTo>
                    <a:pt x="389" y="384"/>
                  </a:lnTo>
                  <a:lnTo>
                    <a:pt x="427" y="440"/>
                  </a:lnTo>
                  <a:lnTo>
                    <a:pt x="464" y="500"/>
                  </a:lnTo>
                  <a:lnTo>
                    <a:pt x="497" y="558"/>
                  </a:lnTo>
                  <a:lnTo>
                    <a:pt x="527" y="620"/>
                  </a:lnTo>
                  <a:lnTo>
                    <a:pt x="553" y="681"/>
                  </a:lnTo>
                  <a:lnTo>
                    <a:pt x="576" y="747"/>
                  </a:lnTo>
                  <a:lnTo>
                    <a:pt x="576" y="778"/>
                  </a:lnTo>
                  <a:lnTo>
                    <a:pt x="566" y="776"/>
                  </a:lnTo>
                  <a:lnTo>
                    <a:pt x="558" y="773"/>
                  </a:lnTo>
                  <a:lnTo>
                    <a:pt x="551" y="766"/>
                  </a:lnTo>
                  <a:lnTo>
                    <a:pt x="546" y="760"/>
                  </a:lnTo>
                  <a:lnTo>
                    <a:pt x="540" y="751"/>
                  </a:lnTo>
                  <a:lnTo>
                    <a:pt x="536" y="742"/>
                  </a:lnTo>
                  <a:lnTo>
                    <a:pt x="532" y="733"/>
                  </a:lnTo>
                  <a:lnTo>
                    <a:pt x="528" y="726"/>
                  </a:lnTo>
                  <a:lnTo>
                    <a:pt x="525" y="718"/>
                  </a:lnTo>
                  <a:lnTo>
                    <a:pt x="522" y="711"/>
                  </a:lnTo>
                  <a:lnTo>
                    <a:pt x="518" y="705"/>
                  </a:lnTo>
                  <a:lnTo>
                    <a:pt x="515" y="698"/>
                  </a:lnTo>
                  <a:lnTo>
                    <a:pt x="511" y="691"/>
                  </a:lnTo>
                  <a:lnTo>
                    <a:pt x="507" y="685"/>
                  </a:lnTo>
                  <a:lnTo>
                    <a:pt x="503" y="679"/>
                  </a:lnTo>
                  <a:lnTo>
                    <a:pt x="499" y="674"/>
                  </a:lnTo>
                  <a:lnTo>
                    <a:pt x="493" y="679"/>
                  </a:lnTo>
                  <a:lnTo>
                    <a:pt x="491" y="686"/>
                  </a:lnTo>
                  <a:lnTo>
                    <a:pt x="491" y="692"/>
                  </a:lnTo>
                  <a:lnTo>
                    <a:pt x="493" y="701"/>
                  </a:lnTo>
                  <a:lnTo>
                    <a:pt x="494" y="708"/>
                  </a:lnTo>
                  <a:lnTo>
                    <a:pt x="496" y="717"/>
                  </a:lnTo>
                  <a:lnTo>
                    <a:pt x="496" y="726"/>
                  </a:lnTo>
                  <a:lnTo>
                    <a:pt x="494" y="734"/>
                  </a:lnTo>
                  <a:lnTo>
                    <a:pt x="490" y="740"/>
                  </a:lnTo>
                  <a:lnTo>
                    <a:pt x="488" y="747"/>
                  </a:lnTo>
                  <a:lnTo>
                    <a:pt x="485" y="753"/>
                  </a:lnTo>
                  <a:lnTo>
                    <a:pt x="485" y="762"/>
                  </a:lnTo>
                  <a:lnTo>
                    <a:pt x="483" y="769"/>
                  </a:lnTo>
                  <a:lnTo>
                    <a:pt x="481" y="776"/>
                  </a:lnTo>
                  <a:lnTo>
                    <a:pt x="477" y="782"/>
                  </a:lnTo>
                  <a:lnTo>
                    <a:pt x="471" y="787"/>
                  </a:lnTo>
                  <a:lnTo>
                    <a:pt x="459" y="784"/>
                  </a:lnTo>
                  <a:lnTo>
                    <a:pt x="449" y="778"/>
                  </a:lnTo>
                  <a:lnTo>
                    <a:pt x="439" y="771"/>
                  </a:lnTo>
                  <a:lnTo>
                    <a:pt x="432" y="763"/>
                  </a:lnTo>
                  <a:lnTo>
                    <a:pt x="425" y="753"/>
                  </a:lnTo>
                  <a:lnTo>
                    <a:pt x="417" y="743"/>
                  </a:lnTo>
                  <a:lnTo>
                    <a:pt x="409" y="733"/>
                  </a:lnTo>
                  <a:lnTo>
                    <a:pt x="402" y="726"/>
                  </a:lnTo>
                  <a:lnTo>
                    <a:pt x="389" y="718"/>
                  </a:lnTo>
                  <a:lnTo>
                    <a:pt x="377" y="715"/>
                  </a:lnTo>
                  <a:lnTo>
                    <a:pt x="365" y="710"/>
                  </a:lnTo>
                  <a:lnTo>
                    <a:pt x="353" y="707"/>
                  </a:lnTo>
                  <a:lnTo>
                    <a:pt x="340" y="702"/>
                  </a:lnTo>
                  <a:lnTo>
                    <a:pt x="330" y="696"/>
                  </a:lnTo>
                  <a:lnTo>
                    <a:pt x="320" y="687"/>
                  </a:lnTo>
                  <a:lnTo>
                    <a:pt x="313" y="676"/>
                  </a:lnTo>
                  <a:lnTo>
                    <a:pt x="309" y="657"/>
                  </a:lnTo>
                  <a:lnTo>
                    <a:pt x="305" y="640"/>
                  </a:lnTo>
                  <a:lnTo>
                    <a:pt x="300" y="621"/>
                  </a:lnTo>
                  <a:lnTo>
                    <a:pt x="295" y="604"/>
                  </a:lnTo>
                  <a:lnTo>
                    <a:pt x="285" y="588"/>
                  </a:lnTo>
                  <a:lnTo>
                    <a:pt x="275" y="575"/>
                  </a:lnTo>
                  <a:lnTo>
                    <a:pt x="261" y="564"/>
                  </a:lnTo>
                  <a:lnTo>
                    <a:pt x="243" y="558"/>
                  </a:lnTo>
                  <a:lnTo>
                    <a:pt x="240" y="544"/>
                  </a:lnTo>
                  <a:lnTo>
                    <a:pt x="234" y="536"/>
                  </a:lnTo>
                  <a:lnTo>
                    <a:pt x="225" y="530"/>
                  </a:lnTo>
                  <a:lnTo>
                    <a:pt x="215" y="527"/>
                  </a:lnTo>
                  <a:lnTo>
                    <a:pt x="204" y="523"/>
                  </a:lnTo>
                  <a:lnTo>
                    <a:pt x="194" y="518"/>
                  </a:lnTo>
                  <a:lnTo>
                    <a:pt x="188" y="511"/>
                  </a:lnTo>
                  <a:lnTo>
                    <a:pt x="184" y="500"/>
                  </a:lnTo>
                  <a:lnTo>
                    <a:pt x="180" y="475"/>
                  </a:lnTo>
                  <a:lnTo>
                    <a:pt x="170" y="455"/>
                  </a:lnTo>
                  <a:lnTo>
                    <a:pt x="155" y="437"/>
                  </a:lnTo>
                  <a:lnTo>
                    <a:pt x="139" y="420"/>
                  </a:lnTo>
                  <a:lnTo>
                    <a:pt x="125" y="401"/>
                  </a:lnTo>
                  <a:lnTo>
                    <a:pt x="116" y="383"/>
                  </a:lnTo>
                  <a:lnTo>
                    <a:pt x="115" y="361"/>
                  </a:lnTo>
                  <a:lnTo>
                    <a:pt x="125" y="336"/>
                  </a:lnTo>
                  <a:lnTo>
                    <a:pt x="121" y="319"/>
                  </a:lnTo>
                  <a:lnTo>
                    <a:pt x="113" y="306"/>
                  </a:lnTo>
                  <a:lnTo>
                    <a:pt x="101" y="296"/>
                  </a:lnTo>
                  <a:lnTo>
                    <a:pt x="87" y="289"/>
                  </a:lnTo>
                  <a:lnTo>
                    <a:pt x="73" y="280"/>
                  </a:lnTo>
                  <a:lnTo>
                    <a:pt x="62" y="271"/>
                  </a:lnTo>
                  <a:lnTo>
                    <a:pt x="53" y="259"/>
                  </a:lnTo>
                  <a:lnTo>
                    <a:pt x="50" y="244"/>
                  </a:lnTo>
                  <a:lnTo>
                    <a:pt x="49" y="227"/>
                  </a:lnTo>
                  <a:lnTo>
                    <a:pt x="46" y="213"/>
                  </a:lnTo>
                  <a:lnTo>
                    <a:pt x="41" y="199"/>
                  </a:lnTo>
                  <a:lnTo>
                    <a:pt x="37" y="184"/>
                  </a:lnTo>
                  <a:lnTo>
                    <a:pt x="32" y="169"/>
                  </a:lnTo>
                  <a:lnTo>
                    <a:pt x="31" y="153"/>
                  </a:lnTo>
                  <a:lnTo>
                    <a:pt x="31" y="137"/>
                  </a:lnTo>
                  <a:lnTo>
                    <a:pt x="37" y="121"/>
                  </a:lnTo>
                  <a:lnTo>
                    <a:pt x="33" y="105"/>
                  </a:lnTo>
                  <a:lnTo>
                    <a:pt x="27" y="89"/>
                  </a:lnTo>
                  <a:lnTo>
                    <a:pt x="19" y="74"/>
                  </a:lnTo>
                  <a:lnTo>
                    <a:pt x="11" y="60"/>
                  </a:lnTo>
                  <a:lnTo>
                    <a:pt x="4" y="44"/>
                  </a:lnTo>
                  <a:lnTo>
                    <a:pt x="0" y="30"/>
                  </a:lnTo>
                  <a:lnTo>
                    <a:pt x="2" y="16"/>
                  </a:lnTo>
                  <a:lnTo>
                    <a:pt x="9" y="1"/>
                  </a:lnTo>
                  <a:lnTo>
                    <a:pt x="19" y="0"/>
                  </a:lnTo>
                  <a:lnTo>
                    <a:pt x="28" y="5"/>
                  </a:lnTo>
                  <a:lnTo>
                    <a:pt x="36" y="9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6" name="AutoShape 53"/>
            <p:cNvSpPr>
              <a:spLocks noChangeArrowheads="1"/>
            </p:cNvSpPr>
            <p:nvPr/>
          </p:nvSpPr>
          <p:spPr bwMode="auto">
            <a:xfrm>
              <a:off x="5596" y="1820"/>
              <a:ext cx="158" cy="222"/>
            </a:xfrm>
            <a:custGeom>
              <a:avLst/>
              <a:gdLst>
                <a:gd name="T0" fmla="*/ 2 w 536"/>
                <a:gd name="T1" fmla="*/ 2 h 747"/>
                <a:gd name="T2" fmla="*/ 2 w 536"/>
                <a:gd name="T3" fmla="*/ 2 h 747"/>
                <a:gd name="T4" fmla="*/ 2 w 536"/>
                <a:gd name="T5" fmla="*/ 2 h 747"/>
                <a:gd name="T6" fmla="*/ 2 w 536"/>
                <a:gd name="T7" fmla="*/ 2 h 747"/>
                <a:gd name="T8" fmla="*/ 2 w 536"/>
                <a:gd name="T9" fmla="*/ 2 h 747"/>
                <a:gd name="T10" fmla="*/ 2 w 536"/>
                <a:gd name="T11" fmla="*/ 2 h 747"/>
                <a:gd name="T12" fmla="*/ 2 w 536"/>
                <a:gd name="T13" fmla="*/ 2 h 747"/>
                <a:gd name="T14" fmla="*/ 2 w 536"/>
                <a:gd name="T15" fmla="*/ 2 h 747"/>
                <a:gd name="T16" fmla="*/ 2 w 536"/>
                <a:gd name="T17" fmla="*/ 2 h 747"/>
                <a:gd name="T18" fmla="*/ 2 w 536"/>
                <a:gd name="T19" fmla="*/ 2 h 747"/>
                <a:gd name="T20" fmla="*/ 2 w 536"/>
                <a:gd name="T21" fmla="*/ 2 h 747"/>
                <a:gd name="T22" fmla="*/ 2 w 536"/>
                <a:gd name="T23" fmla="*/ 2 h 747"/>
                <a:gd name="T24" fmla="*/ 2 w 536"/>
                <a:gd name="T25" fmla="*/ 2 h 747"/>
                <a:gd name="T26" fmla="*/ 2 w 536"/>
                <a:gd name="T27" fmla="*/ 2 h 747"/>
                <a:gd name="T28" fmla="*/ 2 w 536"/>
                <a:gd name="T29" fmla="*/ 2 h 747"/>
                <a:gd name="T30" fmla="*/ 2 w 536"/>
                <a:gd name="T31" fmla="*/ 2 h 747"/>
                <a:gd name="T32" fmla="*/ 2 w 536"/>
                <a:gd name="T33" fmla="*/ 2 h 747"/>
                <a:gd name="T34" fmla="*/ 2 w 536"/>
                <a:gd name="T35" fmla="*/ 2 h 747"/>
                <a:gd name="T36" fmla="*/ 2 w 536"/>
                <a:gd name="T37" fmla="*/ 2 h 747"/>
                <a:gd name="T38" fmla="*/ 2 w 536"/>
                <a:gd name="T39" fmla="*/ 2 h 747"/>
                <a:gd name="T40" fmla="*/ 2 w 536"/>
                <a:gd name="T41" fmla="*/ 2 h 747"/>
                <a:gd name="T42" fmla="*/ 2 w 536"/>
                <a:gd name="T43" fmla="*/ 2 h 747"/>
                <a:gd name="T44" fmla="*/ 2 w 536"/>
                <a:gd name="T45" fmla="*/ 2 h 747"/>
                <a:gd name="T46" fmla="*/ 2 w 536"/>
                <a:gd name="T47" fmla="*/ 2 h 747"/>
                <a:gd name="T48" fmla="*/ 2 w 536"/>
                <a:gd name="T49" fmla="*/ 2 h 747"/>
                <a:gd name="T50" fmla="*/ 2 w 536"/>
                <a:gd name="T51" fmla="*/ 2 h 747"/>
                <a:gd name="T52" fmla="*/ 2 w 536"/>
                <a:gd name="T53" fmla="*/ 2 h 747"/>
                <a:gd name="T54" fmla="*/ 2 w 536"/>
                <a:gd name="T55" fmla="*/ 2 h 747"/>
                <a:gd name="T56" fmla="*/ 2 w 536"/>
                <a:gd name="T57" fmla="*/ 2 h 747"/>
                <a:gd name="T58" fmla="*/ 2 w 536"/>
                <a:gd name="T59" fmla="*/ 2 h 747"/>
                <a:gd name="T60" fmla="*/ 2 w 536"/>
                <a:gd name="T61" fmla="*/ 2 h 747"/>
                <a:gd name="T62" fmla="*/ 2 w 536"/>
                <a:gd name="T63" fmla="*/ 2 h 747"/>
                <a:gd name="T64" fmla="*/ 2 w 536"/>
                <a:gd name="T65" fmla="*/ 2 h 747"/>
                <a:gd name="T66" fmla="*/ 2 w 536"/>
                <a:gd name="T67" fmla="*/ 2 h 747"/>
                <a:gd name="T68" fmla="*/ 2 w 536"/>
                <a:gd name="T69" fmla="*/ 2 h 747"/>
                <a:gd name="T70" fmla="*/ 2 w 536"/>
                <a:gd name="T71" fmla="*/ 2 h 747"/>
                <a:gd name="T72" fmla="*/ 2 w 536"/>
                <a:gd name="T73" fmla="*/ 2 h 747"/>
                <a:gd name="T74" fmla="*/ 2 w 536"/>
                <a:gd name="T75" fmla="*/ 2 h 747"/>
                <a:gd name="T76" fmla="*/ 2 w 536"/>
                <a:gd name="T77" fmla="*/ 2 h 747"/>
                <a:gd name="T78" fmla="*/ 2 w 536"/>
                <a:gd name="T79" fmla="*/ 2 h 747"/>
                <a:gd name="T80" fmla="*/ 2 w 536"/>
                <a:gd name="T81" fmla="*/ 2 h 747"/>
                <a:gd name="T82" fmla="*/ 2 w 536"/>
                <a:gd name="T83" fmla="*/ 2 h 747"/>
                <a:gd name="T84" fmla="*/ 2 w 536"/>
                <a:gd name="T85" fmla="*/ 2 h 747"/>
                <a:gd name="T86" fmla="*/ 2 w 536"/>
                <a:gd name="T87" fmla="*/ 2 h 747"/>
                <a:gd name="T88" fmla="*/ 2 w 536"/>
                <a:gd name="T89" fmla="*/ 2 h 747"/>
                <a:gd name="T90" fmla="*/ 2 w 536"/>
                <a:gd name="T91" fmla="*/ 2 h 747"/>
                <a:gd name="T92" fmla="*/ 2 w 536"/>
                <a:gd name="T93" fmla="*/ 2 h 747"/>
                <a:gd name="T94" fmla="*/ 2 w 536"/>
                <a:gd name="T95" fmla="*/ 2 h 747"/>
                <a:gd name="T96" fmla="*/ 2 w 536"/>
                <a:gd name="T97" fmla="*/ 2 h 747"/>
                <a:gd name="T98" fmla="*/ 2 w 536"/>
                <a:gd name="T99" fmla="*/ 2 h 747"/>
                <a:gd name="T100" fmla="*/ 2 w 536"/>
                <a:gd name="T101" fmla="*/ 0 h 747"/>
                <a:gd name="T102" fmla="*/ 2 w 536"/>
                <a:gd name="T103" fmla="*/ 2 h 7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6"/>
                <a:gd name="T157" fmla="*/ 0 h 747"/>
                <a:gd name="T158" fmla="*/ 536 w 536"/>
                <a:gd name="T159" fmla="*/ 747 h 7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6" h="747">
                  <a:moveTo>
                    <a:pt x="20" y="18"/>
                  </a:moveTo>
                  <a:lnTo>
                    <a:pt x="19" y="22"/>
                  </a:lnTo>
                  <a:lnTo>
                    <a:pt x="22" y="26"/>
                  </a:lnTo>
                  <a:lnTo>
                    <a:pt x="27" y="29"/>
                  </a:lnTo>
                  <a:lnTo>
                    <a:pt x="31" y="34"/>
                  </a:lnTo>
                  <a:lnTo>
                    <a:pt x="39" y="34"/>
                  </a:lnTo>
                  <a:lnTo>
                    <a:pt x="46" y="32"/>
                  </a:lnTo>
                  <a:lnTo>
                    <a:pt x="53" y="28"/>
                  </a:lnTo>
                  <a:lnTo>
                    <a:pt x="56" y="23"/>
                  </a:lnTo>
                  <a:lnTo>
                    <a:pt x="56" y="13"/>
                  </a:lnTo>
                  <a:lnTo>
                    <a:pt x="134" y="90"/>
                  </a:lnTo>
                  <a:lnTo>
                    <a:pt x="207" y="172"/>
                  </a:lnTo>
                  <a:lnTo>
                    <a:pt x="276" y="255"/>
                  </a:lnTo>
                  <a:lnTo>
                    <a:pt x="340" y="344"/>
                  </a:lnTo>
                  <a:lnTo>
                    <a:pt x="397" y="433"/>
                  </a:lnTo>
                  <a:lnTo>
                    <a:pt x="450" y="526"/>
                  </a:lnTo>
                  <a:lnTo>
                    <a:pt x="496" y="620"/>
                  </a:lnTo>
                  <a:lnTo>
                    <a:pt x="536" y="717"/>
                  </a:lnTo>
                  <a:lnTo>
                    <a:pt x="536" y="721"/>
                  </a:lnTo>
                  <a:lnTo>
                    <a:pt x="514" y="674"/>
                  </a:lnTo>
                  <a:lnTo>
                    <a:pt x="506" y="668"/>
                  </a:lnTo>
                  <a:lnTo>
                    <a:pt x="503" y="661"/>
                  </a:lnTo>
                  <a:lnTo>
                    <a:pt x="498" y="655"/>
                  </a:lnTo>
                  <a:lnTo>
                    <a:pt x="496" y="648"/>
                  </a:lnTo>
                  <a:lnTo>
                    <a:pt x="492" y="640"/>
                  </a:lnTo>
                  <a:lnTo>
                    <a:pt x="487" y="635"/>
                  </a:lnTo>
                  <a:lnTo>
                    <a:pt x="482" y="629"/>
                  </a:lnTo>
                  <a:lnTo>
                    <a:pt x="475" y="627"/>
                  </a:lnTo>
                  <a:lnTo>
                    <a:pt x="462" y="638"/>
                  </a:lnTo>
                  <a:lnTo>
                    <a:pt x="456" y="652"/>
                  </a:lnTo>
                  <a:lnTo>
                    <a:pt x="454" y="668"/>
                  </a:lnTo>
                  <a:lnTo>
                    <a:pt x="456" y="684"/>
                  </a:lnTo>
                  <a:lnTo>
                    <a:pt x="456" y="700"/>
                  </a:lnTo>
                  <a:lnTo>
                    <a:pt x="456" y="716"/>
                  </a:lnTo>
                  <a:lnTo>
                    <a:pt x="454" y="732"/>
                  </a:lnTo>
                  <a:lnTo>
                    <a:pt x="448" y="747"/>
                  </a:lnTo>
                  <a:lnTo>
                    <a:pt x="439" y="747"/>
                  </a:lnTo>
                  <a:lnTo>
                    <a:pt x="428" y="734"/>
                  </a:lnTo>
                  <a:lnTo>
                    <a:pt x="418" y="721"/>
                  </a:lnTo>
                  <a:lnTo>
                    <a:pt x="406" y="707"/>
                  </a:lnTo>
                  <a:lnTo>
                    <a:pt x="394" y="696"/>
                  </a:lnTo>
                  <a:lnTo>
                    <a:pt x="379" y="685"/>
                  </a:lnTo>
                  <a:lnTo>
                    <a:pt x="365" y="678"/>
                  </a:lnTo>
                  <a:lnTo>
                    <a:pt x="348" y="672"/>
                  </a:lnTo>
                  <a:lnTo>
                    <a:pt x="333" y="670"/>
                  </a:lnTo>
                  <a:lnTo>
                    <a:pt x="320" y="658"/>
                  </a:lnTo>
                  <a:lnTo>
                    <a:pt x="312" y="645"/>
                  </a:lnTo>
                  <a:lnTo>
                    <a:pt x="305" y="629"/>
                  </a:lnTo>
                  <a:lnTo>
                    <a:pt x="301" y="615"/>
                  </a:lnTo>
                  <a:lnTo>
                    <a:pt x="296" y="598"/>
                  </a:lnTo>
                  <a:lnTo>
                    <a:pt x="291" y="583"/>
                  </a:lnTo>
                  <a:lnTo>
                    <a:pt x="284" y="567"/>
                  </a:lnTo>
                  <a:lnTo>
                    <a:pt x="276" y="555"/>
                  </a:lnTo>
                  <a:lnTo>
                    <a:pt x="268" y="545"/>
                  </a:lnTo>
                  <a:lnTo>
                    <a:pt x="259" y="539"/>
                  </a:lnTo>
                  <a:lnTo>
                    <a:pt x="250" y="533"/>
                  </a:lnTo>
                  <a:lnTo>
                    <a:pt x="244" y="529"/>
                  </a:lnTo>
                  <a:lnTo>
                    <a:pt x="235" y="522"/>
                  </a:lnTo>
                  <a:lnTo>
                    <a:pt x="229" y="516"/>
                  </a:lnTo>
                  <a:lnTo>
                    <a:pt x="224" y="508"/>
                  </a:lnTo>
                  <a:lnTo>
                    <a:pt x="222" y="498"/>
                  </a:lnTo>
                  <a:lnTo>
                    <a:pt x="201" y="491"/>
                  </a:lnTo>
                  <a:lnTo>
                    <a:pt x="186" y="480"/>
                  </a:lnTo>
                  <a:lnTo>
                    <a:pt x="175" y="465"/>
                  </a:lnTo>
                  <a:lnTo>
                    <a:pt x="169" y="448"/>
                  </a:lnTo>
                  <a:lnTo>
                    <a:pt x="161" y="430"/>
                  </a:lnTo>
                  <a:lnTo>
                    <a:pt x="153" y="411"/>
                  </a:lnTo>
                  <a:lnTo>
                    <a:pt x="142" y="394"/>
                  </a:lnTo>
                  <a:lnTo>
                    <a:pt x="129" y="382"/>
                  </a:lnTo>
                  <a:lnTo>
                    <a:pt x="120" y="376"/>
                  </a:lnTo>
                  <a:lnTo>
                    <a:pt x="116" y="368"/>
                  </a:lnTo>
                  <a:lnTo>
                    <a:pt x="114" y="359"/>
                  </a:lnTo>
                  <a:lnTo>
                    <a:pt x="115" y="350"/>
                  </a:lnTo>
                  <a:lnTo>
                    <a:pt x="116" y="340"/>
                  </a:lnTo>
                  <a:lnTo>
                    <a:pt x="118" y="332"/>
                  </a:lnTo>
                  <a:lnTo>
                    <a:pt x="120" y="322"/>
                  </a:lnTo>
                  <a:lnTo>
                    <a:pt x="121" y="315"/>
                  </a:lnTo>
                  <a:lnTo>
                    <a:pt x="118" y="295"/>
                  </a:lnTo>
                  <a:lnTo>
                    <a:pt x="111" y="281"/>
                  </a:lnTo>
                  <a:lnTo>
                    <a:pt x="99" y="270"/>
                  </a:lnTo>
                  <a:lnTo>
                    <a:pt x="87" y="262"/>
                  </a:lnTo>
                  <a:lnTo>
                    <a:pt x="73" y="253"/>
                  </a:lnTo>
                  <a:lnTo>
                    <a:pt x="62" y="243"/>
                  </a:lnTo>
                  <a:lnTo>
                    <a:pt x="52" y="231"/>
                  </a:lnTo>
                  <a:lnTo>
                    <a:pt x="48" y="215"/>
                  </a:lnTo>
                  <a:lnTo>
                    <a:pt x="46" y="201"/>
                  </a:lnTo>
                  <a:lnTo>
                    <a:pt x="44" y="189"/>
                  </a:lnTo>
                  <a:lnTo>
                    <a:pt x="41" y="176"/>
                  </a:lnTo>
                  <a:lnTo>
                    <a:pt x="38" y="164"/>
                  </a:lnTo>
                  <a:lnTo>
                    <a:pt x="34" y="151"/>
                  </a:lnTo>
                  <a:lnTo>
                    <a:pt x="33" y="138"/>
                  </a:lnTo>
                  <a:lnTo>
                    <a:pt x="33" y="124"/>
                  </a:lnTo>
                  <a:lnTo>
                    <a:pt x="38" y="111"/>
                  </a:lnTo>
                  <a:lnTo>
                    <a:pt x="34" y="95"/>
                  </a:lnTo>
                  <a:lnTo>
                    <a:pt x="30" y="80"/>
                  </a:lnTo>
                  <a:lnTo>
                    <a:pt x="23" y="67"/>
                  </a:lnTo>
                  <a:lnTo>
                    <a:pt x="18" y="54"/>
                  </a:lnTo>
                  <a:lnTo>
                    <a:pt x="11" y="41"/>
                  </a:lnTo>
                  <a:lnTo>
                    <a:pt x="6" y="27"/>
                  </a:lnTo>
                  <a:lnTo>
                    <a:pt x="1" y="13"/>
                  </a:lnTo>
                  <a:lnTo>
                    <a:pt x="0" y="0"/>
                  </a:lnTo>
                  <a:lnTo>
                    <a:pt x="7" y="0"/>
                  </a:lnTo>
                  <a:lnTo>
                    <a:pt x="13" y="4"/>
                  </a:lnTo>
                  <a:lnTo>
                    <a:pt x="18" y="10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7" name="AutoShape 54"/>
            <p:cNvSpPr>
              <a:spLocks noChangeArrowheads="1"/>
            </p:cNvSpPr>
            <p:nvPr/>
          </p:nvSpPr>
          <p:spPr bwMode="auto">
            <a:xfrm>
              <a:off x="5188" y="1831"/>
              <a:ext cx="6" cy="4"/>
            </a:xfrm>
            <a:custGeom>
              <a:avLst/>
              <a:gdLst>
                <a:gd name="T0" fmla="*/ 17 w 18"/>
                <a:gd name="T1" fmla="*/ 0 h 17"/>
                <a:gd name="T2" fmla="*/ 17 w 18"/>
                <a:gd name="T3" fmla="*/ 0 h 17"/>
                <a:gd name="T4" fmla="*/ 17 w 18"/>
                <a:gd name="T5" fmla="*/ 0 h 17"/>
                <a:gd name="T6" fmla="*/ 17 w 18"/>
                <a:gd name="T7" fmla="*/ 0 h 17"/>
                <a:gd name="T8" fmla="*/ 17 w 18"/>
                <a:gd name="T9" fmla="*/ 0 h 17"/>
                <a:gd name="T10" fmla="*/ 0 w 18"/>
                <a:gd name="T11" fmla="*/ 0 h 17"/>
                <a:gd name="T12" fmla="*/ 17 w 18"/>
                <a:gd name="T13" fmla="*/ 0 h 17"/>
                <a:gd name="T14" fmla="*/ 17 w 18"/>
                <a:gd name="T15" fmla="*/ 0 h 17"/>
                <a:gd name="T16" fmla="*/ 17 w 18"/>
                <a:gd name="T17" fmla="*/ 0 h 17"/>
                <a:gd name="T18" fmla="*/ 17 w 18"/>
                <a:gd name="T19" fmla="*/ 0 h 17"/>
                <a:gd name="T20" fmla="*/ 17 w 18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17"/>
                <a:gd name="T35" fmla="*/ 18 w 18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17">
                  <a:moveTo>
                    <a:pt x="18" y="5"/>
                  </a:moveTo>
                  <a:lnTo>
                    <a:pt x="16" y="9"/>
                  </a:lnTo>
                  <a:lnTo>
                    <a:pt x="15" y="14"/>
                  </a:lnTo>
                  <a:lnTo>
                    <a:pt x="10" y="17"/>
                  </a:lnTo>
                  <a:lnTo>
                    <a:pt x="6" y="16"/>
                  </a:lnTo>
                  <a:lnTo>
                    <a:pt x="0" y="8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8" name="AutoShape 55"/>
            <p:cNvSpPr>
              <a:spLocks noChangeArrowheads="1"/>
            </p:cNvSpPr>
            <p:nvPr/>
          </p:nvSpPr>
          <p:spPr bwMode="auto">
            <a:xfrm>
              <a:off x="5167" y="1841"/>
              <a:ext cx="13" cy="13"/>
            </a:xfrm>
            <a:custGeom>
              <a:avLst/>
              <a:gdLst>
                <a:gd name="T0" fmla="*/ 2 w 44"/>
                <a:gd name="T1" fmla="*/ 3 h 43"/>
                <a:gd name="T2" fmla="*/ 2 w 44"/>
                <a:gd name="T3" fmla="*/ 3 h 43"/>
                <a:gd name="T4" fmla="*/ 2 w 44"/>
                <a:gd name="T5" fmla="*/ 3 h 43"/>
                <a:gd name="T6" fmla="*/ 2 w 44"/>
                <a:gd name="T7" fmla="*/ 3 h 43"/>
                <a:gd name="T8" fmla="*/ 2 w 44"/>
                <a:gd name="T9" fmla="*/ 3 h 43"/>
                <a:gd name="T10" fmla="*/ 2 w 44"/>
                <a:gd name="T11" fmla="*/ 3 h 43"/>
                <a:gd name="T12" fmla="*/ 2 w 44"/>
                <a:gd name="T13" fmla="*/ 3 h 43"/>
                <a:gd name="T14" fmla="*/ 0 w 44"/>
                <a:gd name="T15" fmla="*/ 3 h 43"/>
                <a:gd name="T16" fmla="*/ 2 w 44"/>
                <a:gd name="T17" fmla="*/ 3 h 43"/>
                <a:gd name="T18" fmla="*/ 2 w 44"/>
                <a:gd name="T19" fmla="*/ 3 h 43"/>
                <a:gd name="T20" fmla="*/ 2 w 44"/>
                <a:gd name="T21" fmla="*/ 3 h 43"/>
                <a:gd name="T22" fmla="*/ 2 w 44"/>
                <a:gd name="T23" fmla="*/ 3 h 43"/>
                <a:gd name="T24" fmla="*/ 2 w 44"/>
                <a:gd name="T25" fmla="*/ 0 h 43"/>
                <a:gd name="T26" fmla="*/ 2 w 44"/>
                <a:gd name="T27" fmla="*/ 3 h 43"/>
                <a:gd name="T28" fmla="*/ 2 w 44"/>
                <a:gd name="T29" fmla="*/ 3 h 43"/>
                <a:gd name="T30" fmla="*/ 2 w 44"/>
                <a:gd name="T31" fmla="*/ 3 h 43"/>
                <a:gd name="T32" fmla="*/ 2 w 44"/>
                <a:gd name="T33" fmla="*/ 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43"/>
                <a:gd name="T53" fmla="*/ 44 w 44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43">
                  <a:moveTo>
                    <a:pt x="44" y="16"/>
                  </a:moveTo>
                  <a:lnTo>
                    <a:pt x="37" y="24"/>
                  </a:lnTo>
                  <a:lnTo>
                    <a:pt x="32" y="31"/>
                  </a:lnTo>
                  <a:lnTo>
                    <a:pt x="24" y="37"/>
                  </a:lnTo>
                  <a:lnTo>
                    <a:pt x="16" y="43"/>
                  </a:lnTo>
                  <a:lnTo>
                    <a:pt x="9" y="43"/>
                  </a:lnTo>
                  <a:lnTo>
                    <a:pt x="3" y="40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3" y="20"/>
                  </a:lnTo>
                  <a:lnTo>
                    <a:pt x="10" y="12"/>
                  </a:lnTo>
                  <a:lnTo>
                    <a:pt x="17" y="5"/>
                  </a:lnTo>
                  <a:lnTo>
                    <a:pt x="27" y="0"/>
                  </a:lnTo>
                  <a:lnTo>
                    <a:pt x="33" y="2"/>
                  </a:lnTo>
                  <a:lnTo>
                    <a:pt x="37" y="5"/>
                  </a:lnTo>
                  <a:lnTo>
                    <a:pt x="39" y="10"/>
                  </a:lnTo>
                  <a:lnTo>
                    <a:pt x="44" y="16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79" name="AutoShape 56"/>
            <p:cNvSpPr>
              <a:spLocks noChangeArrowheads="1"/>
            </p:cNvSpPr>
            <p:nvPr/>
          </p:nvSpPr>
          <p:spPr bwMode="auto">
            <a:xfrm>
              <a:off x="5219" y="1843"/>
              <a:ext cx="9" cy="10"/>
            </a:xfrm>
            <a:custGeom>
              <a:avLst/>
              <a:gdLst>
                <a:gd name="T0" fmla="*/ 5 w 29"/>
                <a:gd name="T1" fmla="*/ 0 h 34"/>
                <a:gd name="T2" fmla="*/ 5 w 29"/>
                <a:gd name="T3" fmla="*/ 2 h 34"/>
                <a:gd name="T4" fmla="*/ 5 w 29"/>
                <a:gd name="T5" fmla="*/ 2 h 34"/>
                <a:gd name="T6" fmla="*/ 5 w 29"/>
                <a:gd name="T7" fmla="*/ 2 h 34"/>
                <a:gd name="T8" fmla="*/ 5 w 29"/>
                <a:gd name="T9" fmla="*/ 2 h 34"/>
                <a:gd name="T10" fmla="*/ 5 w 29"/>
                <a:gd name="T11" fmla="*/ 2 h 34"/>
                <a:gd name="T12" fmla="*/ 5 w 29"/>
                <a:gd name="T13" fmla="*/ 2 h 34"/>
                <a:gd name="T14" fmla="*/ 5 w 29"/>
                <a:gd name="T15" fmla="*/ 2 h 34"/>
                <a:gd name="T16" fmla="*/ 0 w 29"/>
                <a:gd name="T17" fmla="*/ 2 h 34"/>
                <a:gd name="T18" fmla="*/ 5 w 29"/>
                <a:gd name="T19" fmla="*/ 2 h 34"/>
                <a:gd name="T20" fmla="*/ 5 w 29"/>
                <a:gd name="T21" fmla="*/ 2 h 34"/>
                <a:gd name="T22" fmla="*/ 5 w 29"/>
                <a:gd name="T23" fmla="*/ 2 h 34"/>
                <a:gd name="T24" fmla="*/ 5 w 29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34"/>
                <a:gd name="T41" fmla="*/ 29 w 29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34">
                  <a:moveTo>
                    <a:pt x="29" y="0"/>
                  </a:moveTo>
                  <a:lnTo>
                    <a:pt x="25" y="9"/>
                  </a:lnTo>
                  <a:lnTo>
                    <a:pt x="23" y="18"/>
                  </a:lnTo>
                  <a:lnTo>
                    <a:pt x="20" y="25"/>
                  </a:lnTo>
                  <a:lnTo>
                    <a:pt x="18" y="34"/>
                  </a:lnTo>
                  <a:lnTo>
                    <a:pt x="13" y="27"/>
                  </a:lnTo>
                  <a:lnTo>
                    <a:pt x="11" y="19"/>
                  </a:lnTo>
                  <a:lnTo>
                    <a:pt x="7" y="11"/>
                  </a:lnTo>
                  <a:lnTo>
                    <a:pt x="0" y="7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0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0" name="AutoShape 57"/>
            <p:cNvSpPr>
              <a:spLocks noChangeArrowheads="1"/>
            </p:cNvSpPr>
            <p:nvPr/>
          </p:nvSpPr>
          <p:spPr bwMode="auto">
            <a:xfrm>
              <a:off x="5188" y="1850"/>
              <a:ext cx="7" cy="12"/>
            </a:xfrm>
            <a:custGeom>
              <a:avLst/>
              <a:gdLst>
                <a:gd name="T0" fmla="*/ 1 w 26"/>
                <a:gd name="T1" fmla="*/ 2 h 41"/>
                <a:gd name="T2" fmla="*/ 1 w 26"/>
                <a:gd name="T3" fmla="*/ 2 h 41"/>
                <a:gd name="T4" fmla="*/ 1 w 26"/>
                <a:gd name="T5" fmla="*/ 2 h 41"/>
                <a:gd name="T6" fmla="*/ 1 w 26"/>
                <a:gd name="T7" fmla="*/ 2 h 41"/>
                <a:gd name="T8" fmla="*/ 1 w 26"/>
                <a:gd name="T9" fmla="*/ 2 h 41"/>
                <a:gd name="T10" fmla="*/ 1 w 26"/>
                <a:gd name="T11" fmla="*/ 2 h 41"/>
                <a:gd name="T12" fmla="*/ 0 w 26"/>
                <a:gd name="T13" fmla="*/ 2 h 41"/>
                <a:gd name="T14" fmla="*/ 0 w 26"/>
                <a:gd name="T15" fmla="*/ 2 h 41"/>
                <a:gd name="T16" fmla="*/ 0 w 26"/>
                <a:gd name="T17" fmla="*/ 2 h 41"/>
                <a:gd name="T18" fmla="*/ 1 w 26"/>
                <a:gd name="T19" fmla="*/ 2 h 41"/>
                <a:gd name="T20" fmla="*/ 1 w 26"/>
                <a:gd name="T21" fmla="*/ 2 h 41"/>
                <a:gd name="T22" fmla="*/ 1 w 26"/>
                <a:gd name="T23" fmla="*/ 2 h 41"/>
                <a:gd name="T24" fmla="*/ 1 w 26"/>
                <a:gd name="T25" fmla="*/ 0 h 41"/>
                <a:gd name="T26" fmla="*/ 1 w 26"/>
                <a:gd name="T27" fmla="*/ 2 h 41"/>
                <a:gd name="T28" fmla="*/ 1 w 26"/>
                <a:gd name="T29" fmla="*/ 2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41"/>
                <a:gd name="T47" fmla="*/ 26 w 26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41">
                  <a:moveTo>
                    <a:pt x="26" y="11"/>
                  </a:moveTo>
                  <a:lnTo>
                    <a:pt x="25" y="19"/>
                  </a:lnTo>
                  <a:lnTo>
                    <a:pt x="21" y="27"/>
                  </a:lnTo>
                  <a:lnTo>
                    <a:pt x="16" y="33"/>
                  </a:lnTo>
                  <a:lnTo>
                    <a:pt x="9" y="41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7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8" y="2"/>
                  </a:lnTo>
                  <a:lnTo>
                    <a:pt x="26" y="11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1" name="AutoShape 58"/>
            <p:cNvSpPr>
              <a:spLocks noChangeArrowheads="1"/>
            </p:cNvSpPr>
            <p:nvPr/>
          </p:nvSpPr>
          <p:spPr bwMode="auto">
            <a:xfrm>
              <a:off x="5201" y="1852"/>
              <a:ext cx="6" cy="7"/>
            </a:xfrm>
            <a:custGeom>
              <a:avLst/>
              <a:gdLst>
                <a:gd name="T0" fmla="*/ 1 w 21"/>
                <a:gd name="T1" fmla="*/ 2 h 24"/>
                <a:gd name="T2" fmla="*/ 1 w 21"/>
                <a:gd name="T3" fmla="*/ 2 h 24"/>
                <a:gd name="T4" fmla="*/ 1 w 21"/>
                <a:gd name="T5" fmla="*/ 2 h 24"/>
                <a:gd name="T6" fmla="*/ 1 w 21"/>
                <a:gd name="T7" fmla="*/ 2 h 24"/>
                <a:gd name="T8" fmla="*/ 1 w 21"/>
                <a:gd name="T9" fmla="*/ 2 h 24"/>
                <a:gd name="T10" fmla="*/ 0 w 21"/>
                <a:gd name="T11" fmla="*/ 2 h 24"/>
                <a:gd name="T12" fmla="*/ 1 w 21"/>
                <a:gd name="T13" fmla="*/ 2 h 24"/>
                <a:gd name="T14" fmla="*/ 1 w 21"/>
                <a:gd name="T15" fmla="*/ 2 h 24"/>
                <a:gd name="T16" fmla="*/ 1 w 21"/>
                <a:gd name="T17" fmla="*/ 0 h 24"/>
                <a:gd name="T18" fmla="*/ 1 w 21"/>
                <a:gd name="T19" fmla="*/ 2 h 24"/>
                <a:gd name="T20" fmla="*/ 1 w 21"/>
                <a:gd name="T21" fmla="*/ 2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24"/>
                <a:gd name="T35" fmla="*/ 21 w 21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24">
                  <a:moveTo>
                    <a:pt x="21" y="8"/>
                  </a:moveTo>
                  <a:lnTo>
                    <a:pt x="18" y="13"/>
                  </a:lnTo>
                  <a:lnTo>
                    <a:pt x="15" y="18"/>
                  </a:lnTo>
                  <a:lnTo>
                    <a:pt x="10" y="23"/>
                  </a:lnTo>
                  <a:lnTo>
                    <a:pt x="3" y="24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4" y="4"/>
                  </a:lnTo>
                  <a:lnTo>
                    <a:pt x="7" y="0"/>
                  </a:lnTo>
                  <a:lnTo>
                    <a:pt x="16" y="1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2" name="AutoShape 59"/>
            <p:cNvSpPr>
              <a:spLocks noChangeArrowheads="1"/>
            </p:cNvSpPr>
            <p:nvPr/>
          </p:nvSpPr>
          <p:spPr bwMode="auto">
            <a:xfrm>
              <a:off x="5209" y="1868"/>
              <a:ext cx="78" cy="95"/>
            </a:xfrm>
            <a:custGeom>
              <a:avLst/>
              <a:gdLst>
                <a:gd name="T0" fmla="*/ 2 w 262"/>
                <a:gd name="T1" fmla="*/ 2 h 321"/>
                <a:gd name="T2" fmla="*/ 2 w 262"/>
                <a:gd name="T3" fmla="*/ 2 h 321"/>
                <a:gd name="T4" fmla="*/ 2 w 262"/>
                <a:gd name="T5" fmla="*/ 2 h 321"/>
                <a:gd name="T6" fmla="*/ 2 w 262"/>
                <a:gd name="T7" fmla="*/ 2 h 321"/>
                <a:gd name="T8" fmla="*/ 2 w 262"/>
                <a:gd name="T9" fmla="*/ 2 h 321"/>
                <a:gd name="T10" fmla="*/ 2 w 262"/>
                <a:gd name="T11" fmla="*/ 2 h 321"/>
                <a:gd name="T12" fmla="*/ 2 w 262"/>
                <a:gd name="T13" fmla="*/ 2 h 321"/>
                <a:gd name="T14" fmla="*/ 2 w 262"/>
                <a:gd name="T15" fmla="*/ 2 h 321"/>
                <a:gd name="T16" fmla="*/ 2 w 262"/>
                <a:gd name="T17" fmla="*/ 2 h 321"/>
                <a:gd name="T18" fmla="*/ 2 w 262"/>
                <a:gd name="T19" fmla="*/ 2 h 321"/>
                <a:gd name="T20" fmla="*/ 2 w 262"/>
                <a:gd name="T21" fmla="*/ 2 h 321"/>
                <a:gd name="T22" fmla="*/ 2 w 262"/>
                <a:gd name="T23" fmla="*/ 2 h 321"/>
                <a:gd name="T24" fmla="*/ 2 w 262"/>
                <a:gd name="T25" fmla="*/ 2 h 321"/>
                <a:gd name="T26" fmla="*/ 2 w 262"/>
                <a:gd name="T27" fmla="*/ 2 h 321"/>
                <a:gd name="T28" fmla="*/ 2 w 262"/>
                <a:gd name="T29" fmla="*/ 2 h 321"/>
                <a:gd name="T30" fmla="*/ 2 w 262"/>
                <a:gd name="T31" fmla="*/ 2 h 321"/>
                <a:gd name="T32" fmla="*/ 2 w 262"/>
                <a:gd name="T33" fmla="*/ 2 h 321"/>
                <a:gd name="T34" fmla="*/ 2 w 262"/>
                <a:gd name="T35" fmla="*/ 2 h 321"/>
                <a:gd name="T36" fmla="*/ 2 w 262"/>
                <a:gd name="T37" fmla="*/ 2 h 321"/>
                <a:gd name="T38" fmla="*/ 2 w 262"/>
                <a:gd name="T39" fmla="*/ 2 h 321"/>
                <a:gd name="T40" fmla="*/ 2 w 262"/>
                <a:gd name="T41" fmla="*/ 2 h 321"/>
                <a:gd name="T42" fmla="*/ 2 w 262"/>
                <a:gd name="T43" fmla="*/ 2 h 321"/>
                <a:gd name="T44" fmla="*/ 2 w 262"/>
                <a:gd name="T45" fmla="*/ 2 h 321"/>
                <a:gd name="T46" fmla="*/ 2 w 262"/>
                <a:gd name="T47" fmla="*/ 2 h 321"/>
                <a:gd name="T48" fmla="*/ 2 w 262"/>
                <a:gd name="T49" fmla="*/ 2 h 321"/>
                <a:gd name="T50" fmla="*/ 2 w 262"/>
                <a:gd name="T51" fmla="*/ 2 h 321"/>
                <a:gd name="T52" fmla="*/ 2 w 262"/>
                <a:gd name="T53" fmla="*/ 2 h 321"/>
                <a:gd name="T54" fmla="*/ 2 w 262"/>
                <a:gd name="T55" fmla="*/ 2 h 321"/>
                <a:gd name="T56" fmla="*/ 2 w 262"/>
                <a:gd name="T57" fmla="*/ 2 h 321"/>
                <a:gd name="T58" fmla="*/ 0 w 262"/>
                <a:gd name="T59" fmla="*/ 2 h 321"/>
                <a:gd name="T60" fmla="*/ 2 w 262"/>
                <a:gd name="T61" fmla="*/ 2 h 321"/>
                <a:gd name="T62" fmla="*/ 2 w 262"/>
                <a:gd name="T63" fmla="*/ 2 h 321"/>
                <a:gd name="T64" fmla="*/ 2 w 262"/>
                <a:gd name="T65" fmla="*/ 2 h 321"/>
                <a:gd name="T66" fmla="*/ 2 w 262"/>
                <a:gd name="T67" fmla="*/ 2 h 321"/>
                <a:gd name="T68" fmla="*/ 2 w 262"/>
                <a:gd name="T69" fmla="*/ 2 h 321"/>
                <a:gd name="T70" fmla="*/ 2 w 262"/>
                <a:gd name="T71" fmla="*/ 2 h 321"/>
                <a:gd name="T72" fmla="*/ 2 w 262"/>
                <a:gd name="T73" fmla="*/ 2 h 321"/>
                <a:gd name="T74" fmla="*/ 2 w 262"/>
                <a:gd name="T75" fmla="*/ 2 h 321"/>
                <a:gd name="T76" fmla="*/ 2 w 262"/>
                <a:gd name="T77" fmla="*/ 2 h 321"/>
                <a:gd name="T78" fmla="*/ 2 w 262"/>
                <a:gd name="T79" fmla="*/ 2 h 321"/>
                <a:gd name="T80" fmla="*/ 2 w 262"/>
                <a:gd name="T81" fmla="*/ 2 h 321"/>
                <a:gd name="T82" fmla="*/ 2 w 262"/>
                <a:gd name="T83" fmla="*/ 2 h 321"/>
                <a:gd name="T84" fmla="*/ 2 w 262"/>
                <a:gd name="T85" fmla="*/ 2 h 321"/>
                <a:gd name="T86" fmla="*/ 2 w 262"/>
                <a:gd name="T87" fmla="*/ 2 h 321"/>
                <a:gd name="T88" fmla="*/ 2 w 262"/>
                <a:gd name="T89" fmla="*/ 2 h 321"/>
                <a:gd name="T90" fmla="*/ 2 w 262"/>
                <a:gd name="T91" fmla="*/ 0 h 321"/>
                <a:gd name="T92" fmla="*/ 2 w 262"/>
                <a:gd name="T93" fmla="*/ 2 h 321"/>
                <a:gd name="T94" fmla="*/ 2 w 262"/>
                <a:gd name="T95" fmla="*/ 2 h 3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2"/>
                <a:gd name="T145" fmla="*/ 0 h 321"/>
                <a:gd name="T146" fmla="*/ 262 w 262"/>
                <a:gd name="T147" fmla="*/ 321 h 3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2" h="321">
                  <a:moveTo>
                    <a:pt x="157" y="20"/>
                  </a:moveTo>
                  <a:lnTo>
                    <a:pt x="151" y="26"/>
                  </a:lnTo>
                  <a:lnTo>
                    <a:pt x="145" y="34"/>
                  </a:lnTo>
                  <a:lnTo>
                    <a:pt x="138" y="42"/>
                  </a:lnTo>
                  <a:lnTo>
                    <a:pt x="131" y="50"/>
                  </a:lnTo>
                  <a:lnTo>
                    <a:pt x="131" y="54"/>
                  </a:lnTo>
                  <a:lnTo>
                    <a:pt x="131" y="60"/>
                  </a:lnTo>
                  <a:lnTo>
                    <a:pt x="131" y="66"/>
                  </a:lnTo>
                  <a:lnTo>
                    <a:pt x="132" y="73"/>
                  </a:lnTo>
                  <a:lnTo>
                    <a:pt x="134" y="84"/>
                  </a:lnTo>
                  <a:lnTo>
                    <a:pt x="142" y="91"/>
                  </a:lnTo>
                  <a:lnTo>
                    <a:pt x="157" y="81"/>
                  </a:lnTo>
                  <a:lnTo>
                    <a:pt x="171" y="77"/>
                  </a:lnTo>
                  <a:lnTo>
                    <a:pt x="185" y="76"/>
                  </a:lnTo>
                  <a:lnTo>
                    <a:pt x="201" y="77"/>
                  </a:lnTo>
                  <a:lnTo>
                    <a:pt x="214" y="79"/>
                  </a:lnTo>
                  <a:lnTo>
                    <a:pt x="229" y="82"/>
                  </a:lnTo>
                  <a:lnTo>
                    <a:pt x="245" y="86"/>
                  </a:lnTo>
                  <a:lnTo>
                    <a:pt x="262" y="89"/>
                  </a:lnTo>
                  <a:lnTo>
                    <a:pt x="252" y="99"/>
                  </a:lnTo>
                  <a:lnTo>
                    <a:pt x="244" y="102"/>
                  </a:lnTo>
                  <a:lnTo>
                    <a:pt x="234" y="100"/>
                  </a:lnTo>
                  <a:lnTo>
                    <a:pt x="224" y="95"/>
                  </a:lnTo>
                  <a:lnTo>
                    <a:pt x="212" y="87"/>
                  </a:lnTo>
                  <a:lnTo>
                    <a:pt x="201" y="84"/>
                  </a:lnTo>
                  <a:lnTo>
                    <a:pt x="190" y="84"/>
                  </a:lnTo>
                  <a:lnTo>
                    <a:pt x="179" y="91"/>
                  </a:lnTo>
                  <a:lnTo>
                    <a:pt x="169" y="92"/>
                  </a:lnTo>
                  <a:lnTo>
                    <a:pt x="163" y="97"/>
                  </a:lnTo>
                  <a:lnTo>
                    <a:pt x="158" y="103"/>
                  </a:lnTo>
                  <a:lnTo>
                    <a:pt x="154" y="112"/>
                  </a:lnTo>
                  <a:lnTo>
                    <a:pt x="154" y="119"/>
                  </a:lnTo>
                  <a:lnTo>
                    <a:pt x="157" y="125"/>
                  </a:lnTo>
                  <a:lnTo>
                    <a:pt x="159" y="132"/>
                  </a:lnTo>
                  <a:lnTo>
                    <a:pt x="161" y="140"/>
                  </a:lnTo>
                  <a:lnTo>
                    <a:pt x="162" y="146"/>
                  </a:lnTo>
                  <a:lnTo>
                    <a:pt x="163" y="154"/>
                  </a:lnTo>
                  <a:lnTo>
                    <a:pt x="162" y="162"/>
                  </a:lnTo>
                  <a:lnTo>
                    <a:pt x="161" y="171"/>
                  </a:lnTo>
                  <a:lnTo>
                    <a:pt x="157" y="177"/>
                  </a:lnTo>
                  <a:lnTo>
                    <a:pt x="157" y="186"/>
                  </a:lnTo>
                  <a:lnTo>
                    <a:pt x="161" y="194"/>
                  </a:lnTo>
                  <a:lnTo>
                    <a:pt x="170" y="198"/>
                  </a:lnTo>
                  <a:lnTo>
                    <a:pt x="180" y="200"/>
                  </a:lnTo>
                  <a:lnTo>
                    <a:pt x="190" y="206"/>
                  </a:lnTo>
                  <a:lnTo>
                    <a:pt x="198" y="213"/>
                  </a:lnTo>
                  <a:lnTo>
                    <a:pt x="206" y="222"/>
                  </a:lnTo>
                  <a:lnTo>
                    <a:pt x="203" y="227"/>
                  </a:lnTo>
                  <a:lnTo>
                    <a:pt x="197" y="232"/>
                  </a:lnTo>
                  <a:lnTo>
                    <a:pt x="192" y="237"/>
                  </a:lnTo>
                  <a:lnTo>
                    <a:pt x="186" y="241"/>
                  </a:lnTo>
                  <a:lnTo>
                    <a:pt x="180" y="246"/>
                  </a:lnTo>
                  <a:lnTo>
                    <a:pt x="177" y="251"/>
                  </a:lnTo>
                  <a:lnTo>
                    <a:pt x="175" y="258"/>
                  </a:lnTo>
                  <a:lnTo>
                    <a:pt x="179" y="265"/>
                  </a:lnTo>
                  <a:lnTo>
                    <a:pt x="182" y="271"/>
                  </a:lnTo>
                  <a:lnTo>
                    <a:pt x="187" y="276"/>
                  </a:lnTo>
                  <a:lnTo>
                    <a:pt x="193" y="282"/>
                  </a:lnTo>
                  <a:lnTo>
                    <a:pt x="199" y="289"/>
                  </a:lnTo>
                  <a:lnTo>
                    <a:pt x="204" y="294"/>
                  </a:lnTo>
                  <a:lnTo>
                    <a:pt x="207" y="301"/>
                  </a:lnTo>
                  <a:lnTo>
                    <a:pt x="207" y="308"/>
                  </a:lnTo>
                  <a:lnTo>
                    <a:pt x="206" y="318"/>
                  </a:lnTo>
                  <a:lnTo>
                    <a:pt x="201" y="319"/>
                  </a:lnTo>
                  <a:lnTo>
                    <a:pt x="195" y="321"/>
                  </a:lnTo>
                  <a:lnTo>
                    <a:pt x="191" y="311"/>
                  </a:lnTo>
                  <a:lnTo>
                    <a:pt x="185" y="305"/>
                  </a:lnTo>
                  <a:lnTo>
                    <a:pt x="176" y="301"/>
                  </a:lnTo>
                  <a:lnTo>
                    <a:pt x="170" y="299"/>
                  </a:lnTo>
                  <a:lnTo>
                    <a:pt x="161" y="294"/>
                  </a:lnTo>
                  <a:lnTo>
                    <a:pt x="157" y="290"/>
                  </a:lnTo>
                  <a:lnTo>
                    <a:pt x="154" y="282"/>
                  </a:lnTo>
                  <a:lnTo>
                    <a:pt x="159" y="271"/>
                  </a:lnTo>
                  <a:lnTo>
                    <a:pt x="152" y="261"/>
                  </a:lnTo>
                  <a:lnTo>
                    <a:pt x="147" y="254"/>
                  </a:lnTo>
                  <a:lnTo>
                    <a:pt x="139" y="248"/>
                  </a:lnTo>
                  <a:lnTo>
                    <a:pt x="131" y="246"/>
                  </a:lnTo>
                  <a:lnTo>
                    <a:pt x="119" y="248"/>
                  </a:lnTo>
                  <a:lnTo>
                    <a:pt x="108" y="247"/>
                  </a:lnTo>
                  <a:lnTo>
                    <a:pt x="98" y="241"/>
                  </a:lnTo>
                  <a:lnTo>
                    <a:pt x="88" y="237"/>
                  </a:lnTo>
                  <a:lnTo>
                    <a:pt x="76" y="239"/>
                  </a:lnTo>
                  <a:lnTo>
                    <a:pt x="65" y="242"/>
                  </a:lnTo>
                  <a:lnTo>
                    <a:pt x="53" y="245"/>
                  </a:lnTo>
                  <a:lnTo>
                    <a:pt x="41" y="247"/>
                  </a:lnTo>
                  <a:lnTo>
                    <a:pt x="28" y="246"/>
                  </a:lnTo>
                  <a:lnTo>
                    <a:pt x="18" y="243"/>
                  </a:lnTo>
                  <a:lnTo>
                    <a:pt x="8" y="237"/>
                  </a:lnTo>
                  <a:lnTo>
                    <a:pt x="0" y="228"/>
                  </a:lnTo>
                  <a:lnTo>
                    <a:pt x="0" y="215"/>
                  </a:lnTo>
                  <a:lnTo>
                    <a:pt x="2" y="202"/>
                  </a:lnTo>
                  <a:lnTo>
                    <a:pt x="3" y="188"/>
                  </a:lnTo>
                  <a:lnTo>
                    <a:pt x="8" y="176"/>
                  </a:lnTo>
                  <a:lnTo>
                    <a:pt x="11" y="164"/>
                  </a:lnTo>
                  <a:lnTo>
                    <a:pt x="19" y="154"/>
                  </a:lnTo>
                  <a:lnTo>
                    <a:pt x="26" y="145"/>
                  </a:lnTo>
                  <a:lnTo>
                    <a:pt x="39" y="141"/>
                  </a:lnTo>
                  <a:lnTo>
                    <a:pt x="46" y="144"/>
                  </a:lnTo>
                  <a:lnTo>
                    <a:pt x="55" y="150"/>
                  </a:lnTo>
                  <a:lnTo>
                    <a:pt x="63" y="155"/>
                  </a:lnTo>
                  <a:lnTo>
                    <a:pt x="72" y="162"/>
                  </a:lnTo>
                  <a:lnTo>
                    <a:pt x="79" y="165"/>
                  </a:lnTo>
                  <a:lnTo>
                    <a:pt x="89" y="168"/>
                  </a:lnTo>
                  <a:lnTo>
                    <a:pt x="99" y="168"/>
                  </a:lnTo>
                  <a:lnTo>
                    <a:pt x="111" y="166"/>
                  </a:lnTo>
                  <a:lnTo>
                    <a:pt x="119" y="155"/>
                  </a:lnTo>
                  <a:lnTo>
                    <a:pt x="128" y="145"/>
                  </a:lnTo>
                  <a:lnTo>
                    <a:pt x="130" y="140"/>
                  </a:lnTo>
                  <a:lnTo>
                    <a:pt x="132" y="134"/>
                  </a:lnTo>
                  <a:lnTo>
                    <a:pt x="132" y="129"/>
                  </a:lnTo>
                  <a:lnTo>
                    <a:pt x="131" y="123"/>
                  </a:lnTo>
                  <a:lnTo>
                    <a:pt x="129" y="116"/>
                  </a:lnTo>
                  <a:lnTo>
                    <a:pt x="127" y="108"/>
                  </a:lnTo>
                  <a:lnTo>
                    <a:pt x="123" y="101"/>
                  </a:lnTo>
                  <a:lnTo>
                    <a:pt x="120" y="96"/>
                  </a:lnTo>
                  <a:lnTo>
                    <a:pt x="115" y="89"/>
                  </a:lnTo>
                  <a:lnTo>
                    <a:pt x="110" y="85"/>
                  </a:lnTo>
                  <a:lnTo>
                    <a:pt x="104" y="80"/>
                  </a:lnTo>
                  <a:lnTo>
                    <a:pt x="97" y="78"/>
                  </a:lnTo>
                  <a:lnTo>
                    <a:pt x="86" y="80"/>
                  </a:lnTo>
                  <a:lnTo>
                    <a:pt x="75" y="86"/>
                  </a:lnTo>
                  <a:lnTo>
                    <a:pt x="69" y="88"/>
                  </a:lnTo>
                  <a:lnTo>
                    <a:pt x="64" y="90"/>
                  </a:lnTo>
                  <a:lnTo>
                    <a:pt x="57" y="90"/>
                  </a:lnTo>
                  <a:lnTo>
                    <a:pt x="52" y="91"/>
                  </a:lnTo>
                  <a:lnTo>
                    <a:pt x="52" y="81"/>
                  </a:lnTo>
                  <a:lnTo>
                    <a:pt x="60" y="74"/>
                  </a:lnTo>
                  <a:lnTo>
                    <a:pt x="68" y="66"/>
                  </a:lnTo>
                  <a:lnTo>
                    <a:pt x="75" y="57"/>
                  </a:lnTo>
                  <a:lnTo>
                    <a:pt x="79" y="50"/>
                  </a:lnTo>
                  <a:lnTo>
                    <a:pt x="84" y="44"/>
                  </a:lnTo>
                  <a:lnTo>
                    <a:pt x="87" y="37"/>
                  </a:lnTo>
                  <a:lnTo>
                    <a:pt x="91" y="32"/>
                  </a:lnTo>
                  <a:lnTo>
                    <a:pt x="94" y="24"/>
                  </a:lnTo>
                  <a:lnTo>
                    <a:pt x="97" y="17"/>
                  </a:lnTo>
                  <a:lnTo>
                    <a:pt x="100" y="10"/>
                  </a:lnTo>
                  <a:lnTo>
                    <a:pt x="104" y="3"/>
                  </a:lnTo>
                  <a:lnTo>
                    <a:pt x="110" y="0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2" y="3"/>
                  </a:lnTo>
                  <a:lnTo>
                    <a:pt x="138" y="5"/>
                  </a:lnTo>
                  <a:lnTo>
                    <a:pt x="144" y="10"/>
                  </a:lnTo>
                  <a:lnTo>
                    <a:pt x="150" y="13"/>
                  </a:lnTo>
                  <a:lnTo>
                    <a:pt x="157" y="20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3" name="AutoShape 60"/>
            <p:cNvSpPr>
              <a:spLocks noChangeArrowheads="1"/>
            </p:cNvSpPr>
            <p:nvPr/>
          </p:nvSpPr>
          <p:spPr bwMode="auto">
            <a:xfrm>
              <a:off x="5121" y="1893"/>
              <a:ext cx="19" cy="19"/>
            </a:xfrm>
            <a:custGeom>
              <a:avLst/>
              <a:gdLst>
                <a:gd name="T0" fmla="*/ 1 w 68"/>
                <a:gd name="T1" fmla="*/ 2 h 64"/>
                <a:gd name="T2" fmla="*/ 1 w 68"/>
                <a:gd name="T3" fmla="*/ 2 h 64"/>
                <a:gd name="T4" fmla="*/ 1 w 68"/>
                <a:gd name="T5" fmla="*/ 2 h 64"/>
                <a:gd name="T6" fmla="*/ 1 w 68"/>
                <a:gd name="T7" fmla="*/ 2 h 64"/>
                <a:gd name="T8" fmla="*/ 1 w 68"/>
                <a:gd name="T9" fmla="*/ 2 h 64"/>
                <a:gd name="T10" fmla="*/ 1 w 68"/>
                <a:gd name="T11" fmla="*/ 2 h 64"/>
                <a:gd name="T12" fmla="*/ 1 w 68"/>
                <a:gd name="T13" fmla="*/ 2 h 64"/>
                <a:gd name="T14" fmla="*/ 1 w 68"/>
                <a:gd name="T15" fmla="*/ 2 h 64"/>
                <a:gd name="T16" fmla="*/ 1 w 68"/>
                <a:gd name="T17" fmla="*/ 2 h 64"/>
                <a:gd name="T18" fmla="*/ 1 w 68"/>
                <a:gd name="T19" fmla="*/ 2 h 64"/>
                <a:gd name="T20" fmla="*/ 1 w 68"/>
                <a:gd name="T21" fmla="*/ 2 h 64"/>
                <a:gd name="T22" fmla="*/ 1 w 68"/>
                <a:gd name="T23" fmla="*/ 2 h 64"/>
                <a:gd name="T24" fmla="*/ 0 w 68"/>
                <a:gd name="T25" fmla="*/ 2 h 64"/>
                <a:gd name="T26" fmla="*/ 0 w 68"/>
                <a:gd name="T27" fmla="*/ 2 h 64"/>
                <a:gd name="T28" fmla="*/ 1 w 68"/>
                <a:gd name="T29" fmla="*/ 2 h 64"/>
                <a:gd name="T30" fmla="*/ 1 w 68"/>
                <a:gd name="T31" fmla="*/ 2 h 64"/>
                <a:gd name="T32" fmla="*/ 1 w 68"/>
                <a:gd name="T33" fmla="*/ 2 h 64"/>
                <a:gd name="T34" fmla="*/ 1 w 68"/>
                <a:gd name="T35" fmla="*/ 0 h 64"/>
                <a:gd name="T36" fmla="*/ 1 w 68"/>
                <a:gd name="T37" fmla="*/ 2 h 64"/>
                <a:gd name="T38" fmla="*/ 1 w 68"/>
                <a:gd name="T39" fmla="*/ 2 h 64"/>
                <a:gd name="T40" fmla="*/ 1 w 68"/>
                <a:gd name="T41" fmla="*/ 2 h 64"/>
                <a:gd name="T42" fmla="*/ 1 w 68"/>
                <a:gd name="T43" fmla="*/ 2 h 64"/>
                <a:gd name="T44" fmla="*/ 1 w 68"/>
                <a:gd name="T45" fmla="*/ 2 h 64"/>
                <a:gd name="T46" fmla="*/ 1 w 68"/>
                <a:gd name="T47" fmla="*/ 2 h 6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8"/>
                <a:gd name="T73" fmla="*/ 0 h 64"/>
                <a:gd name="T74" fmla="*/ 68 w 68"/>
                <a:gd name="T75" fmla="*/ 64 h 6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8" h="64">
                  <a:moveTo>
                    <a:pt x="68" y="38"/>
                  </a:moveTo>
                  <a:lnTo>
                    <a:pt x="63" y="44"/>
                  </a:lnTo>
                  <a:lnTo>
                    <a:pt x="60" y="50"/>
                  </a:lnTo>
                  <a:lnTo>
                    <a:pt x="55" y="57"/>
                  </a:lnTo>
                  <a:lnTo>
                    <a:pt x="50" y="64"/>
                  </a:lnTo>
                  <a:lnTo>
                    <a:pt x="41" y="61"/>
                  </a:lnTo>
                  <a:lnTo>
                    <a:pt x="33" y="59"/>
                  </a:lnTo>
                  <a:lnTo>
                    <a:pt x="27" y="56"/>
                  </a:lnTo>
                  <a:lnTo>
                    <a:pt x="21" y="53"/>
                  </a:lnTo>
                  <a:lnTo>
                    <a:pt x="15" y="47"/>
                  </a:lnTo>
                  <a:lnTo>
                    <a:pt x="9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1"/>
                  </a:lnTo>
                  <a:lnTo>
                    <a:pt x="6" y="12"/>
                  </a:lnTo>
                  <a:lnTo>
                    <a:pt x="15" y="4"/>
                  </a:lnTo>
                  <a:lnTo>
                    <a:pt x="25" y="2"/>
                  </a:lnTo>
                  <a:lnTo>
                    <a:pt x="30" y="0"/>
                  </a:lnTo>
                  <a:lnTo>
                    <a:pt x="36" y="1"/>
                  </a:lnTo>
                  <a:lnTo>
                    <a:pt x="41" y="3"/>
                  </a:lnTo>
                  <a:lnTo>
                    <a:pt x="47" y="6"/>
                  </a:lnTo>
                  <a:lnTo>
                    <a:pt x="57" y="14"/>
                  </a:lnTo>
                  <a:lnTo>
                    <a:pt x="68" y="21"/>
                  </a:lnTo>
                  <a:lnTo>
                    <a:pt x="68" y="38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4" name="AutoShape 61"/>
            <p:cNvSpPr>
              <a:spLocks noChangeArrowheads="1"/>
            </p:cNvSpPr>
            <p:nvPr/>
          </p:nvSpPr>
          <p:spPr bwMode="auto">
            <a:xfrm>
              <a:off x="5127" y="1899"/>
              <a:ext cx="9" cy="7"/>
            </a:xfrm>
            <a:custGeom>
              <a:avLst/>
              <a:gdLst>
                <a:gd name="T0" fmla="*/ 3 w 30"/>
                <a:gd name="T1" fmla="*/ 1 h 25"/>
                <a:gd name="T2" fmla="*/ 3 w 30"/>
                <a:gd name="T3" fmla="*/ 1 h 25"/>
                <a:gd name="T4" fmla="*/ 3 w 30"/>
                <a:gd name="T5" fmla="*/ 1 h 25"/>
                <a:gd name="T6" fmla="*/ 3 w 30"/>
                <a:gd name="T7" fmla="*/ 1 h 25"/>
                <a:gd name="T8" fmla="*/ 3 w 30"/>
                <a:gd name="T9" fmla="*/ 1 h 25"/>
                <a:gd name="T10" fmla="*/ 3 w 30"/>
                <a:gd name="T11" fmla="*/ 1 h 25"/>
                <a:gd name="T12" fmla="*/ 0 w 30"/>
                <a:gd name="T13" fmla="*/ 1 h 25"/>
                <a:gd name="T14" fmla="*/ 0 w 30"/>
                <a:gd name="T15" fmla="*/ 1 h 25"/>
                <a:gd name="T16" fmla="*/ 3 w 30"/>
                <a:gd name="T17" fmla="*/ 0 h 25"/>
                <a:gd name="T18" fmla="*/ 3 w 30"/>
                <a:gd name="T19" fmla="*/ 1 h 25"/>
                <a:gd name="T20" fmla="*/ 3 w 30"/>
                <a:gd name="T21" fmla="*/ 1 h 25"/>
                <a:gd name="T22" fmla="*/ 3 w 30"/>
                <a:gd name="T23" fmla="*/ 1 h 25"/>
                <a:gd name="T24" fmla="*/ 3 w 30"/>
                <a:gd name="T25" fmla="*/ 1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25"/>
                <a:gd name="T41" fmla="*/ 30 w 30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25">
                  <a:moveTo>
                    <a:pt x="30" y="20"/>
                  </a:moveTo>
                  <a:lnTo>
                    <a:pt x="24" y="25"/>
                  </a:lnTo>
                  <a:lnTo>
                    <a:pt x="19" y="24"/>
                  </a:lnTo>
                  <a:lnTo>
                    <a:pt x="13" y="20"/>
                  </a:lnTo>
                  <a:lnTo>
                    <a:pt x="9" y="18"/>
                  </a:lnTo>
                  <a:lnTo>
                    <a:pt x="3" y="13"/>
                  </a:lnTo>
                  <a:lnTo>
                    <a:pt x="0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11" y="4"/>
                  </a:lnTo>
                  <a:lnTo>
                    <a:pt x="22" y="7"/>
                  </a:lnTo>
                  <a:lnTo>
                    <a:pt x="29" y="11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5" name="AutoShape 62"/>
            <p:cNvSpPr>
              <a:spLocks noChangeArrowheads="1"/>
            </p:cNvSpPr>
            <p:nvPr/>
          </p:nvSpPr>
          <p:spPr bwMode="auto">
            <a:xfrm>
              <a:off x="5130" y="1916"/>
              <a:ext cx="27" cy="21"/>
            </a:xfrm>
            <a:custGeom>
              <a:avLst/>
              <a:gdLst>
                <a:gd name="T0" fmla="*/ 6 w 86"/>
                <a:gd name="T1" fmla="*/ 3 h 70"/>
                <a:gd name="T2" fmla="*/ 6 w 86"/>
                <a:gd name="T3" fmla="*/ 3 h 70"/>
                <a:gd name="T4" fmla="*/ 6 w 86"/>
                <a:gd name="T5" fmla="*/ 3 h 70"/>
                <a:gd name="T6" fmla="*/ 6 w 86"/>
                <a:gd name="T7" fmla="*/ 3 h 70"/>
                <a:gd name="T8" fmla="*/ 6 w 86"/>
                <a:gd name="T9" fmla="*/ 3 h 70"/>
                <a:gd name="T10" fmla="*/ 6 w 86"/>
                <a:gd name="T11" fmla="*/ 3 h 70"/>
                <a:gd name="T12" fmla="*/ 6 w 86"/>
                <a:gd name="T13" fmla="*/ 3 h 70"/>
                <a:gd name="T14" fmla="*/ 6 w 86"/>
                <a:gd name="T15" fmla="*/ 3 h 70"/>
                <a:gd name="T16" fmla="*/ 6 w 86"/>
                <a:gd name="T17" fmla="*/ 3 h 70"/>
                <a:gd name="T18" fmla="*/ 6 w 86"/>
                <a:gd name="T19" fmla="*/ 3 h 70"/>
                <a:gd name="T20" fmla="*/ 6 w 86"/>
                <a:gd name="T21" fmla="*/ 3 h 70"/>
                <a:gd name="T22" fmla="*/ 6 w 86"/>
                <a:gd name="T23" fmla="*/ 3 h 70"/>
                <a:gd name="T24" fmla="*/ 6 w 86"/>
                <a:gd name="T25" fmla="*/ 3 h 70"/>
                <a:gd name="T26" fmla="*/ 6 w 86"/>
                <a:gd name="T27" fmla="*/ 3 h 70"/>
                <a:gd name="T28" fmla="*/ 6 w 86"/>
                <a:gd name="T29" fmla="*/ 3 h 70"/>
                <a:gd name="T30" fmla="*/ 0 w 86"/>
                <a:gd name="T31" fmla="*/ 3 h 70"/>
                <a:gd name="T32" fmla="*/ 6 w 86"/>
                <a:gd name="T33" fmla="*/ 3 h 70"/>
                <a:gd name="T34" fmla="*/ 6 w 86"/>
                <a:gd name="T35" fmla="*/ 3 h 70"/>
                <a:gd name="T36" fmla="*/ 6 w 86"/>
                <a:gd name="T37" fmla="*/ 3 h 70"/>
                <a:gd name="T38" fmla="*/ 6 w 86"/>
                <a:gd name="T39" fmla="*/ 3 h 70"/>
                <a:gd name="T40" fmla="*/ 6 w 86"/>
                <a:gd name="T41" fmla="*/ 3 h 70"/>
                <a:gd name="T42" fmla="*/ 6 w 86"/>
                <a:gd name="T43" fmla="*/ 3 h 70"/>
                <a:gd name="T44" fmla="*/ 6 w 86"/>
                <a:gd name="T45" fmla="*/ 3 h 70"/>
                <a:gd name="T46" fmla="*/ 6 w 86"/>
                <a:gd name="T47" fmla="*/ 0 h 70"/>
                <a:gd name="T48" fmla="*/ 6 w 86"/>
                <a:gd name="T49" fmla="*/ 3 h 70"/>
                <a:gd name="T50" fmla="*/ 6 w 86"/>
                <a:gd name="T51" fmla="*/ 3 h 70"/>
                <a:gd name="T52" fmla="*/ 6 w 86"/>
                <a:gd name="T53" fmla="*/ 3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"/>
                <a:gd name="T82" fmla="*/ 0 h 70"/>
                <a:gd name="T83" fmla="*/ 86 w 86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" h="70">
                  <a:moveTo>
                    <a:pt x="86" y="20"/>
                  </a:moveTo>
                  <a:lnTo>
                    <a:pt x="85" y="31"/>
                  </a:lnTo>
                  <a:lnTo>
                    <a:pt x="82" y="38"/>
                  </a:lnTo>
                  <a:lnTo>
                    <a:pt x="74" y="44"/>
                  </a:lnTo>
                  <a:lnTo>
                    <a:pt x="66" y="48"/>
                  </a:lnTo>
                  <a:lnTo>
                    <a:pt x="54" y="51"/>
                  </a:lnTo>
                  <a:lnTo>
                    <a:pt x="45" y="54"/>
                  </a:lnTo>
                  <a:lnTo>
                    <a:pt x="36" y="60"/>
                  </a:lnTo>
                  <a:lnTo>
                    <a:pt x="31" y="70"/>
                  </a:lnTo>
                  <a:lnTo>
                    <a:pt x="24" y="68"/>
                  </a:lnTo>
                  <a:lnTo>
                    <a:pt x="14" y="68"/>
                  </a:lnTo>
                  <a:lnTo>
                    <a:pt x="8" y="66"/>
                  </a:lnTo>
                  <a:lnTo>
                    <a:pt x="6" y="64"/>
                  </a:lnTo>
                  <a:lnTo>
                    <a:pt x="4" y="59"/>
                  </a:lnTo>
                  <a:lnTo>
                    <a:pt x="5" y="54"/>
                  </a:lnTo>
                  <a:lnTo>
                    <a:pt x="0" y="38"/>
                  </a:lnTo>
                  <a:lnTo>
                    <a:pt x="3" y="28"/>
                  </a:lnTo>
                  <a:lnTo>
                    <a:pt x="8" y="21"/>
                  </a:lnTo>
                  <a:lnTo>
                    <a:pt x="18" y="17"/>
                  </a:lnTo>
                  <a:lnTo>
                    <a:pt x="28" y="13"/>
                  </a:lnTo>
                  <a:lnTo>
                    <a:pt x="40" y="11"/>
                  </a:lnTo>
                  <a:lnTo>
                    <a:pt x="50" y="6"/>
                  </a:lnTo>
                  <a:lnTo>
                    <a:pt x="59" y="2"/>
                  </a:lnTo>
                  <a:lnTo>
                    <a:pt x="68" y="0"/>
                  </a:lnTo>
                  <a:lnTo>
                    <a:pt x="75" y="4"/>
                  </a:lnTo>
                  <a:lnTo>
                    <a:pt x="81" y="12"/>
                  </a:lnTo>
                  <a:lnTo>
                    <a:pt x="86" y="20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6" name="AutoShape 63"/>
            <p:cNvSpPr>
              <a:spLocks noChangeArrowheads="1"/>
            </p:cNvSpPr>
            <p:nvPr/>
          </p:nvSpPr>
          <p:spPr bwMode="auto">
            <a:xfrm>
              <a:off x="5136" y="1920"/>
              <a:ext cx="15" cy="12"/>
            </a:xfrm>
            <a:custGeom>
              <a:avLst/>
              <a:gdLst>
                <a:gd name="T0" fmla="*/ 1 w 52"/>
                <a:gd name="T1" fmla="*/ 4 h 39"/>
                <a:gd name="T2" fmla="*/ 1 w 52"/>
                <a:gd name="T3" fmla="*/ 4 h 39"/>
                <a:gd name="T4" fmla="*/ 1 w 52"/>
                <a:gd name="T5" fmla="*/ 4 h 39"/>
                <a:gd name="T6" fmla="*/ 1 w 52"/>
                <a:gd name="T7" fmla="*/ 4 h 39"/>
                <a:gd name="T8" fmla="*/ 1 w 52"/>
                <a:gd name="T9" fmla="*/ 4 h 39"/>
                <a:gd name="T10" fmla="*/ 1 w 52"/>
                <a:gd name="T11" fmla="*/ 4 h 39"/>
                <a:gd name="T12" fmla="*/ 1 w 52"/>
                <a:gd name="T13" fmla="*/ 4 h 39"/>
                <a:gd name="T14" fmla="*/ 1 w 52"/>
                <a:gd name="T15" fmla="*/ 4 h 39"/>
                <a:gd name="T16" fmla="*/ 1 w 52"/>
                <a:gd name="T17" fmla="*/ 4 h 39"/>
                <a:gd name="T18" fmla="*/ 1 w 52"/>
                <a:gd name="T19" fmla="*/ 4 h 39"/>
                <a:gd name="T20" fmla="*/ 1 w 52"/>
                <a:gd name="T21" fmla="*/ 4 h 39"/>
                <a:gd name="T22" fmla="*/ 1 w 52"/>
                <a:gd name="T23" fmla="*/ 4 h 39"/>
                <a:gd name="T24" fmla="*/ 0 w 52"/>
                <a:gd name="T25" fmla="*/ 4 h 39"/>
                <a:gd name="T26" fmla="*/ 1 w 52"/>
                <a:gd name="T27" fmla="*/ 4 h 39"/>
                <a:gd name="T28" fmla="*/ 1 w 52"/>
                <a:gd name="T29" fmla="*/ 4 h 39"/>
                <a:gd name="T30" fmla="*/ 1 w 52"/>
                <a:gd name="T31" fmla="*/ 4 h 39"/>
                <a:gd name="T32" fmla="*/ 1 w 52"/>
                <a:gd name="T33" fmla="*/ 4 h 39"/>
                <a:gd name="T34" fmla="*/ 1 w 52"/>
                <a:gd name="T35" fmla="*/ 4 h 39"/>
                <a:gd name="T36" fmla="*/ 1 w 52"/>
                <a:gd name="T37" fmla="*/ 4 h 39"/>
                <a:gd name="T38" fmla="*/ 1 w 52"/>
                <a:gd name="T39" fmla="*/ 4 h 39"/>
                <a:gd name="T40" fmla="*/ 1 w 52"/>
                <a:gd name="T41" fmla="*/ 0 h 39"/>
                <a:gd name="T42" fmla="*/ 1 w 52"/>
                <a:gd name="T43" fmla="*/ 0 h 39"/>
                <a:gd name="T44" fmla="*/ 1 w 52"/>
                <a:gd name="T45" fmla="*/ 4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2"/>
                <a:gd name="T70" fmla="*/ 0 h 39"/>
                <a:gd name="T71" fmla="*/ 52 w 52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2" h="39">
                  <a:moveTo>
                    <a:pt x="52" y="5"/>
                  </a:moveTo>
                  <a:lnTo>
                    <a:pt x="48" y="9"/>
                  </a:lnTo>
                  <a:lnTo>
                    <a:pt x="43" y="13"/>
                  </a:lnTo>
                  <a:lnTo>
                    <a:pt x="38" y="17"/>
                  </a:lnTo>
                  <a:lnTo>
                    <a:pt x="32" y="21"/>
                  </a:lnTo>
                  <a:lnTo>
                    <a:pt x="25" y="25"/>
                  </a:lnTo>
                  <a:lnTo>
                    <a:pt x="20" y="29"/>
                  </a:lnTo>
                  <a:lnTo>
                    <a:pt x="14" y="32"/>
                  </a:lnTo>
                  <a:lnTo>
                    <a:pt x="11" y="39"/>
                  </a:lnTo>
                  <a:lnTo>
                    <a:pt x="7" y="38"/>
                  </a:lnTo>
                  <a:lnTo>
                    <a:pt x="3" y="36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1" y="11"/>
                  </a:lnTo>
                  <a:lnTo>
                    <a:pt x="18" y="10"/>
                  </a:lnTo>
                  <a:lnTo>
                    <a:pt x="23" y="8"/>
                  </a:lnTo>
                  <a:lnTo>
                    <a:pt x="30" y="7"/>
                  </a:lnTo>
                  <a:lnTo>
                    <a:pt x="35" y="4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7" name="AutoShape 64"/>
            <p:cNvSpPr>
              <a:spLocks noChangeArrowheads="1"/>
            </p:cNvSpPr>
            <p:nvPr/>
          </p:nvSpPr>
          <p:spPr bwMode="auto">
            <a:xfrm>
              <a:off x="5219" y="1989"/>
              <a:ext cx="75" cy="62"/>
            </a:xfrm>
            <a:custGeom>
              <a:avLst/>
              <a:gdLst>
                <a:gd name="T0" fmla="*/ 2 w 254"/>
                <a:gd name="T1" fmla="*/ 2 h 210"/>
                <a:gd name="T2" fmla="*/ 2 w 254"/>
                <a:gd name="T3" fmla="*/ 2 h 210"/>
                <a:gd name="T4" fmla="*/ 2 w 254"/>
                <a:gd name="T5" fmla="*/ 2 h 210"/>
                <a:gd name="T6" fmla="*/ 2 w 254"/>
                <a:gd name="T7" fmla="*/ 2 h 210"/>
                <a:gd name="T8" fmla="*/ 2 w 254"/>
                <a:gd name="T9" fmla="*/ 2 h 210"/>
                <a:gd name="T10" fmla="*/ 2 w 254"/>
                <a:gd name="T11" fmla="*/ 2 h 210"/>
                <a:gd name="T12" fmla="*/ 2 w 254"/>
                <a:gd name="T13" fmla="*/ 2 h 210"/>
                <a:gd name="T14" fmla="*/ 2 w 254"/>
                <a:gd name="T15" fmla="*/ 2 h 210"/>
                <a:gd name="T16" fmla="*/ 2 w 254"/>
                <a:gd name="T17" fmla="*/ 2 h 210"/>
                <a:gd name="T18" fmla="*/ 2 w 254"/>
                <a:gd name="T19" fmla="*/ 2 h 210"/>
                <a:gd name="T20" fmla="*/ 2 w 254"/>
                <a:gd name="T21" fmla="*/ 2 h 210"/>
                <a:gd name="T22" fmla="*/ 2 w 254"/>
                <a:gd name="T23" fmla="*/ 2 h 210"/>
                <a:gd name="T24" fmla="*/ 2 w 254"/>
                <a:gd name="T25" fmla="*/ 2 h 210"/>
                <a:gd name="T26" fmla="*/ 2 w 254"/>
                <a:gd name="T27" fmla="*/ 2 h 210"/>
                <a:gd name="T28" fmla="*/ 2 w 254"/>
                <a:gd name="T29" fmla="*/ 2 h 210"/>
                <a:gd name="T30" fmla="*/ 2 w 254"/>
                <a:gd name="T31" fmla="*/ 2 h 210"/>
                <a:gd name="T32" fmla="*/ 2 w 254"/>
                <a:gd name="T33" fmla="*/ 2 h 210"/>
                <a:gd name="T34" fmla="*/ 2 w 254"/>
                <a:gd name="T35" fmla="*/ 2 h 210"/>
                <a:gd name="T36" fmla="*/ 2 w 254"/>
                <a:gd name="T37" fmla="*/ 2 h 210"/>
                <a:gd name="T38" fmla="*/ 2 w 254"/>
                <a:gd name="T39" fmla="*/ 2 h 210"/>
                <a:gd name="T40" fmla="*/ 2 w 254"/>
                <a:gd name="T41" fmla="*/ 2 h 210"/>
                <a:gd name="T42" fmla="*/ 2 w 254"/>
                <a:gd name="T43" fmla="*/ 2 h 210"/>
                <a:gd name="T44" fmla="*/ 2 w 254"/>
                <a:gd name="T45" fmla="*/ 2 h 210"/>
                <a:gd name="T46" fmla="*/ 2 w 254"/>
                <a:gd name="T47" fmla="*/ 2 h 210"/>
                <a:gd name="T48" fmla="*/ 2 w 254"/>
                <a:gd name="T49" fmla="*/ 2 h 210"/>
                <a:gd name="T50" fmla="*/ 2 w 254"/>
                <a:gd name="T51" fmla="*/ 2 h 210"/>
                <a:gd name="T52" fmla="*/ 2 w 254"/>
                <a:gd name="T53" fmla="*/ 2 h 210"/>
                <a:gd name="T54" fmla="*/ 2 w 254"/>
                <a:gd name="T55" fmla="*/ 2 h 210"/>
                <a:gd name="T56" fmla="*/ 2 w 254"/>
                <a:gd name="T57" fmla="*/ 2 h 210"/>
                <a:gd name="T58" fmla="*/ 2 w 254"/>
                <a:gd name="T59" fmla="*/ 2 h 210"/>
                <a:gd name="T60" fmla="*/ 2 w 254"/>
                <a:gd name="T61" fmla="*/ 2 h 210"/>
                <a:gd name="T62" fmla="*/ 2 w 254"/>
                <a:gd name="T63" fmla="*/ 2 h 210"/>
                <a:gd name="T64" fmla="*/ 2 w 254"/>
                <a:gd name="T65" fmla="*/ 2 h 210"/>
                <a:gd name="T66" fmla="*/ 2 w 254"/>
                <a:gd name="T67" fmla="*/ 2 h 210"/>
                <a:gd name="T68" fmla="*/ 2 w 254"/>
                <a:gd name="T69" fmla="*/ 2 h 210"/>
                <a:gd name="T70" fmla="*/ 2 w 254"/>
                <a:gd name="T71" fmla="*/ 2 h 210"/>
                <a:gd name="T72" fmla="*/ 2 w 254"/>
                <a:gd name="T73" fmla="*/ 2 h 210"/>
                <a:gd name="T74" fmla="*/ 2 w 254"/>
                <a:gd name="T75" fmla="*/ 2 h 210"/>
                <a:gd name="T76" fmla="*/ 2 w 254"/>
                <a:gd name="T77" fmla="*/ 2 h 210"/>
                <a:gd name="T78" fmla="*/ 2 w 254"/>
                <a:gd name="T79" fmla="*/ 2 h 210"/>
                <a:gd name="T80" fmla="*/ 2 w 254"/>
                <a:gd name="T81" fmla="*/ 2 h 210"/>
                <a:gd name="T82" fmla="*/ 2 w 254"/>
                <a:gd name="T83" fmla="*/ 2 h 210"/>
                <a:gd name="T84" fmla="*/ 2 w 254"/>
                <a:gd name="T85" fmla="*/ 2 h 210"/>
                <a:gd name="T86" fmla="*/ 2 w 254"/>
                <a:gd name="T87" fmla="*/ 2 h 210"/>
                <a:gd name="T88" fmla="*/ 2 w 254"/>
                <a:gd name="T89" fmla="*/ 2 h 210"/>
                <a:gd name="T90" fmla="*/ 2 w 254"/>
                <a:gd name="T91" fmla="*/ 2 h 210"/>
                <a:gd name="T92" fmla="*/ 2 w 254"/>
                <a:gd name="T93" fmla="*/ 2 h 210"/>
                <a:gd name="T94" fmla="*/ 2 w 254"/>
                <a:gd name="T95" fmla="*/ 2 h 210"/>
                <a:gd name="T96" fmla="*/ 2 w 254"/>
                <a:gd name="T97" fmla="*/ 2 h 210"/>
                <a:gd name="T98" fmla="*/ 2 w 254"/>
                <a:gd name="T99" fmla="*/ 2 h 210"/>
                <a:gd name="T100" fmla="*/ 2 w 254"/>
                <a:gd name="T101" fmla="*/ 2 h 210"/>
                <a:gd name="T102" fmla="*/ 0 w 254"/>
                <a:gd name="T103" fmla="*/ 2 h 210"/>
                <a:gd name="T104" fmla="*/ 2 w 254"/>
                <a:gd name="T105" fmla="*/ 2 h 210"/>
                <a:gd name="T106" fmla="*/ 2 w 254"/>
                <a:gd name="T107" fmla="*/ 2 h 210"/>
                <a:gd name="T108" fmla="*/ 2 w 254"/>
                <a:gd name="T109" fmla="*/ 2 h 210"/>
                <a:gd name="T110" fmla="*/ 2 w 254"/>
                <a:gd name="T111" fmla="*/ 2 h 210"/>
                <a:gd name="T112" fmla="*/ 2 w 254"/>
                <a:gd name="T113" fmla="*/ 0 h 210"/>
                <a:gd name="T114" fmla="*/ 2 w 254"/>
                <a:gd name="T115" fmla="*/ 2 h 210"/>
                <a:gd name="T116" fmla="*/ 2 w 254"/>
                <a:gd name="T117" fmla="*/ 2 h 2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10"/>
                <a:gd name="T179" fmla="*/ 254 w 254"/>
                <a:gd name="T180" fmla="*/ 210 h 21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10">
                  <a:moveTo>
                    <a:pt x="139" y="44"/>
                  </a:moveTo>
                  <a:lnTo>
                    <a:pt x="148" y="41"/>
                  </a:lnTo>
                  <a:lnTo>
                    <a:pt x="158" y="36"/>
                  </a:lnTo>
                  <a:lnTo>
                    <a:pt x="168" y="32"/>
                  </a:lnTo>
                  <a:lnTo>
                    <a:pt x="178" y="38"/>
                  </a:lnTo>
                  <a:lnTo>
                    <a:pt x="185" y="40"/>
                  </a:lnTo>
                  <a:lnTo>
                    <a:pt x="193" y="47"/>
                  </a:lnTo>
                  <a:lnTo>
                    <a:pt x="199" y="54"/>
                  </a:lnTo>
                  <a:lnTo>
                    <a:pt x="205" y="62"/>
                  </a:lnTo>
                  <a:lnTo>
                    <a:pt x="206" y="69"/>
                  </a:lnTo>
                  <a:lnTo>
                    <a:pt x="207" y="75"/>
                  </a:lnTo>
                  <a:lnTo>
                    <a:pt x="207" y="82"/>
                  </a:lnTo>
                  <a:lnTo>
                    <a:pt x="207" y="88"/>
                  </a:lnTo>
                  <a:lnTo>
                    <a:pt x="206" y="94"/>
                  </a:lnTo>
                  <a:lnTo>
                    <a:pt x="206" y="99"/>
                  </a:lnTo>
                  <a:lnTo>
                    <a:pt x="204" y="106"/>
                  </a:lnTo>
                  <a:lnTo>
                    <a:pt x="203" y="113"/>
                  </a:lnTo>
                  <a:lnTo>
                    <a:pt x="213" y="108"/>
                  </a:lnTo>
                  <a:lnTo>
                    <a:pt x="223" y="101"/>
                  </a:lnTo>
                  <a:lnTo>
                    <a:pt x="228" y="97"/>
                  </a:lnTo>
                  <a:lnTo>
                    <a:pt x="234" y="96"/>
                  </a:lnTo>
                  <a:lnTo>
                    <a:pt x="241" y="98"/>
                  </a:lnTo>
                  <a:lnTo>
                    <a:pt x="248" y="105"/>
                  </a:lnTo>
                  <a:lnTo>
                    <a:pt x="254" y="112"/>
                  </a:lnTo>
                  <a:lnTo>
                    <a:pt x="253" y="122"/>
                  </a:lnTo>
                  <a:lnTo>
                    <a:pt x="248" y="130"/>
                  </a:lnTo>
                  <a:lnTo>
                    <a:pt x="246" y="139"/>
                  </a:lnTo>
                  <a:lnTo>
                    <a:pt x="235" y="146"/>
                  </a:lnTo>
                  <a:lnTo>
                    <a:pt x="225" y="151"/>
                  </a:lnTo>
                  <a:lnTo>
                    <a:pt x="214" y="153"/>
                  </a:lnTo>
                  <a:lnTo>
                    <a:pt x="203" y="156"/>
                  </a:lnTo>
                  <a:lnTo>
                    <a:pt x="195" y="156"/>
                  </a:lnTo>
                  <a:lnTo>
                    <a:pt x="191" y="153"/>
                  </a:lnTo>
                  <a:lnTo>
                    <a:pt x="188" y="149"/>
                  </a:lnTo>
                  <a:lnTo>
                    <a:pt x="188" y="145"/>
                  </a:lnTo>
                  <a:lnTo>
                    <a:pt x="187" y="138"/>
                  </a:lnTo>
                  <a:lnTo>
                    <a:pt x="188" y="133"/>
                  </a:lnTo>
                  <a:lnTo>
                    <a:pt x="188" y="127"/>
                  </a:lnTo>
                  <a:lnTo>
                    <a:pt x="189" y="124"/>
                  </a:lnTo>
                  <a:lnTo>
                    <a:pt x="182" y="130"/>
                  </a:lnTo>
                  <a:lnTo>
                    <a:pt x="174" y="135"/>
                  </a:lnTo>
                  <a:lnTo>
                    <a:pt x="164" y="137"/>
                  </a:lnTo>
                  <a:lnTo>
                    <a:pt x="156" y="137"/>
                  </a:lnTo>
                  <a:lnTo>
                    <a:pt x="149" y="130"/>
                  </a:lnTo>
                  <a:lnTo>
                    <a:pt x="147" y="125"/>
                  </a:lnTo>
                  <a:lnTo>
                    <a:pt x="146" y="117"/>
                  </a:lnTo>
                  <a:lnTo>
                    <a:pt x="148" y="109"/>
                  </a:lnTo>
                  <a:lnTo>
                    <a:pt x="150" y="106"/>
                  </a:lnTo>
                  <a:lnTo>
                    <a:pt x="151" y="103"/>
                  </a:lnTo>
                  <a:lnTo>
                    <a:pt x="150" y="98"/>
                  </a:lnTo>
                  <a:lnTo>
                    <a:pt x="148" y="96"/>
                  </a:lnTo>
                  <a:lnTo>
                    <a:pt x="141" y="95"/>
                  </a:lnTo>
                  <a:lnTo>
                    <a:pt x="136" y="97"/>
                  </a:lnTo>
                  <a:lnTo>
                    <a:pt x="129" y="101"/>
                  </a:lnTo>
                  <a:lnTo>
                    <a:pt x="124" y="105"/>
                  </a:lnTo>
                  <a:lnTo>
                    <a:pt x="119" y="102"/>
                  </a:lnTo>
                  <a:lnTo>
                    <a:pt x="118" y="97"/>
                  </a:lnTo>
                  <a:lnTo>
                    <a:pt x="117" y="93"/>
                  </a:lnTo>
                  <a:lnTo>
                    <a:pt x="113" y="94"/>
                  </a:lnTo>
                  <a:lnTo>
                    <a:pt x="110" y="104"/>
                  </a:lnTo>
                  <a:lnTo>
                    <a:pt x="113" y="114"/>
                  </a:lnTo>
                  <a:lnTo>
                    <a:pt x="115" y="124"/>
                  </a:lnTo>
                  <a:lnTo>
                    <a:pt x="119" y="135"/>
                  </a:lnTo>
                  <a:lnTo>
                    <a:pt x="122" y="144"/>
                  </a:lnTo>
                  <a:lnTo>
                    <a:pt x="125" y="153"/>
                  </a:lnTo>
                  <a:lnTo>
                    <a:pt x="125" y="163"/>
                  </a:lnTo>
                  <a:lnTo>
                    <a:pt x="124" y="176"/>
                  </a:lnTo>
                  <a:lnTo>
                    <a:pt x="119" y="185"/>
                  </a:lnTo>
                  <a:lnTo>
                    <a:pt x="115" y="195"/>
                  </a:lnTo>
                  <a:lnTo>
                    <a:pt x="108" y="204"/>
                  </a:lnTo>
                  <a:lnTo>
                    <a:pt x="101" y="210"/>
                  </a:lnTo>
                  <a:lnTo>
                    <a:pt x="87" y="208"/>
                  </a:lnTo>
                  <a:lnTo>
                    <a:pt x="80" y="202"/>
                  </a:lnTo>
                  <a:lnTo>
                    <a:pt x="74" y="193"/>
                  </a:lnTo>
                  <a:lnTo>
                    <a:pt x="72" y="184"/>
                  </a:lnTo>
                  <a:lnTo>
                    <a:pt x="69" y="173"/>
                  </a:lnTo>
                  <a:lnTo>
                    <a:pt x="68" y="162"/>
                  </a:lnTo>
                  <a:lnTo>
                    <a:pt x="66" y="152"/>
                  </a:lnTo>
                  <a:lnTo>
                    <a:pt x="64" y="144"/>
                  </a:lnTo>
                  <a:lnTo>
                    <a:pt x="63" y="134"/>
                  </a:lnTo>
                  <a:lnTo>
                    <a:pt x="62" y="125"/>
                  </a:lnTo>
                  <a:lnTo>
                    <a:pt x="60" y="115"/>
                  </a:lnTo>
                  <a:lnTo>
                    <a:pt x="60" y="107"/>
                  </a:lnTo>
                  <a:lnTo>
                    <a:pt x="60" y="97"/>
                  </a:lnTo>
                  <a:lnTo>
                    <a:pt x="64" y="91"/>
                  </a:lnTo>
                  <a:lnTo>
                    <a:pt x="71" y="84"/>
                  </a:lnTo>
                  <a:lnTo>
                    <a:pt x="83" y="81"/>
                  </a:lnTo>
                  <a:lnTo>
                    <a:pt x="87" y="81"/>
                  </a:lnTo>
                  <a:lnTo>
                    <a:pt x="94" y="79"/>
                  </a:lnTo>
                  <a:lnTo>
                    <a:pt x="91" y="71"/>
                  </a:lnTo>
                  <a:lnTo>
                    <a:pt x="84" y="71"/>
                  </a:lnTo>
                  <a:lnTo>
                    <a:pt x="75" y="71"/>
                  </a:lnTo>
                  <a:lnTo>
                    <a:pt x="69" y="69"/>
                  </a:lnTo>
                  <a:lnTo>
                    <a:pt x="61" y="74"/>
                  </a:lnTo>
                  <a:lnTo>
                    <a:pt x="54" y="77"/>
                  </a:lnTo>
                  <a:lnTo>
                    <a:pt x="47" y="80"/>
                  </a:lnTo>
                  <a:lnTo>
                    <a:pt x="39" y="81"/>
                  </a:lnTo>
                  <a:lnTo>
                    <a:pt x="30" y="80"/>
                  </a:lnTo>
                  <a:lnTo>
                    <a:pt x="22" y="80"/>
                  </a:lnTo>
                  <a:lnTo>
                    <a:pt x="16" y="80"/>
                  </a:lnTo>
                  <a:lnTo>
                    <a:pt x="10" y="81"/>
                  </a:lnTo>
                  <a:lnTo>
                    <a:pt x="5" y="74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1" y="56"/>
                  </a:lnTo>
                  <a:lnTo>
                    <a:pt x="1" y="50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3"/>
                  </a:lnTo>
                  <a:lnTo>
                    <a:pt x="20" y="23"/>
                  </a:lnTo>
                  <a:lnTo>
                    <a:pt x="33" y="15"/>
                  </a:lnTo>
                  <a:lnTo>
                    <a:pt x="47" y="8"/>
                  </a:lnTo>
                  <a:lnTo>
                    <a:pt x="61" y="4"/>
                  </a:lnTo>
                  <a:lnTo>
                    <a:pt x="74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15" y="8"/>
                  </a:lnTo>
                  <a:lnTo>
                    <a:pt x="139" y="44"/>
                  </a:lnTo>
                  <a:close/>
                </a:path>
              </a:pathLst>
            </a:custGeom>
            <a:solidFill>
              <a:srgbClr val="33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8" name="AutoShape 65"/>
            <p:cNvSpPr>
              <a:spLocks noChangeArrowheads="1"/>
            </p:cNvSpPr>
            <p:nvPr/>
          </p:nvSpPr>
          <p:spPr bwMode="auto">
            <a:xfrm>
              <a:off x="5225" y="1993"/>
              <a:ext cx="52" cy="30"/>
            </a:xfrm>
            <a:custGeom>
              <a:avLst/>
              <a:gdLst>
                <a:gd name="T0" fmla="*/ 3 w 173"/>
                <a:gd name="T1" fmla="*/ 3 h 100"/>
                <a:gd name="T2" fmla="*/ 3 w 173"/>
                <a:gd name="T3" fmla="*/ 3 h 100"/>
                <a:gd name="T4" fmla="*/ 3 w 173"/>
                <a:gd name="T5" fmla="*/ 3 h 100"/>
                <a:gd name="T6" fmla="*/ 3 w 173"/>
                <a:gd name="T7" fmla="*/ 3 h 100"/>
                <a:gd name="T8" fmla="*/ 3 w 173"/>
                <a:gd name="T9" fmla="*/ 3 h 100"/>
                <a:gd name="T10" fmla="*/ 3 w 173"/>
                <a:gd name="T11" fmla="*/ 3 h 100"/>
                <a:gd name="T12" fmla="*/ 3 w 173"/>
                <a:gd name="T13" fmla="*/ 3 h 100"/>
                <a:gd name="T14" fmla="*/ 3 w 173"/>
                <a:gd name="T15" fmla="*/ 3 h 100"/>
                <a:gd name="T16" fmla="*/ 3 w 173"/>
                <a:gd name="T17" fmla="*/ 3 h 100"/>
                <a:gd name="T18" fmla="*/ 3 w 173"/>
                <a:gd name="T19" fmla="*/ 3 h 100"/>
                <a:gd name="T20" fmla="*/ 3 w 173"/>
                <a:gd name="T21" fmla="*/ 3 h 100"/>
                <a:gd name="T22" fmla="*/ 3 w 173"/>
                <a:gd name="T23" fmla="*/ 3 h 100"/>
                <a:gd name="T24" fmla="*/ 3 w 173"/>
                <a:gd name="T25" fmla="*/ 3 h 100"/>
                <a:gd name="T26" fmla="*/ 3 w 173"/>
                <a:gd name="T27" fmla="*/ 3 h 100"/>
                <a:gd name="T28" fmla="*/ 3 w 173"/>
                <a:gd name="T29" fmla="*/ 3 h 100"/>
                <a:gd name="T30" fmla="*/ 3 w 173"/>
                <a:gd name="T31" fmla="*/ 3 h 100"/>
                <a:gd name="T32" fmla="*/ 3 w 173"/>
                <a:gd name="T33" fmla="*/ 3 h 100"/>
                <a:gd name="T34" fmla="*/ 3 w 173"/>
                <a:gd name="T35" fmla="*/ 3 h 100"/>
                <a:gd name="T36" fmla="*/ 3 w 173"/>
                <a:gd name="T37" fmla="*/ 3 h 100"/>
                <a:gd name="T38" fmla="*/ 3 w 173"/>
                <a:gd name="T39" fmla="*/ 3 h 100"/>
                <a:gd name="T40" fmla="*/ 3 w 173"/>
                <a:gd name="T41" fmla="*/ 3 h 100"/>
                <a:gd name="T42" fmla="*/ 3 w 173"/>
                <a:gd name="T43" fmla="*/ 3 h 100"/>
                <a:gd name="T44" fmla="*/ 3 w 173"/>
                <a:gd name="T45" fmla="*/ 3 h 100"/>
                <a:gd name="T46" fmla="*/ 3 w 173"/>
                <a:gd name="T47" fmla="*/ 3 h 100"/>
                <a:gd name="T48" fmla="*/ 3 w 173"/>
                <a:gd name="T49" fmla="*/ 3 h 100"/>
                <a:gd name="T50" fmla="*/ 3 w 173"/>
                <a:gd name="T51" fmla="*/ 3 h 100"/>
                <a:gd name="T52" fmla="*/ 3 w 173"/>
                <a:gd name="T53" fmla="*/ 3 h 100"/>
                <a:gd name="T54" fmla="*/ 3 w 173"/>
                <a:gd name="T55" fmla="*/ 3 h 100"/>
                <a:gd name="T56" fmla="*/ 3 w 173"/>
                <a:gd name="T57" fmla="*/ 3 h 100"/>
                <a:gd name="T58" fmla="*/ 3 w 173"/>
                <a:gd name="T59" fmla="*/ 3 h 100"/>
                <a:gd name="T60" fmla="*/ 3 w 173"/>
                <a:gd name="T61" fmla="*/ 3 h 100"/>
                <a:gd name="T62" fmla="*/ 3 w 173"/>
                <a:gd name="T63" fmla="*/ 3 h 100"/>
                <a:gd name="T64" fmla="*/ 3 w 173"/>
                <a:gd name="T65" fmla="*/ 3 h 100"/>
                <a:gd name="T66" fmla="*/ 3 w 173"/>
                <a:gd name="T67" fmla="*/ 3 h 100"/>
                <a:gd name="T68" fmla="*/ 3 w 173"/>
                <a:gd name="T69" fmla="*/ 3 h 100"/>
                <a:gd name="T70" fmla="*/ 3 w 173"/>
                <a:gd name="T71" fmla="*/ 3 h 100"/>
                <a:gd name="T72" fmla="*/ 3 w 173"/>
                <a:gd name="T73" fmla="*/ 3 h 100"/>
                <a:gd name="T74" fmla="*/ 3 w 173"/>
                <a:gd name="T75" fmla="*/ 3 h 100"/>
                <a:gd name="T76" fmla="*/ 3 w 173"/>
                <a:gd name="T77" fmla="*/ 3 h 100"/>
                <a:gd name="T78" fmla="*/ 3 w 173"/>
                <a:gd name="T79" fmla="*/ 3 h 100"/>
                <a:gd name="T80" fmla="*/ 3 w 173"/>
                <a:gd name="T81" fmla="*/ 3 h 100"/>
                <a:gd name="T82" fmla="*/ 3 w 173"/>
                <a:gd name="T83" fmla="*/ 3 h 100"/>
                <a:gd name="T84" fmla="*/ 3 w 173"/>
                <a:gd name="T85" fmla="*/ 3 h 100"/>
                <a:gd name="T86" fmla="*/ 3 w 173"/>
                <a:gd name="T87" fmla="*/ 3 h 100"/>
                <a:gd name="T88" fmla="*/ 3 w 173"/>
                <a:gd name="T89" fmla="*/ 3 h 100"/>
                <a:gd name="T90" fmla="*/ 3 w 173"/>
                <a:gd name="T91" fmla="*/ 3 h 100"/>
                <a:gd name="T92" fmla="*/ 0 w 173"/>
                <a:gd name="T93" fmla="*/ 3 h 100"/>
                <a:gd name="T94" fmla="*/ 0 w 173"/>
                <a:gd name="T95" fmla="*/ 3 h 100"/>
                <a:gd name="T96" fmla="*/ 3 w 173"/>
                <a:gd name="T97" fmla="*/ 3 h 100"/>
                <a:gd name="T98" fmla="*/ 3 w 173"/>
                <a:gd name="T99" fmla="*/ 3 h 100"/>
                <a:gd name="T100" fmla="*/ 3 w 173"/>
                <a:gd name="T101" fmla="*/ 3 h 100"/>
                <a:gd name="T102" fmla="*/ 3 w 173"/>
                <a:gd name="T103" fmla="*/ 3 h 100"/>
                <a:gd name="T104" fmla="*/ 3 w 173"/>
                <a:gd name="T105" fmla="*/ 3 h 100"/>
                <a:gd name="T106" fmla="*/ 3 w 173"/>
                <a:gd name="T107" fmla="*/ 3 h 100"/>
                <a:gd name="T108" fmla="*/ 3 w 173"/>
                <a:gd name="T109" fmla="*/ 0 h 100"/>
                <a:gd name="T110" fmla="*/ 3 w 173"/>
                <a:gd name="T111" fmla="*/ 0 h 100"/>
                <a:gd name="T112" fmla="*/ 3 w 173"/>
                <a:gd name="T113" fmla="*/ 3 h 100"/>
                <a:gd name="T114" fmla="*/ 3 w 173"/>
                <a:gd name="T115" fmla="*/ 3 h 100"/>
                <a:gd name="T116" fmla="*/ 3 w 173"/>
                <a:gd name="T117" fmla="*/ 3 h 100"/>
                <a:gd name="T118" fmla="*/ 3 w 173"/>
                <a:gd name="T119" fmla="*/ 3 h 100"/>
                <a:gd name="T120" fmla="*/ 3 w 173"/>
                <a:gd name="T121" fmla="*/ 3 h 100"/>
                <a:gd name="T122" fmla="*/ 3 w 173"/>
                <a:gd name="T123" fmla="*/ 3 h 100"/>
                <a:gd name="T124" fmla="*/ 3 w 173"/>
                <a:gd name="T125" fmla="*/ 3 h 1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3"/>
                <a:gd name="T190" fmla="*/ 0 h 100"/>
                <a:gd name="T191" fmla="*/ 173 w 173"/>
                <a:gd name="T192" fmla="*/ 100 h 1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3" h="100">
                  <a:moveTo>
                    <a:pt x="103" y="32"/>
                  </a:moveTo>
                  <a:lnTo>
                    <a:pt x="104" y="41"/>
                  </a:lnTo>
                  <a:lnTo>
                    <a:pt x="109" y="47"/>
                  </a:lnTo>
                  <a:lnTo>
                    <a:pt x="116" y="46"/>
                  </a:lnTo>
                  <a:lnTo>
                    <a:pt x="122" y="44"/>
                  </a:lnTo>
                  <a:lnTo>
                    <a:pt x="129" y="41"/>
                  </a:lnTo>
                  <a:lnTo>
                    <a:pt x="136" y="39"/>
                  </a:lnTo>
                  <a:lnTo>
                    <a:pt x="142" y="35"/>
                  </a:lnTo>
                  <a:lnTo>
                    <a:pt x="149" y="34"/>
                  </a:lnTo>
                  <a:lnTo>
                    <a:pt x="155" y="34"/>
                  </a:lnTo>
                  <a:lnTo>
                    <a:pt x="163" y="39"/>
                  </a:lnTo>
                  <a:lnTo>
                    <a:pt x="166" y="42"/>
                  </a:lnTo>
                  <a:lnTo>
                    <a:pt x="170" y="46"/>
                  </a:lnTo>
                  <a:lnTo>
                    <a:pt x="171" y="52"/>
                  </a:lnTo>
                  <a:lnTo>
                    <a:pt x="173" y="58"/>
                  </a:lnTo>
                  <a:lnTo>
                    <a:pt x="173" y="64"/>
                  </a:lnTo>
                  <a:lnTo>
                    <a:pt x="173" y="69"/>
                  </a:lnTo>
                  <a:lnTo>
                    <a:pt x="171" y="75"/>
                  </a:lnTo>
                  <a:lnTo>
                    <a:pt x="170" y="82"/>
                  </a:lnTo>
                  <a:lnTo>
                    <a:pt x="164" y="86"/>
                  </a:lnTo>
                  <a:lnTo>
                    <a:pt x="159" y="91"/>
                  </a:lnTo>
                  <a:lnTo>
                    <a:pt x="153" y="95"/>
                  </a:lnTo>
                  <a:lnTo>
                    <a:pt x="148" y="100"/>
                  </a:lnTo>
                  <a:lnTo>
                    <a:pt x="147" y="89"/>
                  </a:lnTo>
                  <a:lnTo>
                    <a:pt x="148" y="80"/>
                  </a:lnTo>
                  <a:lnTo>
                    <a:pt x="147" y="71"/>
                  </a:lnTo>
                  <a:lnTo>
                    <a:pt x="143" y="62"/>
                  </a:lnTo>
                  <a:lnTo>
                    <a:pt x="136" y="57"/>
                  </a:lnTo>
                  <a:lnTo>
                    <a:pt x="128" y="57"/>
                  </a:lnTo>
                  <a:lnTo>
                    <a:pt x="121" y="57"/>
                  </a:lnTo>
                  <a:lnTo>
                    <a:pt x="116" y="60"/>
                  </a:lnTo>
                  <a:lnTo>
                    <a:pt x="108" y="65"/>
                  </a:lnTo>
                  <a:lnTo>
                    <a:pt x="100" y="63"/>
                  </a:lnTo>
                  <a:lnTo>
                    <a:pt x="93" y="60"/>
                  </a:lnTo>
                  <a:lnTo>
                    <a:pt x="86" y="60"/>
                  </a:lnTo>
                  <a:lnTo>
                    <a:pt x="86" y="53"/>
                  </a:lnTo>
                  <a:lnTo>
                    <a:pt x="84" y="46"/>
                  </a:lnTo>
                  <a:lnTo>
                    <a:pt x="79" y="40"/>
                  </a:lnTo>
                  <a:lnTo>
                    <a:pt x="75" y="36"/>
                  </a:lnTo>
                  <a:lnTo>
                    <a:pt x="63" y="34"/>
                  </a:lnTo>
                  <a:lnTo>
                    <a:pt x="54" y="35"/>
                  </a:lnTo>
                  <a:lnTo>
                    <a:pt x="44" y="36"/>
                  </a:lnTo>
                  <a:lnTo>
                    <a:pt x="36" y="40"/>
                  </a:lnTo>
                  <a:lnTo>
                    <a:pt x="26" y="42"/>
                  </a:lnTo>
                  <a:lnTo>
                    <a:pt x="18" y="44"/>
                  </a:lnTo>
                  <a:lnTo>
                    <a:pt x="9" y="45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10" y="17"/>
                  </a:lnTo>
                  <a:lnTo>
                    <a:pt x="20" y="13"/>
                  </a:lnTo>
                  <a:lnTo>
                    <a:pt x="30" y="9"/>
                  </a:lnTo>
                  <a:lnTo>
                    <a:pt x="41" y="7"/>
                  </a:lnTo>
                  <a:lnTo>
                    <a:pt x="52" y="3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2"/>
                  </a:lnTo>
                  <a:lnTo>
                    <a:pt x="83" y="4"/>
                  </a:lnTo>
                  <a:lnTo>
                    <a:pt x="89" y="9"/>
                  </a:lnTo>
                  <a:lnTo>
                    <a:pt x="93" y="12"/>
                  </a:lnTo>
                  <a:lnTo>
                    <a:pt x="97" y="19"/>
                  </a:lnTo>
                  <a:lnTo>
                    <a:pt x="100" y="24"/>
                  </a:lnTo>
                  <a:lnTo>
                    <a:pt x="103" y="32"/>
                  </a:lnTo>
                  <a:close/>
                </a:path>
              </a:pathLst>
            </a:custGeom>
            <a:solidFill>
              <a:srgbClr val="33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89" name="AutoShape 66"/>
            <p:cNvSpPr>
              <a:spLocks noChangeArrowheads="1"/>
            </p:cNvSpPr>
            <p:nvPr/>
          </p:nvSpPr>
          <p:spPr bwMode="auto">
            <a:xfrm>
              <a:off x="5243" y="2017"/>
              <a:ext cx="7" cy="28"/>
            </a:xfrm>
            <a:custGeom>
              <a:avLst/>
              <a:gdLst>
                <a:gd name="T0" fmla="*/ 1 w 26"/>
                <a:gd name="T1" fmla="*/ 2 h 94"/>
                <a:gd name="T2" fmla="*/ 1 w 26"/>
                <a:gd name="T3" fmla="*/ 2 h 94"/>
                <a:gd name="T4" fmla="*/ 1 w 26"/>
                <a:gd name="T5" fmla="*/ 2 h 94"/>
                <a:gd name="T6" fmla="*/ 1 w 26"/>
                <a:gd name="T7" fmla="*/ 2 h 94"/>
                <a:gd name="T8" fmla="*/ 1 w 26"/>
                <a:gd name="T9" fmla="*/ 2 h 94"/>
                <a:gd name="T10" fmla="*/ 1 w 26"/>
                <a:gd name="T11" fmla="*/ 2 h 94"/>
                <a:gd name="T12" fmla="*/ 1 w 26"/>
                <a:gd name="T13" fmla="*/ 2 h 94"/>
                <a:gd name="T14" fmla="*/ 1 w 26"/>
                <a:gd name="T15" fmla="*/ 2 h 94"/>
                <a:gd name="T16" fmla="*/ 1 w 26"/>
                <a:gd name="T17" fmla="*/ 2 h 94"/>
                <a:gd name="T18" fmla="*/ 1 w 26"/>
                <a:gd name="T19" fmla="*/ 2 h 94"/>
                <a:gd name="T20" fmla="*/ 1 w 26"/>
                <a:gd name="T21" fmla="*/ 2 h 94"/>
                <a:gd name="T22" fmla="*/ 1 w 26"/>
                <a:gd name="T23" fmla="*/ 2 h 94"/>
                <a:gd name="T24" fmla="*/ 1 w 26"/>
                <a:gd name="T25" fmla="*/ 2 h 94"/>
                <a:gd name="T26" fmla="*/ 1 w 26"/>
                <a:gd name="T27" fmla="*/ 2 h 94"/>
                <a:gd name="T28" fmla="*/ 1 w 26"/>
                <a:gd name="T29" fmla="*/ 2 h 94"/>
                <a:gd name="T30" fmla="*/ 1 w 26"/>
                <a:gd name="T31" fmla="*/ 2 h 94"/>
                <a:gd name="T32" fmla="*/ 1 w 26"/>
                <a:gd name="T33" fmla="*/ 2 h 94"/>
                <a:gd name="T34" fmla="*/ 0 w 26"/>
                <a:gd name="T35" fmla="*/ 2 h 94"/>
                <a:gd name="T36" fmla="*/ 0 w 26"/>
                <a:gd name="T37" fmla="*/ 2 h 94"/>
                <a:gd name="T38" fmla="*/ 1 w 26"/>
                <a:gd name="T39" fmla="*/ 2 h 94"/>
                <a:gd name="T40" fmla="*/ 1 w 26"/>
                <a:gd name="T41" fmla="*/ 0 h 94"/>
                <a:gd name="T42" fmla="*/ 1 w 26"/>
                <a:gd name="T43" fmla="*/ 2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6"/>
                <a:gd name="T67" fmla="*/ 0 h 94"/>
                <a:gd name="T68" fmla="*/ 26 w 26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6" h="94">
                  <a:moveTo>
                    <a:pt x="15" y="1"/>
                  </a:moveTo>
                  <a:lnTo>
                    <a:pt x="15" y="11"/>
                  </a:lnTo>
                  <a:lnTo>
                    <a:pt x="18" y="22"/>
                  </a:lnTo>
                  <a:lnTo>
                    <a:pt x="20" y="32"/>
                  </a:lnTo>
                  <a:lnTo>
                    <a:pt x="24" y="43"/>
                  </a:lnTo>
                  <a:lnTo>
                    <a:pt x="25" y="53"/>
                  </a:lnTo>
                  <a:lnTo>
                    <a:pt x="26" y="64"/>
                  </a:lnTo>
                  <a:lnTo>
                    <a:pt x="25" y="75"/>
                  </a:lnTo>
                  <a:lnTo>
                    <a:pt x="24" y="90"/>
                  </a:lnTo>
                  <a:lnTo>
                    <a:pt x="17" y="9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5" y="63"/>
                  </a:lnTo>
                  <a:lnTo>
                    <a:pt x="5" y="53"/>
                  </a:lnTo>
                  <a:lnTo>
                    <a:pt x="3" y="41"/>
                  </a:lnTo>
                  <a:lnTo>
                    <a:pt x="2" y="31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0" y="6"/>
                  </a:lnTo>
                  <a:lnTo>
                    <a:pt x="4" y="2"/>
                  </a:lnTo>
                  <a:lnTo>
                    <a:pt x="8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33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0" name="AutoShape 67"/>
            <p:cNvSpPr>
              <a:spLocks noChangeArrowheads="1"/>
            </p:cNvSpPr>
            <p:nvPr/>
          </p:nvSpPr>
          <p:spPr bwMode="auto">
            <a:xfrm>
              <a:off x="5281" y="2021"/>
              <a:ext cx="7" cy="7"/>
            </a:xfrm>
            <a:custGeom>
              <a:avLst/>
              <a:gdLst>
                <a:gd name="T0" fmla="*/ 0 w 27"/>
                <a:gd name="T1" fmla="*/ 2 h 24"/>
                <a:gd name="T2" fmla="*/ 0 w 27"/>
                <a:gd name="T3" fmla="*/ 2 h 24"/>
                <a:gd name="T4" fmla="*/ 0 w 27"/>
                <a:gd name="T5" fmla="*/ 2 h 24"/>
                <a:gd name="T6" fmla="*/ 0 w 27"/>
                <a:gd name="T7" fmla="*/ 2 h 24"/>
                <a:gd name="T8" fmla="*/ 0 w 27"/>
                <a:gd name="T9" fmla="*/ 2 h 24"/>
                <a:gd name="T10" fmla="*/ 0 w 27"/>
                <a:gd name="T11" fmla="*/ 0 h 24"/>
                <a:gd name="T12" fmla="*/ 0 w 27"/>
                <a:gd name="T13" fmla="*/ 2 h 24"/>
                <a:gd name="T14" fmla="*/ 0 w 27"/>
                <a:gd name="T15" fmla="*/ 2 h 24"/>
                <a:gd name="T16" fmla="*/ 0 w 27"/>
                <a:gd name="T17" fmla="*/ 2 h 24"/>
                <a:gd name="T18" fmla="*/ 0 w 27"/>
                <a:gd name="T19" fmla="*/ 2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4"/>
                <a:gd name="T32" fmla="*/ 27 w 27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4">
                  <a:moveTo>
                    <a:pt x="11" y="24"/>
                  </a:moveTo>
                  <a:lnTo>
                    <a:pt x="0" y="24"/>
                  </a:lnTo>
                  <a:lnTo>
                    <a:pt x="5" y="17"/>
                  </a:lnTo>
                  <a:lnTo>
                    <a:pt x="11" y="11"/>
                  </a:lnTo>
                  <a:lnTo>
                    <a:pt x="19" y="4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4" y="15"/>
                  </a:lnTo>
                  <a:lnTo>
                    <a:pt x="17" y="21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1" name="AutoShape 68"/>
            <p:cNvSpPr>
              <a:spLocks noChangeArrowheads="1"/>
            </p:cNvSpPr>
            <p:nvPr/>
          </p:nvSpPr>
          <p:spPr bwMode="auto">
            <a:xfrm>
              <a:off x="4923" y="2135"/>
              <a:ext cx="6" cy="7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2 h 24"/>
                <a:gd name="T4" fmla="*/ 0 w 24"/>
                <a:gd name="T5" fmla="*/ 2 h 24"/>
                <a:gd name="T6" fmla="*/ 0 w 24"/>
                <a:gd name="T7" fmla="*/ 2 h 24"/>
                <a:gd name="T8" fmla="*/ 0 w 24"/>
                <a:gd name="T9" fmla="*/ 2 h 24"/>
                <a:gd name="T10" fmla="*/ 0 w 24"/>
                <a:gd name="T11" fmla="*/ 2 h 24"/>
                <a:gd name="T12" fmla="*/ 0 w 24"/>
                <a:gd name="T13" fmla="*/ 2 h 24"/>
                <a:gd name="T14" fmla="*/ 0 w 24"/>
                <a:gd name="T15" fmla="*/ 2 h 24"/>
                <a:gd name="T16" fmla="*/ 0 w 24"/>
                <a:gd name="T17" fmla="*/ 2 h 24"/>
                <a:gd name="T18" fmla="*/ 0 w 24"/>
                <a:gd name="T19" fmla="*/ 2 h 24"/>
                <a:gd name="T20" fmla="*/ 0 w 24"/>
                <a:gd name="T21" fmla="*/ 2 h 24"/>
                <a:gd name="T22" fmla="*/ 0 w 24"/>
                <a:gd name="T23" fmla="*/ 0 h 24"/>
                <a:gd name="T24" fmla="*/ 0 w 24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4"/>
                <a:gd name="T41" fmla="*/ 24 w 2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4">
                  <a:moveTo>
                    <a:pt x="22" y="0"/>
                  </a:moveTo>
                  <a:lnTo>
                    <a:pt x="24" y="6"/>
                  </a:lnTo>
                  <a:lnTo>
                    <a:pt x="22" y="13"/>
                  </a:lnTo>
                  <a:lnTo>
                    <a:pt x="18" y="19"/>
                  </a:lnTo>
                  <a:lnTo>
                    <a:pt x="11" y="24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5"/>
                  </a:lnTo>
                  <a:lnTo>
                    <a:pt x="7" y="1"/>
                  </a:lnTo>
                  <a:lnTo>
                    <a:pt x="15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2" name="AutoShape 69"/>
            <p:cNvSpPr>
              <a:spLocks noChangeArrowheads="1"/>
            </p:cNvSpPr>
            <p:nvPr/>
          </p:nvSpPr>
          <p:spPr bwMode="auto">
            <a:xfrm>
              <a:off x="4935" y="2142"/>
              <a:ext cx="4" cy="6"/>
            </a:xfrm>
            <a:custGeom>
              <a:avLst/>
              <a:gdLst>
                <a:gd name="T0" fmla="*/ 0 w 15"/>
                <a:gd name="T1" fmla="*/ 1 h 21"/>
                <a:gd name="T2" fmla="*/ 0 w 15"/>
                <a:gd name="T3" fmla="*/ 1 h 21"/>
                <a:gd name="T4" fmla="*/ 0 w 15"/>
                <a:gd name="T5" fmla="*/ 1 h 21"/>
                <a:gd name="T6" fmla="*/ 0 w 15"/>
                <a:gd name="T7" fmla="*/ 1 h 21"/>
                <a:gd name="T8" fmla="*/ 0 w 15"/>
                <a:gd name="T9" fmla="*/ 1 h 21"/>
                <a:gd name="T10" fmla="*/ 0 w 15"/>
                <a:gd name="T11" fmla="*/ 1 h 21"/>
                <a:gd name="T12" fmla="*/ 0 w 15"/>
                <a:gd name="T13" fmla="*/ 1 h 21"/>
                <a:gd name="T14" fmla="*/ 0 w 15"/>
                <a:gd name="T15" fmla="*/ 0 h 21"/>
                <a:gd name="T16" fmla="*/ 0 w 15"/>
                <a:gd name="T17" fmla="*/ 0 h 21"/>
                <a:gd name="T18" fmla="*/ 0 w 15"/>
                <a:gd name="T19" fmla="*/ 1 h 21"/>
                <a:gd name="T20" fmla="*/ 0 w 15"/>
                <a:gd name="T21" fmla="*/ 1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21"/>
                <a:gd name="T35" fmla="*/ 15 w 15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21">
                  <a:moveTo>
                    <a:pt x="15" y="7"/>
                  </a:moveTo>
                  <a:lnTo>
                    <a:pt x="14" y="13"/>
                  </a:lnTo>
                  <a:lnTo>
                    <a:pt x="10" y="21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8"/>
                  </a:lnTo>
                  <a:lnTo>
                    <a:pt x="2" y="3"/>
                  </a:lnTo>
                  <a:lnTo>
                    <a:pt x="3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3" name="AutoShape 70"/>
            <p:cNvSpPr>
              <a:spLocks noChangeArrowheads="1"/>
            </p:cNvSpPr>
            <p:nvPr/>
          </p:nvSpPr>
          <p:spPr bwMode="auto">
            <a:xfrm>
              <a:off x="4950" y="2145"/>
              <a:ext cx="6" cy="6"/>
            </a:xfrm>
            <a:custGeom>
              <a:avLst/>
              <a:gdLst>
                <a:gd name="T0" fmla="*/ 1 w 21"/>
                <a:gd name="T1" fmla="*/ 17 h 18"/>
                <a:gd name="T2" fmla="*/ 1 w 21"/>
                <a:gd name="T3" fmla="*/ 17 h 18"/>
                <a:gd name="T4" fmla="*/ 1 w 21"/>
                <a:gd name="T5" fmla="*/ 17 h 18"/>
                <a:gd name="T6" fmla="*/ 0 w 21"/>
                <a:gd name="T7" fmla="*/ 17 h 18"/>
                <a:gd name="T8" fmla="*/ 1 w 21"/>
                <a:gd name="T9" fmla="*/ 17 h 18"/>
                <a:gd name="T10" fmla="*/ 1 w 21"/>
                <a:gd name="T11" fmla="*/ 17 h 18"/>
                <a:gd name="T12" fmla="*/ 1 w 21"/>
                <a:gd name="T13" fmla="*/ 0 h 18"/>
                <a:gd name="T14" fmla="*/ 1 w 21"/>
                <a:gd name="T15" fmla="*/ 17 h 18"/>
                <a:gd name="T16" fmla="*/ 1 w 21"/>
                <a:gd name="T17" fmla="*/ 17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8"/>
                <a:gd name="T29" fmla="*/ 21 w 21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8">
                  <a:moveTo>
                    <a:pt x="21" y="9"/>
                  </a:moveTo>
                  <a:lnTo>
                    <a:pt x="14" y="15"/>
                  </a:lnTo>
                  <a:lnTo>
                    <a:pt x="5" y="18"/>
                  </a:lnTo>
                  <a:lnTo>
                    <a:pt x="0" y="10"/>
                  </a:lnTo>
                  <a:lnTo>
                    <a:pt x="3" y="5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4" name="AutoShape 71"/>
            <p:cNvSpPr>
              <a:spLocks noChangeArrowheads="1"/>
            </p:cNvSpPr>
            <p:nvPr/>
          </p:nvSpPr>
          <p:spPr bwMode="auto">
            <a:xfrm>
              <a:off x="5027" y="2151"/>
              <a:ext cx="7" cy="6"/>
            </a:xfrm>
            <a:custGeom>
              <a:avLst/>
              <a:gdLst>
                <a:gd name="T0" fmla="*/ 17 w 21"/>
                <a:gd name="T1" fmla="*/ 123 h 16"/>
                <a:gd name="T2" fmla="*/ 17 w 21"/>
                <a:gd name="T3" fmla="*/ 123 h 16"/>
                <a:gd name="T4" fmla="*/ 17 w 21"/>
                <a:gd name="T5" fmla="*/ 123 h 16"/>
                <a:gd name="T6" fmla="*/ 0 w 21"/>
                <a:gd name="T7" fmla="*/ 123 h 16"/>
                <a:gd name="T8" fmla="*/ 17 w 21"/>
                <a:gd name="T9" fmla="*/ 123 h 16"/>
                <a:gd name="T10" fmla="*/ 17 w 21"/>
                <a:gd name="T11" fmla="*/ 0 h 16"/>
                <a:gd name="T12" fmla="*/ 17 w 21"/>
                <a:gd name="T13" fmla="*/ 0 h 16"/>
                <a:gd name="T14" fmla="*/ 17 w 21"/>
                <a:gd name="T15" fmla="*/ 123 h 16"/>
                <a:gd name="T16" fmla="*/ 17 w 21"/>
                <a:gd name="T17" fmla="*/ 123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6"/>
                <a:gd name="T29" fmla="*/ 21 w 21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6">
                  <a:moveTo>
                    <a:pt x="20" y="11"/>
                  </a:moveTo>
                  <a:lnTo>
                    <a:pt x="11" y="15"/>
                  </a:lnTo>
                  <a:lnTo>
                    <a:pt x="3" y="16"/>
                  </a:lnTo>
                  <a:lnTo>
                    <a:pt x="0" y="10"/>
                  </a:lnTo>
                  <a:lnTo>
                    <a:pt x="1" y="5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5" name="AutoShape 72"/>
            <p:cNvSpPr>
              <a:spLocks noChangeArrowheads="1"/>
            </p:cNvSpPr>
            <p:nvPr/>
          </p:nvSpPr>
          <p:spPr bwMode="auto">
            <a:xfrm>
              <a:off x="5037" y="2153"/>
              <a:ext cx="6" cy="6"/>
            </a:xfrm>
            <a:custGeom>
              <a:avLst/>
              <a:gdLst>
                <a:gd name="T0" fmla="*/ 7 w 19"/>
                <a:gd name="T1" fmla="*/ 1 h 21"/>
                <a:gd name="T2" fmla="*/ 7 w 19"/>
                <a:gd name="T3" fmla="*/ 1 h 21"/>
                <a:gd name="T4" fmla="*/ 7 w 19"/>
                <a:gd name="T5" fmla="*/ 1 h 21"/>
                <a:gd name="T6" fmla="*/ 7 w 19"/>
                <a:gd name="T7" fmla="*/ 1 h 21"/>
                <a:gd name="T8" fmla="*/ 0 w 19"/>
                <a:gd name="T9" fmla="*/ 1 h 21"/>
                <a:gd name="T10" fmla="*/ 7 w 19"/>
                <a:gd name="T11" fmla="*/ 0 h 21"/>
                <a:gd name="T12" fmla="*/ 7 w 19"/>
                <a:gd name="T13" fmla="*/ 1 h 21"/>
                <a:gd name="T14" fmla="*/ 7 w 19"/>
                <a:gd name="T15" fmla="*/ 1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1"/>
                <a:gd name="T26" fmla="*/ 19 w 19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1">
                  <a:moveTo>
                    <a:pt x="19" y="9"/>
                  </a:moveTo>
                  <a:lnTo>
                    <a:pt x="16" y="15"/>
                  </a:lnTo>
                  <a:lnTo>
                    <a:pt x="9" y="21"/>
                  </a:lnTo>
                  <a:lnTo>
                    <a:pt x="5" y="20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3" y="5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6" name="AutoShape 73"/>
            <p:cNvSpPr>
              <a:spLocks noChangeArrowheads="1"/>
            </p:cNvSpPr>
            <p:nvPr/>
          </p:nvSpPr>
          <p:spPr bwMode="auto">
            <a:xfrm>
              <a:off x="5015" y="2154"/>
              <a:ext cx="7" cy="6"/>
            </a:xfrm>
            <a:custGeom>
              <a:avLst/>
              <a:gdLst>
                <a:gd name="T0" fmla="*/ 2 w 24"/>
                <a:gd name="T1" fmla="*/ 1 h 21"/>
                <a:gd name="T2" fmla="*/ 2 w 24"/>
                <a:gd name="T3" fmla="*/ 1 h 21"/>
                <a:gd name="T4" fmla="*/ 2 w 24"/>
                <a:gd name="T5" fmla="*/ 1 h 21"/>
                <a:gd name="T6" fmla="*/ 2 w 24"/>
                <a:gd name="T7" fmla="*/ 1 h 21"/>
                <a:gd name="T8" fmla="*/ 2 w 24"/>
                <a:gd name="T9" fmla="*/ 1 h 21"/>
                <a:gd name="T10" fmla="*/ 2 w 24"/>
                <a:gd name="T11" fmla="*/ 1 h 21"/>
                <a:gd name="T12" fmla="*/ 2 w 24"/>
                <a:gd name="T13" fmla="*/ 1 h 21"/>
                <a:gd name="T14" fmla="*/ 0 w 24"/>
                <a:gd name="T15" fmla="*/ 1 h 21"/>
                <a:gd name="T16" fmla="*/ 2 w 24"/>
                <a:gd name="T17" fmla="*/ 1 h 21"/>
                <a:gd name="T18" fmla="*/ 2 w 24"/>
                <a:gd name="T19" fmla="*/ 1 h 21"/>
                <a:gd name="T20" fmla="*/ 2 w 24"/>
                <a:gd name="T21" fmla="*/ 0 h 21"/>
                <a:gd name="T22" fmla="*/ 2 w 24"/>
                <a:gd name="T23" fmla="*/ 0 h 21"/>
                <a:gd name="T24" fmla="*/ 2 w 24"/>
                <a:gd name="T25" fmla="*/ 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1"/>
                <a:gd name="T41" fmla="*/ 24 w 24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1">
                  <a:moveTo>
                    <a:pt x="24" y="4"/>
                  </a:moveTo>
                  <a:lnTo>
                    <a:pt x="22" y="9"/>
                  </a:lnTo>
                  <a:lnTo>
                    <a:pt x="19" y="14"/>
                  </a:lnTo>
                  <a:lnTo>
                    <a:pt x="15" y="18"/>
                  </a:lnTo>
                  <a:lnTo>
                    <a:pt x="11" y="21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9"/>
                  </a:lnTo>
                  <a:lnTo>
                    <a:pt x="3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7" name="AutoShape 74"/>
            <p:cNvSpPr>
              <a:spLocks noChangeArrowheads="1"/>
            </p:cNvSpPr>
            <p:nvPr/>
          </p:nvSpPr>
          <p:spPr bwMode="auto">
            <a:xfrm>
              <a:off x="5049" y="2155"/>
              <a:ext cx="7" cy="7"/>
            </a:xfrm>
            <a:custGeom>
              <a:avLst/>
              <a:gdLst>
                <a:gd name="T0" fmla="*/ 8 w 22"/>
                <a:gd name="T1" fmla="*/ 2 h 24"/>
                <a:gd name="T2" fmla="*/ 8 w 22"/>
                <a:gd name="T3" fmla="*/ 2 h 24"/>
                <a:gd name="T4" fmla="*/ 8 w 22"/>
                <a:gd name="T5" fmla="*/ 2 h 24"/>
                <a:gd name="T6" fmla="*/ 8 w 22"/>
                <a:gd name="T7" fmla="*/ 2 h 24"/>
                <a:gd name="T8" fmla="*/ 8 w 22"/>
                <a:gd name="T9" fmla="*/ 2 h 24"/>
                <a:gd name="T10" fmla="*/ 0 w 22"/>
                <a:gd name="T11" fmla="*/ 2 h 24"/>
                <a:gd name="T12" fmla="*/ 8 w 22"/>
                <a:gd name="T13" fmla="*/ 2 h 24"/>
                <a:gd name="T14" fmla="*/ 8 w 22"/>
                <a:gd name="T15" fmla="*/ 2 h 24"/>
                <a:gd name="T16" fmla="*/ 8 w 22"/>
                <a:gd name="T17" fmla="*/ 0 h 24"/>
                <a:gd name="T18" fmla="*/ 8 w 22"/>
                <a:gd name="T19" fmla="*/ 0 h 24"/>
                <a:gd name="T20" fmla="*/ 8 w 22"/>
                <a:gd name="T21" fmla="*/ 2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24"/>
                <a:gd name="T35" fmla="*/ 22 w 22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24">
                  <a:moveTo>
                    <a:pt x="22" y="6"/>
                  </a:moveTo>
                  <a:lnTo>
                    <a:pt x="21" y="14"/>
                  </a:lnTo>
                  <a:lnTo>
                    <a:pt x="17" y="18"/>
                  </a:lnTo>
                  <a:lnTo>
                    <a:pt x="9" y="20"/>
                  </a:lnTo>
                  <a:lnTo>
                    <a:pt x="3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5" y="4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8" name="AutoShape 75"/>
            <p:cNvSpPr>
              <a:spLocks noChangeArrowheads="1"/>
            </p:cNvSpPr>
            <p:nvPr/>
          </p:nvSpPr>
          <p:spPr bwMode="auto">
            <a:xfrm>
              <a:off x="4960" y="2160"/>
              <a:ext cx="43" cy="24"/>
            </a:xfrm>
            <a:custGeom>
              <a:avLst/>
              <a:gdLst>
                <a:gd name="T0" fmla="*/ 3 w 144"/>
                <a:gd name="T1" fmla="*/ 3 h 79"/>
                <a:gd name="T2" fmla="*/ 3 w 144"/>
                <a:gd name="T3" fmla="*/ 3 h 79"/>
                <a:gd name="T4" fmla="*/ 3 w 144"/>
                <a:gd name="T5" fmla="*/ 3 h 79"/>
                <a:gd name="T6" fmla="*/ 3 w 144"/>
                <a:gd name="T7" fmla="*/ 3 h 79"/>
                <a:gd name="T8" fmla="*/ 3 w 144"/>
                <a:gd name="T9" fmla="*/ 3 h 79"/>
                <a:gd name="T10" fmla="*/ 3 w 144"/>
                <a:gd name="T11" fmla="*/ 3 h 79"/>
                <a:gd name="T12" fmla="*/ 3 w 144"/>
                <a:gd name="T13" fmla="*/ 3 h 79"/>
                <a:gd name="T14" fmla="*/ 3 w 144"/>
                <a:gd name="T15" fmla="*/ 3 h 79"/>
                <a:gd name="T16" fmla="*/ 3 w 144"/>
                <a:gd name="T17" fmla="*/ 3 h 79"/>
                <a:gd name="T18" fmla="*/ 3 w 144"/>
                <a:gd name="T19" fmla="*/ 3 h 79"/>
                <a:gd name="T20" fmla="*/ 3 w 144"/>
                <a:gd name="T21" fmla="*/ 3 h 79"/>
                <a:gd name="T22" fmla="*/ 3 w 144"/>
                <a:gd name="T23" fmla="*/ 3 h 79"/>
                <a:gd name="T24" fmla="*/ 3 w 144"/>
                <a:gd name="T25" fmla="*/ 3 h 79"/>
                <a:gd name="T26" fmla="*/ 0 w 144"/>
                <a:gd name="T27" fmla="*/ 3 h 79"/>
                <a:gd name="T28" fmla="*/ 3 w 144"/>
                <a:gd name="T29" fmla="*/ 3 h 79"/>
                <a:gd name="T30" fmla="*/ 3 w 144"/>
                <a:gd name="T31" fmla="*/ 3 h 79"/>
                <a:gd name="T32" fmla="*/ 3 w 144"/>
                <a:gd name="T33" fmla="*/ 3 h 79"/>
                <a:gd name="T34" fmla="*/ 3 w 144"/>
                <a:gd name="T35" fmla="*/ 3 h 79"/>
                <a:gd name="T36" fmla="*/ 3 w 144"/>
                <a:gd name="T37" fmla="*/ 3 h 79"/>
                <a:gd name="T38" fmla="*/ 3 w 144"/>
                <a:gd name="T39" fmla="*/ 3 h 79"/>
                <a:gd name="T40" fmla="*/ 3 w 144"/>
                <a:gd name="T41" fmla="*/ 3 h 79"/>
                <a:gd name="T42" fmla="*/ 3 w 144"/>
                <a:gd name="T43" fmla="*/ 3 h 79"/>
                <a:gd name="T44" fmla="*/ 3 w 144"/>
                <a:gd name="T45" fmla="*/ 3 h 79"/>
                <a:gd name="T46" fmla="*/ 3 w 144"/>
                <a:gd name="T47" fmla="*/ 3 h 79"/>
                <a:gd name="T48" fmla="*/ 3 w 144"/>
                <a:gd name="T49" fmla="*/ 3 h 79"/>
                <a:gd name="T50" fmla="*/ 3 w 144"/>
                <a:gd name="T51" fmla="*/ 3 h 79"/>
                <a:gd name="T52" fmla="*/ 3 w 144"/>
                <a:gd name="T53" fmla="*/ 3 h 79"/>
                <a:gd name="T54" fmla="*/ 3 w 144"/>
                <a:gd name="T55" fmla="*/ 3 h 79"/>
                <a:gd name="T56" fmla="*/ 3 w 144"/>
                <a:gd name="T57" fmla="*/ 3 h 79"/>
                <a:gd name="T58" fmla="*/ 3 w 144"/>
                <a:gd name="T59" fmla="*/ 3 h 79"/>
                <a:gd name="T60" fmla="*/ 3 w 144"/>
                <a:gd name="T61" fmla="*/ 3 h 79"/>
                <a:gd name="T62" fmla="*/ 3 w 144"/>
                <a:gd name="T63" fmla="*/ 3 h 79"/>
                <a:gd name="T64" fmla="*/ 3 w 144"/>
                <a:gd name="T65" fmla="*/ 3 h 79"/>
                <a:gd name="T66" fmla="*/ 3 w 144"/>
                <a:gd name="T67" fmla="*/ 0 h 79"/>
                <a:gd name="T68" fmla="*/ 3 w 144"/>
                <a:gd name="T69" fmla="*/ 3 h 79"/>
                <a:gd name="T70" fmla="*/ 3 w 144"/>
                <a:gd name="T71" fmla="*/ 3 h 79"/>
                <a:gd name="T72" fmla="*/ 3 w 144"/>
                <a:gd name="T73" fmla="*/ 3 h 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4"/>
                <a:gd name="T112" fmla="*/ 0 h 79"/>
                <a:gd name="T113" fmla="*/ 144 w 144"/>
                <a:gd name="T114" fmla="*/ 79 h 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4" h="79">
                  <a:moveTo>
                    <a:pt x="141" y="12"/>
                  </a:moveTo>
                  <a:lnTo>
                    <a:pt x="144" y="18"/>
                  </a:lnTo>
                  <a:lnTo>
                    <a:pt x="144" y="27"/>
                  </a:lnTo>
                  <a:lnTo>
                    <a:pt x="142" y="36"/>
                  </a:lnTo>
                  <a:lnTo>
                    <a:pt x="141" y="46"/>
                  </a:lnTo>
                  <a:lnTo>
                    <a:pt x="125" y="55"/>
                  </a:lnTo>
                  <a:lnTo>
                    <a:pt x="108" y="63"/>
                  </a:lnTo>
                  <a:lnTo>
                    <a:pt x="91" y="68"/>
                  </a:lnTo>
                  <a:lnTo>
                    <a:pt x="75" y="74"/>
                  </a:lnTo>
                  <a:lnTo>
                    <a:pt x="57" y="76"/>
                  </a:lnTo>
                  <a:lnTo>
                    <a:pt x="40" y="79"/>
                  </a:lnTo>
                  <a:lnTo>
                    <a:pt x="21" y="78"/>
                  </a:lnTo>
                  <a:lnTo>
                    <a:pt x="3" y="78"/>
                  </a:lnTo>
                  <a:lnTo>
                    <a:pt x="0" y="68"/>
                  </a:lnTo>
                  <a:lnTo>
                    <a:pt x="1" y="60"/>
                  </a:lnTo>
                  <a:lnTo>
                    <a:pt x="4" y="53"/>
                  </a:lnTo>
                  <a:lnTo>
                    <a:pt x="10" y="46"/>
                  </a:lnTo>
                  <a:lnTo>
                    <a:pt x="14" y="38"/>
                  </a:lnTo>
                  <a:lnTo>
                    <a:pt x="19" y="31"/>
                  </a:lnTo>
                  <a:lnTo>
                    <a:pt x="22" y="22"/>
                  </a:lnTo>
                  <a:lnTo>
                    <a:pt x="23" y="14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39" y="1"/>
                  </a:lnTo>
                  <a:lnTo>
                    <a:pt x="45" y="2"/>
                  </a:lnTo>
                  <a:lnTo>
                    <a:pt x="52" y="3"/>
                  </a:lnTo>
                  <a:lnTo>
                    <a:pt x="60" y="5"/>
                  </a:lnTo>
                  <a:lnTo>
                    <a:pt x="66" y="7"/>
                  </a:lnTo>
                  <a:lnTo>
                    <a:pt x="74" y="10"/>
                  </a:lnTo>
                  <a:lnTo>
                    <a:pt x="80" y="6"/>
                  </a:lnTo>
                  <a:lnTo>
                    <a:pt x="89" y="4"/>
                  </a:lnTo>
                  <a:lnTo>
                    <a:pt x="98" y="1"/>
                  </a:lnTo>
                  <a:lnTo>
                    <a:pt x="108" y="1"/>
                  </a:lnTo>
                  <a:lnTo>
                    <a:pt x="117" y="0"/>
                  </a:lnTo>
                  <a:lnTo>
                    <a:pt x="126" y="2"/>
                  </a:lnTo>
                  <a:lnTo>
                    <a:pt x="133" y="5"/>
                  </a:lnTo>
                  <a:lnTo>
                    <a:pt x="141" y="12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99" name="AutoShape 76"/>
            <p:cNvSpPr>
              <a:spLocks noChangeArrowheads="1"/>
            </p:cNvSpPr>
            <p:nvPr/>
          </p:nvSpPr>
          <p:spPr bwMode="auto">
            <a:xfrm>
              <a:off x="5064" y="2165"/>
              <a:ext cx="4" cy="4"/>
            </a:xfrm>
            <a:custGeom>
              <a:avLst/>
              <a:gdLst>
                <a:gd name="T0" fmla="*/ 0 w 19"/>
                <a:gd name="T1" fmla="*/ 0 h 18"/>
                <a:gd name="T2" fmla="*/ 0 w 19"/>
                <a:gd name="T3" fmla="*/ 0 h 18"/>
                <a:gd name="T4" fmla="*/ 0 w 19"/>
                <a:gd name="T5" fmla="*/ 0 h 18"/>
                <a:gd name="T6" fmla="*/ 0 w 19"/>
                <a:gd name="T7" fmla="*/ 0 h 18"/>
                <a:gd name="T8" fmla="*/ 0 w 19"/>
                <a:gd name="T9" fmla="*/ 0 h 18"/>
                <a:gd name="T10" fmla="*/ 0 w 19"/>
                <a:gd name="T11" fmla="*/ 0 h 18"/>
                <a:gd name="T12" fmla="*/ 0 w 19"/>
                <a:gd name="T13" fmla="*/ 0 h 18"/>
                <a:gd name="T14" fmla="*/ 0 w 19"/>
                <a:gd name="T15" fmla="*/ 0 h 18"/>
                <a:gd name="T16" fmla="*/ 0 w 19"/>
                <a:gd name="T17" fmla="*/ 0 h 18"/>
                <a:gd name="T18" fmla="*/ 0 w 19"/>
                <a:gd name="T19" fmla="*/ 0 h 18"/>
                <a:gd name="T20" fmla="*/ 0 w 19"/>
                <a:gd name="T21" fmla="*/ 0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8"/>
                <a:gd name="T35" fmla="*/ 19 w 19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8">
                  <a:moveTo>
                    <a:pt x="19" y="4"/>
                  </a:moveTo>
                  <a:lnTo>
                    <a:pt x="19" y="9"/>
                  </a:lnTo>
                  <a:lnTo>
                    <a:pt x="17" y="12"/>
                  </a:lnTo>
                  <a:lnTo>
                    <a:pt x="13" y="14"/>
                  </a:lnTo>
                  <a:lnTo>
                    <a:pt x="9" y="18"/>
                  </a:lnTo>
                  <a:lnTo>
                    <a:pt x="3" y="14"/>
                  </a:lnTo>
                  <a:lnTo>
                    <a:pt x="0" y="9"/>
                  </a:lnTo>
                  <a:lnTo>
                    <a:pt x="0" y="1"/>
                  </a:lnTo>
                  <a:lnTo>
                    <a:pt x="7" y="0"/>
                  </a:lnTo>
                  <a:lnTo>
                    <a:pt x="14" y="1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700" name="AutoShape 77"/>
            <p:cNvSpPr>
              <a:spLocks noChangeArrowheads="1"/>
            </p:cNvSpPr>
            <p:nvPr/>
          </p:nvSpPr>
          <p:spPr bwMode="auto">
            <a:xfrm>
              <a:off x="4966" y="2165"/>
              <a:ext cx="31" cy="15"/>
            </a:xfrm>
            <a:custGeom>
              <a:avLst/>
              <a:gdLst>
                <a:gd name="T0" fmla="*/ 2 w 105"/>
                <a:gd name="T1" fmla="*/ 11 h 46"/>
                <a:gd name="T2" fmla="*/ 2 w 105"/>
                <a:gd name="T3" fmla="*/ 11 h 46"/>
                <a:gd name="T4" fmla="*/ 2 w 105"/>
                <a:gd name="T5" fmla="*/ 11 h 46"/>
                <a:gd name="T6" fmla="*/ 2 w 105"/>
                <a:gd name="T7" fmla="*/ 11 h 46"/>
                <a:gd name="T8" fmla="*/ 2 w 105"/>
                <a:gd name="T9" fmla="*/ 11 h 46"/>
                <a:gd name="T10" fmla="*/ 2 w 105"/>
                <a:gd name="T11" fmla="*/ 11 h 46"/>
                <a:gd name="T12" fmla="*/ 2 w 105"/>
                <a:gd name="T13" fmla="*/ 11 h 46"/>
                <a:gd name="T14" fmla="*/ 2 w 105"/>
                <a:gd name="T15" fmla="*/ 11 h 46"/>
                <a:gd name="T16" fmla="*/ 2 w 105"/>
                <a:gd name="T17" fmla="*/ 11 h 46"/>
                <a:gd name="T18" fmla="*/ 0 w 105"/>
                <a:gd name="T19" fmla="*/ 11 h 46"/>
                <a:gd name="T20" fmla="*/ 2 w 105"/>
                <a:gd name="T21" fmla="*/ 11 h 46"/>
                <a:gd name="T22" fmla="*/ 2 w 105"/>
                <a:gd name="T23" fmla="*/ 11 h 46"/>
                <a:gd name="T24" fmla="*/ 2 w 105"/>
                <a:gd name="T25" fmla="*/ 11 h 46"/>
                <a:gd name="T26" fmla="*/ 2 w 105"/>
                <a:gd name="T27" fmla="*/ 11 h 46"/>
                <a:gd name="T28" fmla="*/ 2 w 105"/>
                <a:gd name="T29" fmla="*/ 11 h 46"/>
                <a:gd name="T30" fmla="*/ 2 w 105"/>
                <a:gd name="T31" fmla="*/ 11 h 46"/>
                <a:gd name="T32" fmla="*/ 2 w 105"/>
                <a:gd name="T33" fmla="*/ 11 h 46"/>
                <a:gd name="T34" fmla="*/ 2 w 105"/>
                <a:gd name="T35" fmla="*/ 11 h 46"/>
                <a:gd name="T36" fmla="*/ 2 w 105"/>
                <a:gd name="T37" fmla="*/ 11 h 46"/>
                <a:gd name="T38" fmla="*/ 2 w 105"/>
                <a:gd name="T39" fmla="*/ 11 h 46"/>
                <a:gd name="T40" fmla="*/ 2 w 105"/>
                <a:gd name="T41" fmla="*/ 11 h 46"/>
                <a:gd name="T42" fmla="*/ 2 w 105"/>
                <a:gd name="T43" fmla="*/ 11 h 46"/>
                <a:gd name="T44" fmla="*/ 2 w 105"/>
                <a:gd name="T45" fmla="*/ 0 h 46"/>
                <a:gd name="T46" fmla="*/ 2 w 105"/>
                <a:gd name="T47" fmla="*/ 0 h 46"/>
                <a:gd name="T48" fmla="*/ 2 w 105"/>
                <a:gd name="T49" fmla="*/ 0 h 46"/>
                <a:gd name="T50" fmla="*/ 2 w 105"/>
                <a:gd name="T51" fmla="*/ 1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"/>
                <a:gd name="T79" fmla="*/ 0 h 46"/>
                <a:gd name="T80" fmla="*/ 105 w 105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" h="46">
                  <a:moveTo>
                    <a:pt x="105" y="5"/>
                  </a:moveTo>
                  <a:lnTo>
                    <a:pt x="99" y="14"/>
                  </a:lnTo>
                  <a:lnTo>
                    <a:pt x="93" y="20"/>
                  </a:lnTo>
                  <a:lnTo>
                    <a:pt x="84" y="25"/>
                  </a:lnTo>
                  <a:lnTo>
                    <a:pt x="75" y="29"/>
                  </a:lnTo>
                  <a:lnTo>
                    <a:pt x="64" y="31"/>
                  </a:lnTo>
                  <a:lnTo>
                    <a:pt x="54" y="36"/>
                  </a:lnTo>
                  <a:lnTo>
                    <a:pt x="44" y="39"/>
                  </a:lnTo>
                  <a:lnTo>
                    <a:pt x="36" y="46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10" y="24"/>
                  </a:lnTo>
                  <a:lnTo>
                    <a:pt x="11" y="17"/>
                  </a:lnTo>
                  <a:lnTo>
                    <a:pt x="13" y="11"/>
                  </a:lnTo>
                  <a:lnTo>
                    <a:pt x="15" y="7"/>
                  </a:lnTo>
                  <a:lnTo>
                    <a:pt x="21" y="5"/>
                  </a:lnTo>
                  <a:lnTo>
                    <a:pt x="31" y="6"/>
                  </a:lnTo>
                  <a:lnTo>
                    <a:pt x="41" y="6"/>
                  </a:lnTo>
                  <a:lnTo>
                    <a:pt x="52" y="4"/>
                  </a:lnTo>
                  <a:lnTo>
                    <a:pt x="63" y="3"/>
                  </a:lnTo>
                  <a:lnTo>
                    <a:pt x="73" y="0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701" name="AutoShape 78"/>
            <p:cNvSpPr>
              <a:spLocks noChangeArrowheads="1"/>
            </p:cNvSpPr>
            <p:nvPr/>
          </p:nvSpPr>
          <p:spPr bwMode="auto">
            <a:xfrm>
              <a:off x="5069" y="2176"/>
              <a:ext cx="6" cy="6"/>
            </a:xfrm>
            <a:custGeom>
              <a:avLst/>
              <a:gdLst>
                <a:gd name="T0" fmla="*/ 44 w 17"/>
                <a:gd name="T1" fmla="*/ 1 h 22"/>
                <a:gd name="T2" fmla="*/ 44 w 17"/>
                <a:gd name="T3" fmla="*/ 1 h 22"/>
                <a:gd name="T4" fmla="*/ 44 w 17"/>
                <a:gd name="T5" fmla="*/ 1 h 22"/>
                <a:gd name="T6" fmla="*/ 44 w 17"/>
                <a:gd name="T7" fmla="*/ 1 h 22"/>
                <a:gd name="T8" fmla="*/ 0 w 17"/>
                <a:gd name="T9" fmla="*/ 1 h 22"/>
                <a:gd name="T10" fmla="*/ 44 w 17"/>
                <a:gd name="T11" fmla="*/ 1 h 22"/>
                <a:gd name="T12" fmla="*/ 44 w 17"/>
                <a:gd name="T13" fmla="*/ 0 h 22"/>
                <a:gd name="T14" fmla="*/ 44 w 17"/>
                <a:gd name="T15" fmla="*/ 1 h 22"/>
                <a:gd name="T16" fmla="*/ 44 w 17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2"/>
                <a:gd name="T29" fmla="*/ 17 w 17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2">
                  <a:moveTo>
                    <a:pt x="17" y="8"/>
                  </a:moveTo>
                  <a:lnTo>
                    <a:pt x="16" y="14"/>
                  </a:lnTo>
                  <a:lnTo>
                    <a:pt x="11" y="22"/>
                  </a:lnTo>
                  <a:lnTo>
                    <a:pt x="2" y="20"/>
                  </a:lnTo>
                  <a:lnTo>
                    <a:pt x="0" y="12"/>
                  </a:lnTo>
                  <a:lnTo>
                    <a:pt x="1" y="3"/>
                  </a:lnTo>
                  <a:lnTo>
                    <a:pt x="5" y="0"/>
                  </a:lnTo>
                  <a:lnTo>
                    <a:pt x="12" y="1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702" name="AutoShape 79"/>
            <p:cNvSpPr>
              <a:spLocks noChangeArrowheads="1"/>
            </p:cNvSpPr>
            <p:nvPr/>
          </p:nvSpPr>
          <p:spPr bwMode="auto">
            <a:xfrm>
              <a:off x="5081" y="2179"/>
              <a:ext cx="6" cy="4"/>
            </a:xfrm>
            <a:custGeom>
              <a:avLst/>
              <a:gdLst>
                <a:gd name="T0" fmla="*/ 44 w 17"/>
                <a:gd name="T1" fmla="*/ 1 h 14"/>
                <a:gd name="T2" fmla="*/ 44 w 17"/>
                <a:gd name="T3" fmla="*/ 1 h 14"/>
                <a:gd name="T4" fmla="*/ 44 w 17"/>
                <a:gd name="T5" fmla="*/ 1 h 14"/>
                <a:gd name="T6" fmla="*/ 44 w 17"/>
                <a:gd name="T7" fmla="*/ 1 h 14"/>
                <a:gd name="T8" fmla="*/ 44 w 17"/>
                <a:gd name="T9" fmla="*/ 1 h 14"/>
                <a:gd name="T10" fmla="*/ 0 w 17"/>
                <a:gd name="T11" fmla="*/ 1 h 14"/>
                <a:gd name="T12" fmla="*/ 44 w 17"/>
                <a:gd name="T13" fmla="*/ 1 h 14"/>
                <a:gd name="T14" fmla="*/ 44 w 17"/>
                <a:gd name="T15" fmla="*/ 0 h 14"/>
                <a:gd name="T16" fmla="*/ 44 w 17"/>
                <a:gd name="T17" fmla="*/ 0 h 14"/>
                <a:gd name="T18" fmla="*/ 44 w 17"/>
                <a:gd name="T19" fmla="*/ 0 h 14"/>
                <a:gd name="T20" fmla="*/ 44 w 17"/>
                <a:gd name="T21" fmla="*/ 1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4"/>
                <a:gd name="T35" fmla="*/ 17 w 17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4">
                  <a:moveTo>
                    <a:pt x="17" y="6"/>
                  </a:moveTo>
                  <a:lnTo>
                    <a:pt x="16" y="13"/>
                  </a:lnTo>
                  <a:lnTo>
                    <a:pt x="10" y="14"/>
                  </a:lnTo>
                  <a:lnTo>
                    <a:pt x="4" y="14"/>
                  </a:lnTo>
                  <a:lnTo>
                    <a:pt x="1" y="12"/>
                  </a:lnTo>
                  <a:lnTo>
                    <a:pt x="0" y="6"/>
                  </a:lnTo>
                  <a:lnTo>
                    <a:pt x="2" y="3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45" name="Picture 3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0"/>
            <a:ext cx="1476375" cy="129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3581400" y="2590800"/>
            <a:ext cx="1828800" cy="762000"/>
          </a:xfrm>
          <a:prstGeom prst="curvedDownArrow">
            <a:avLst>
              <a:gd name="adj1" fmla="val 24956"/>
              <a:gd name="adj2" fmla="val 50000"/>
              <a:gd name="adj3" fmla="val 25000"/>
            </a:avLst>
          </a:prstGeom>
          <a:gradFill rotWithShape="0">
            <a:gsLst>
              <a:gs pos="0">
                <a:srgbClr val="C00000"/>
              </a:gs>
              <a:gs pos="100000">
                <a:srgbClr val="FFFFFF"/>
              </a:gs>
            </a:gsLst>
            <a:lin ang="108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" name="AutoShape 3"/>
          <p:cNvSpPr>
            <a:spLocks noChangeArrowheads="1"/>
          </p:cNvSpPr>
          <p:nvPr/>
        </p:nvSpPr>
        <p:spPr bwMode="auto">
          <a:xfrm flipH="1" flipV="1">
            <a:off x="3505200" y="3810000"/>
            <a:ext cx="1752600" cy="685800"/>
          </a:xfrm>
          <a:prstGeom prst="curvedDownArrow">
            <a:avLst>
              <a:gd name="adj1" fmla="val 24964"/>
              <a:gd name="adj2" fmla="val 49999"/>
              <a:gd name="adj3" fmla="val 25000"/>
            </a:avLst>
          </a:prstGeom>
          <a:gradFill rotWithShape="0">
            <a:gsLst>
              <a:gs pos="0">
                <a:srgbClr val="C00000"/>
              </a:gs>
              <a:gs pos="100000">
                <a:srgbClr val="FFFFFF"/>
              </a:gs>
            </a:gsLst>
            <a:lin ang="108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391400" y="2743200"/>
            <a:ext cx="1905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600" b="0" dirty="0">
                <a:latin typeface="Verdana" pitchFamily="34" charset="0"/>
              </a:rPr>
              <a:t>Identify and Prioritise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781800" y="3429000"/>
            <a:ext cx="18288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600" b="0" dirty="0">
                <a:latin typeface="Verdana" pitchFamily="34" charset="0"/>
              </a:rPr>
              <a:t>Develop Relationships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91200" y="3962400"/>
            <a:ext cx="2133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800" b="0" dirty="0">
                <a:latin typeface="Arial" charset="0"/>
              </a:rPr>
              <a:t>Link with</a:t>
            </a:r>
          </a:p>
          <a:p>
            <a:pPr algn="ctr"/>
            <a:r>
              <a:rPr lang="en-CA" sz="1800" b="0" dirty="0">
                <a:latin typeface="Arial" charset="0"/>
              </a:rPr>
              <a:t>Members</a:t>
            </a:r>
            <a:endParaRPr lang="en-CA" sz="1600" b="0" dirty="0">
              <a:latin typeface="Verdana" pitchFamily="34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0" y="2743200"/>
            <a:ext cx="15017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600" b="0" dirty="0">
                <a:latin typeface="Verdana" pitchFamily="34" charset="0"/>
              </a:rPr>
              <a:t>Export Preparation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838200" y="3276600"/>
            <a:ext cx="14192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600" b="0" dirty="0">
                <a:latin typeface="Verdana" pitchFamily="34" charset="0"/>
              </a:rPr>
              <a:t>Export Facilitation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295400" y="3886200"/>
            <a:ext cx="17526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600" b="0" dirty="0">
                <a:latin typeface="Verdana" pitchFamily="34" charset="0"/>
              </a:rPr>
              <a:t>International Assistance</a:t>
            </a:r>
          </a:p>
        </p:txBody>
      </p:sp>
      <p:pic>
        <p:nvPicPr>
          <p:cNvPr id="54" name="Picture 3" descr="header-new-on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</a:blip>
          <a:srcRect l="71478" b="-503"/>
          <a:stretch>
            <a:fillRect/>
          </a:stretch>
        </p:blipFill>
        <p:spPr bwMode="auto">
          <a:xfrm>
            <a:off x="2895600" y="2590800"/>
            <a:ext cx="3368714" cy="1905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</p:pic>
      <p:sp>
        <p:nvSpPr>
          <p:cNvPr id="3" name="TextBox 52"/>
          <p:cNvSpPr txBox="1">
            <a:spLocks noChangeArrowheads="1"/>
          </p:cNvSpPr>
          <p:nvPr/>
        </p:nvSpPr>
        <p:spPr bwMode="auto">
          <a:xfrm>
            <a:off x="2895600" y="5322888"/>
            <a:ext cx="3124200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Font typeface="Wingdings 3" pitchFamily="18" charset="2"/>
              <a:buChar char=""/>
            </a:pPr>
            <a:r>
              <a:rPr lang="en-CA" sz="1600" b="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CA" sz="1600" b="0" dirty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Making Quality Linkages</a:t>
            </a:r>
          </a:p>
          <a:p>
            <a:pPr algn="ctr">
              <a:spcBef>
                <a:spcPts val="600"/>
              </a:spcBef>
              <a:buClr>
                <a:srgbClr val="002060"/>
              </a:buClr>
              <a:buFont typeface="Wingdings 3" pitchFamily="18" charset="2"/>
              <a:buChar char=""/>
            </a:pPr>
            <a:r>
              <a:rPr lang="en-CA" sz="1600" b="0" dirty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  Developing Relationships</a:t>
            </a:r>
          </a:p>
          <a:p>
            <a:pPr algn="ctr">
              <a:spcBef>
                <a:spcPts val="600"/>
              </a:spcBef>
              <a:buClr>
                <a:srgbClr val="002060"/>
              </a:buClr>
              <a:buFont typeface="Wingdings 3" pitchFamily="18" charset="2"/>
              <a:buChar char=""/>
            </a:pPr>
            <a:r>
              <a:rPr lang="en-CA" sz="1600" b="0" dirty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  Producing Value </a:t>
            </a:r>
          </a:p>
        </p:txBody>
      </p:sp>
      <p:sp>
        <p:nvSpPr>
          <p:cNvPr id="27664" name="Rectangle 57"/>
          <p:cNvSpPr>
            <a:spLocks noChangeArrowheads="1"/>
          </p:cNvSpPr>
          <p:nvPr/>
        </p:nvSpPr>
        <p:spPr bwMode="auto">
          <a:xfrm>
            <a:off x="457200" y="563562"/>
            <a:ext cx="5776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>
                <a:latin typeface="Eras Medium ITC" pitchFamily="34" charset="0"/>
              </a:rPr>
              <a:t>Linking Members and Buyers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33594 -0.01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" y="-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7 L -0.34167 -0.078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-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2"/>
          <p:cNvSpPr>
            <a:spLocks noChangeArrowheads="1"/>
          </p:cNvSpPr>
          <p:nvPr/>
        </p:nvSpPr>
        <p:spPr bwMode="gray">
          <a:xfrm>
            <a:off x="349250" y="29845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Precious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 Metals and Stones</a:t>
            </a:r>
          </a:p>
        </p:txBody>
      </p:sp>
      <p:sp>
        <p:nvSpPr>
          <p:cNvPr id="23555" name="Rectangle 13"/>
          <p:cNvSpPr>
            <a:spLocks noChangeArrowheads="1"/>
          </p:cNvSpPr>
          <p:nvPr/>
        </p:nvSpPr>
        <p:spPr bwMode="gray">
          <a:xfrm>
            <a:off x="349250" y="3789363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Aluminum </a:t>
            </a:r>
          </a:p>
        </p:txBody>
      </p:sp>
      <p:sp>
        <p:nvSpPr>
          <p:cNvPr id="23556" name="Rectangle 14"/>
          <p:cNvSpPr>
            <a:spLocks noChangeArrowheads="1"/>
          </p:cNvSpPr>
          <p:nvPr/>
        </p:nvSpPr>
        <p:spPr bwMode="gray">
          <a:xfrm>
            <a:off x="349250" y="4568825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Processed Food</a:t>
            </a:r>
          </a:p>
        </p:txBody>
      </p:sp>
      <p:sp>
        <p:nvSpPr>
          <p:cNvPr id="23557" name="AutoShape 36"/>
          <p:cNvSpPr>
            <a:spLocks noChangeArrowheads="1"/>
          </p:cNvSpPr>
          <p:nvPr/>
        </p:nvSpPr>
        <p:spPr bwMode="gray">
          <a:xfrm>
            <a:off x="323850" y="2420938"/>
            <a:ext cx="4154488" cy="455612"/>
          </a:xfrm>
          <a:prstGeom prst="roundRect">
            <a:avLst>
              <a:gd name="adj" fmla="val 16667"/>
            </a:avLst>
          </a:prstGeom>
          <a:solidFill>
            <a:srgbClr val="9BD9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Capacity Building with 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Emphasis on Promotion</a:t>
            </a:r>
          </a:p>
        </p:txBody>
      </p:sp>
      <p:sp>
        <p:nvSpPr>
          <p:cNvPr id="23558" name="AutoShape 36"/>
          <p:cNvSpPr>
            <a:spLocks noChangeArrowheads="1"/>
          </p:cNvSpPr>
          <p:nvPr/>
        </p:nvSpPr>
        <p:spPr bwMode="gray">
          <a:xfrm>
            <a:off x="1760538" y="1885950"/>
            <a:ext cx="1295400" cy="39052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Group A</a:t>
            </a:r>
          </a:p>
        </p:txBody>
      </p:sp>
      <p:sp>
        <p:nvSpPr>
          <p:cNvPr id="23559" name="AutoShape 36"/>
          <p:cNvSpPr>
            <a:spLocks noChangeArrowheads="1"/>
          </p:cNvSpPr>
          <p:nvPr/>
        </p:nvSpPr>
        <p:spPr bwMode="gray">
          <a:xfrm>
            <a:off x="6194425" y="1885950"/>
            <a:ext cx="1295400" cy="390525"/>
          </a:xfrm>
          <a:prstGeom prst="roundRect">
            <a:avLst>
              <a:gd name="adj" fmla="val 16667"/>
            </a:avLst>
          </a:prstGeom>
          <a:solidFill>
            <a:srgbClr val="2FB0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Group B</a:t>
            </a:r>
          </a:p>
        </p:txBody>
      </p:sp>
      <p:sp>
        <p:nvSpPr>
          <p:cNvPr id="23560" name="Rectangle 12"/>
          <p:cNvSpPr>
            <a:spLocks noChangeArrowheads="1"/>
          </p:cNvSpPr>
          <p:nvPr/>
        </p:nvSpPr>
        <p:spPr bwMode="gray">
          <a:xfrm>
            <a:off x="2574925" y="2984500"/>
            <a:ext cx="1882775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Iron and Steel</a:t>
            </a:r>
          </a:p>
        </p:txBody>
      </p:sp>
      <p:sp>
        <p:nvSpPr>
          <p:cNvPr id="23561" name="Rectangle 13"/>
          <p:cNvSpPr>
            <a:spLocks noChangeArrowheads="1"/>
          </p:cNvSpPr>
          <p:nvPr/>
        </p:nvSpPr>
        <p:spPr bwMode="gray">
          <a:xfrm>
            <a:off x="2574925" y="3776663"/>
            <a:ext cx="1882775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Ceramics</a:t>
            </a:r>
          </a:p>
        </p:txBody>
      </p:sp>
      <p:sp>
        <p:nvSpPr>
          <p:cNvPr id="23562" name="Rectangle 14"/>
          <p:cNvSpPr>
            <a:spLocks noChangeArrowheads="1"/>
          </p:cNvSpPr>
          <p:nvPr/>
        </p:nvSpPr>
        <p:spPr bwMode="gray">
          <a:xfrm>
            <a:off x="2574925" y="4568825"/>
            <a:ext cx="1882775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Mineral Fuels 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and Oils</a:t>
            </a:r>
          </a:p>
        </p:txBody>
      </p:sp>
      <p:sp>
        <p:nvSpPr>
          <p:cNvPr id="23563" name="Rectangle 12"/>
          <p:cNvSpPr>
            <a:spLocks noChangeArrowheads="1"/>
          </p:cNvSpPr>
          <p:nvPr/>
        </p:nvSpPr>
        <p:spPr bwMode="gray">
          <a:xfrm>
            <a:off x="4787900" y="29845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Plastics</a:t>
            </a:r>
          </a:p>
        </p:txBody>
      </p:sp>
      <p:sp>
        <p:nvSpPr>
          <p:cNvPr id="23564" name="Rectangle 13"/>
          <p:cNvSpPr>
            <a:spLocks noChangeArrowheads="1"/>
          </p:cNvSpPr>
          <p:nvPr/>
        </p:nvSpPr>
        <p:spPr bwMode="gray">
          <a:xfrm>
            <a:off x="4806950" y="3776663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Furniture</a:t>
            </a:r>
          </a:p>
        </p:txBody>
      </p:sp>
      <p:sp>
        <p:nvSpPr>
          <p:cNvPr id="23565" name="Rectangle 12"/>
          <p:cNvSpPr>
            <a:spLocks noChangeArrowheads="1"/>
          </p:cNvSpPr>
          <p:nvPr/>
        </p:nvSpPr>
        <p:spPr bwMode="gray">
          <a:xfrm>
            <a:off x="7032625" y="2984500"/>
            <a:ext cx="1882775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Printing and Paper </a:t>
            </a:r>
          </a:p>
        </p:txBody>
      </p:sp>
      <p:sp>
        <p:nvSpPr>
          <p:cNvPr id="23566" name="Rectangle 13"/>
          <p:cNvSpPr>
            <a:spLocks noChangeArrowheads="1"/>
          </p:cNvSpPr>
          <p:nvPr/>
        </p:nvSpPr>
        <p:spPr bwMode="gray">
          <a:xfrm>
            <a:off x="7032625" y="3776663"/>
            <a:ext cx="1882775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Electrical Machinery</a:t>
            </a:r>
          </a:p>
        </p:txBody>
      </p:sp>
      <p:sp>
        <p:nvSpPr>
          <p:cNvPr id="23567" name="AutoShape 36"/>
          <p:cNvSpPr>
            <a:spLocks noChangeArrowheads="1"/>
          </p:cNvSpPr>
          <p:nvPr/>
        </p:nvSpPr>
        <p:spPr bwMode="gray">
          <a:xfrm>
            <a:off x="4738688" y="2420938"/>
            <a:ext cx="4154487" cy="455612"/>
          </a:xfrm>
          <a:prstGeom prst="roundRect">
            <a:avLst>
              <a:gd name="adj" fmla="val 16667"/>
            </a:avLst>
          </a:prstGeom>
          <a:solidFill>
            <a:srgbClr val="9FDA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Promotion with 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Emphasis on Capacity Building</a:t>
            </a:r>
          </a:p>
        </p:txBody>
      </p:sp>
      <p:sp>
        <p:nvSpPr>
          <p:cNvPr id="23568" name="Rectangle 28"/>
          <p:cNvSpPr>
            <a:spLocks noChangeArrowheads="1"/>
          </p:cNvSpPr>
          <p:nvPr/>
        </p:nvSpPr>
        <p:spPr bwMode="auto">
          <a:xfrm>
            <a:off x="395288" y="563562"/>
            <a:ext cx="511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>
                <a:latin typeface="Eras Medium ITC" pitchFamily="34" charset="0"/>
              </a:rPr>
              <a:t> Target Products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2"/>
          <p:cNvSpPr>
            <a:spLocks noChangeArrowheads="1"/>
          </p:cNvSpPr>
          <p:nvPr/>
        </p:nvSpPr>
        <p:spPr bwMode="gray">
          <a:xfrm>
            <a:off x="1071562" y="41910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Financial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Commodity Trading Platform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Islamic Finance</a:t>
            </a:r>
          </a:p>
        </p:txBody>
      </p:sp>
      <p:sp>
        <p:nvSpPr>
          <p:cNvPr id="24579" name="Rectangle 12"/>
          <p:cNvSpPr>
            <a:spLocks noChangeArrowheads="1"/>
          </p:cNvSpPr>
          <p:nvPr/>
        </p:nvSpPr>
        <p:spPr bwMode="gray">
          <a:xfrm>
            <a:off x="5967412" y="23749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Consulting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Architectural Design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Information Technology</a:t>
            </a:r>
          </a:p>
        </p:txBody>
      </p:sp>
      <p:sp>
        <p:nvSpPr>
          <p:cNvPr id="24580" name="Rectangle 12"/>
          <p:cNvSpPr>
            <a:spLocks noChangeArrowheads="1"/>
          </p:cNvSpPr>
          <p:nvPr/>
        </p:nvSpPr>
        <p:spPr bwMode="gray">
          <a:xfrm>
            <a:off x="3519487" y="23622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BPO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Data Analytics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Market Research</a:t>
            </a:r>
          </a:p>
        </p:txBody>
      </p:sp>
      <p:sp>
        <p:nvSpPr>
          <p:cNvPr id="24581" name="Rectangle 12"/>
          <p:cNvSpPr>
            <a:spLocks noChangeArrowheads="1"/>
          </p:cNvSpPr>
          <p:nvPr/>
        </p:nvSpPr>
        <p:spPr bwMode="gray">
          <a:xfrm>
            <a:off x="1071562" y="23622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Aerospace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High-grade Composites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Maintenance</a:t>
            </a:r>
          </a:p>
        </p:txBody>
      </p:sp>
      <p:sp>
        <p:nvSpPr>
          <p:cNvPr id="24582" name="Rectangle 12"/>
          <p:cNvSpPr>
            <a:spLocks noChangeArrowheads="1"/>
          </p:cNvSpPr>
          <p:nvPr/>
        </p:nvSpPr>
        <p:spPr bwMode="gray">
          <a:xfrm>
            <a:off x="3519487" y="4179888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Media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Movie Production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Radio and Television</a:t>
            </a:r>
          </a:p>
        </p:txBody>
      </p:sp>
      <p:sp>
        <p:nvSpPr>
          <p:cNvPr id="24583" name="Rectangle 12"/>
          <p:cNvSpPr>
            <a:spLocks noChangeArrowheads="1"/>
          </p:cNvSpPr>
          <p:nvPr/>
        </p:nvSpPr>
        <p:spPr bwMode="gray">
          <a:xfrm>
            <a:off x="5967412" y="4179888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Shipping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Logistics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Re-export Systems</a:t>
            </a:r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gray">
          <a:xfrm>
            <a:off x="1071562" y="32766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Designing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Internet Arabic Platforms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Mega Projects</a:t>
            </a:r>
          </a:p>
        </p:txBody>
      </p:sp>
      <p:sp>
        <p:nvSpPr>
          <p:cNvPr id="24585" name="Rectangle 12"/>
          <p:cNvSpPr>
            <a:spLocks noChangeArrowheads="1"/>
          </p:cNvSpPr>
          <p:nvPr/>
        </p:nvSpPr>
        <p:spPr bwMode="gray">
          <a:xfrm>
            <a:off x="3519487" y="32766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Education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Continuing Education </a:t>
            </a:r>
            <a:endParaRPr lang="en-US" sz="1000" b="0" dirty="0">
              <a:solidFill>
                <a:srgbClr val="A50021"/>
              </a:solidFill>
              <a:latin typeface="Verdana" pitchFamily="34" charset="0"/>
              <a:ea typeface="PMingLiU" pitchFamily="18" charset="-12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Hospitality</a:t>
            </a: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gray">
          <a:xfrm>
            <a:off x="5967412" y="3289300"/>
            <a:ext cx="1881188" cy="660400"/>
          </a:xfrm>
          <a:prstGeom prst="rect">
            <a:avLst/>
          </a:prstGeom>
          <a:solidFill>
            <a:srgbClr val="9FDA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E-government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E-government Platforms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000" b="0" dirty="0">
                <a:solidFill>
                  <a:srgbClr val="003366"/>
                </a:solidFill>
                <a:latin typeface="Verdana" pitchFamily="34" charset="0"/>
                <a:ea typeface="PMingLiU" pitchFamily="18" charset="-120"/>
              </a:rPr>
              <a:t>Operational Models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95288" y="549275"/>
            <a:ext cx="511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>
                <a:latin typeface="Eras Medium ITC" pitchFamily="34" charset="0"/>
              </a:rPr>
              <a:t>Target Services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map_world_zone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6" r="2531"/>
          <a:stretch>
            <a:fillRect/>
          </a:stretch>
        </p:blipFill>
        <p:spPr bwMode="auto">
          <a:xfrm>
            <a:off x="0" y="1295400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9" descr="Al_Burj_t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63" t="28535" r="65625"/>
          <a:stretch>
            <a:fillRect/>
          </a:stretch>
        </p:blipFill>
        <p:spPr bwMode="auto">
          <a:xfrm>
            <a:off x="5357813" y="1857375"/>
            <a:ext cx="3746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Curved Connector 58"/>
          <p:cNvCxnSpPr>
            <a:cxnSpLocks noChangeShapeType="1"/>
          </p:cNvCxnSpPr>
          <p:nvPr/>
        </p:nvCxnSpPr>
        <p:spPr bwMode="auto">
          <a:xfrm rot="5400000">
            <a:off x="5107782" y="3393281"/>
            <a:ext cx="1644650" cy="1587"/>
          </a:xfrm>
          <a:prstGeom prst="curved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67" name="Freeform 66"/>
          <p:cNvSpPr>
            <a:spLocks noChangeArrowheads="1"/>
          </p:cNvSpPr>
          <p:nvPr/>
        </p:nvSpPr>
        <p:spPr bwMode="auto">
          <a:xfrm>
            <a:off x="5572125" y="2500313"/>
            <a:ext cx="1544638" cy="1677987"/>
          </a:xfrm>
          <a:custGeom>
            <a:avLst/>
            <a:gdLst>
              <a:gd name="T0" fmla="*/ 0 w 1181477"/>
              <a:gd name="T1" fmla="*/ 5718 h 2662037"/>
              <a:gd name="T2" fmla="*/ 19478780 w 1181477"/>
              <a:gd name="T3" fmla="*/ 1416 h 2662037"/>
              <a:gd name="T4" fmla="*/ 29446353 w 1181477"/>
              <a:gd name="T5" fmla="*/ 10473 h 2662037"/>
              <a:gd name="T6" fmla="*/ 29446353 w 1181477"/>
              <a:gd name="T7" fmla="*/ 10473 h 2662037"/>
              <a:gd name="T8" fmla="*/ 0 60000 65536"/>
              <a:gd name="T9" fmla="*/ 0 60000 65536"/>
              <a:gd name="T10" fmla="*/ 0 60000 65536"/>
              <a:gd name="T11" fmla="*/ 0 60000 65536"/>
              <a:gd name="T12" fmla="*/ 0 w 1181477"/>
              <a:gd name="T13" fmla="*/ 0 h 2662037"/>
              <a:gd name="T14" fmla="*/ 1181477 w 1181477"/>
              <a:gd name="T15" fmla="*/ 2662037 h 2662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1477" h="2662037">
                <a:moveTo>
                  <a:pt x="0" y="1453400"/>
                </a:moveTo>
                <a:cubicBezTo>
                  <a:pt x="263682" y="992805"/>
                  <a:pt x="451295" y="0"/>
                  <a:pt x="781547" y="359833"/>
                </a:cubicBezTo>
                <a:cubicBezTo>
                  <a:pt x="1033381" y="525462"/>
                  <a:pt x="1143487" y="2340639"/>
                  <a:pt x="1181477" y="2662037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CA" dirty="0">
              <a:solidFill>
                <a:srgbClr val="990033"/>
              </a:solidFill>
            </a:endParaRPr>
          </a:p>
        </p:txBody>
      </p:sp>
      <p:sp>
        <p:nvSpPr>
          <p:cNvPr id="68" name="Freeform 67"/>
          <p:cNvSpPr>
            <a:spLocks noChangeArrowheads="1"/>
          </p:cNvSpPr>
          <p:nvPr/>
        </p:nvSpPr>
        <p:spPr bwMode="auto">
          <a:xfrm>
            <a:off x="5572125" y="3143250"/>
            <a:ext cx="785813" cy="500063"/>
          </a:xfrm>
          <a:custGeom>
            <a:avLst/>
            <a:gdLst>
              <a:gd name="T0" fmla="*/ 0 w 1181477"/>
              <a:gd name="T1" fmla="*/ 0 h 2662037"/>
              <a:gd name="T2" fmla="*/ 5857 w 1181477"/>
              <a:gd name="T3" fmla="*/ 0 h 2662037"/>
              <a:gd name="T4" fmla="*/ 8855 w 1181477"/>
              <a:gd name="T5" fmla="*/ 0 h 2662037"/>
              <a:gd name="T6" fmla="*/ 8855 w 1181477"/>
              <a:gd name="T7" fmla="*/ 0 h 2662037"/>
              <a:gd name="T8" fmla="*/ 0 60000 65536"/>
              <a:gd name="T9" fmla="*/ 0 60000 65536"/>
              <a:gd name="T10" fmla="*/ 0 60000 65536"/>
              <a:gd name="T11" fmla="*/ 0 60000 65536"/>
              <a:gd name="T12" fmla="*/ 0 w 1181477"/>
              <a:gd name="T13" fmla="*/ 0 h 2662037"/>
              <a:gd name="T14" fmla="*/ 1181477 w 1181477"/>
              <a:gd name="T15" fmla="*/ 2662037 h 2662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1477" h="2662037">
                <a:moveTo>
                  <a:pt x="0" y="1453400"/>
                </a:moveTo>
                <a:cubicBezTo>
                  <a:pt x="263682" y="992805"/>
                  <a:pt x="451295" y="0"/>
                  <a:pt x="781547" y="359833"/>
                </a:cubicBezTo>
                <a:cubicBezTo>
                  <a:pt x="1033381" y="525462"/>
                  <a:pt x="1143487" y="2340639"/>
                  <a:pt x="1181477" y="2662037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CA" dirty="0">
              <a:solidFill>
                <a:srgbClr val="990033"/>
              </a:solidFill>
            </a:endParaRPr>
          </a:p>
        </p:txBody>
      </p:sp>
      <p:sp>
        <p:nvSpPr>
          <p:cNvPr id="69" name="Freeform 68"/>
          <p:cNvSpPr>
            <a:spLocks noChangeArrowheads="1"/>
          </p:cNvSpPr>
          <p:nvPr/>
        </p:nvSpPr>
        <p:spPr bwMode="auto">
          <a:xfrm flipH="1">
            <a:off x="5214938" y="2786063"/>
            <a:ext cx="357187" cy="714375"/>
          </a:xfrm>
          <a:custGeom>
            <a:avLst/>
            <a:gdLst>
              <a:gd name="T0" fmla="*/ 0 w 1181613"/>
              <a:gd name="T1" fmla="*/ 0 h 2662037"/>
              <a:gd name="T2" fmla="*/ 1 w 1181613"/>
              <a:gd name="T3" fmla="*/ 0 h 2662037"/>
              <a:gd name="T4" fmla="*/ 1 w 1181613"/>
              <a:gd name="T5" fmla="*/ 0 h 2662037"/>
              <a:gd name="T6" fmla="*/ 1 w 1181613"/>
              <a:gd name="T7" fmla="*/ 0 h 2662037"/>
              <a:gd name="T8" fmla="*/ 0 60000 65536"/>
              <a:gd name="T9" fmla="*/ 0 60000 65536"/>
              <a:gd name="T10" fmla="*/ 0 60000 65536"/>
              <a:gd name="T11" fmla="*/ 0 60000 65536"/>
              <a:gd name="T12" fmla="*/ 0 w 1181613"/>
              <a:gd name="T13" fmla="*/ 0 h 2662037"/>
              <a:gd name="T14" fmla="*/ 1181613 w 1181613"/>
              <a:gd name="T15" fmla="*/ 2662037 h 2662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1613" h="2662037">
                <a:moveTo>
                  <a:pt x="0" y="2251921"/>
                </a:moveTo>
                <a:cubicBezTo>
                  <a:pt x="263682" y="1791326"/>
                  <a:pt x="451431" y="0"/>
                  <a:pt x="781683" y="359833"/>
                </a:cubicBezTo>
                <a:cubicBezTo>
                  <a:pt x="1033517" y="525462"/>
                  <a:pt x="1143623" y="2340639"/>
                  <a:pt x="1181613" y="2662037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CA" dirty="0">
              <a:solidFill>
                <a:srgbClr val="990033"/>
              </a:solidFill>
            </a:endParaRPr>
          </a:p>
        </p:txBody>
      </p:sp>
      <p:sp>
        <p:nvSpPr>
          <p:cNvPr id="70" name="Freeform 69"/>
          <p:cNvSpPr>
            <a:spLocks noChangeArrowheads="1"/>
          </p:cNvSpPr>
          <p:nvPr/>
        </p:nvSpPr>
        <p:spPr bwMode="auto">
          <a:xfrm flipH="1">
            <a:off x="4714875" y="2286000"/>
            <a:ext cx="857250" cy="3071813"/>
          </a:xfrm>
          <a:custGeom>
            <a:avLst/>
            <a:gdLst>
              <a:gd name="T0" fmla="*/ 0 w 1003257"/>
              <a:gd name="T1" fmla="*/ 5305598 h 2662037"/>
              <a:gd name="T2" fmla="*/ 91394 w 1003257"/>
              <a:gd name="T3" fmla="*/ 2005734 h 2662037"/>
              <a:gd name="T4" fmla="*/ 151976 w 1003257"/>
              <a:gd name="T5" fmla="*/ 14838358 h 2662037"/>
              <a:gd name="T6" fmla="*/ 151976 w 1003257"/>
              <a:gd name="T7" fmla="*/ 14838358 h 2662037"/>
              <a:gd name="T8" fmla="*/ 0 60000 65536"/>
              <a:gd name="T9" fmla="*/ 0 60000 65536"/>
              <a:gd name="T10" fmla="*/ 0 60000 65536"/>
              <a:gd name="T11" fmla="*/ 0 60000 65536"/>
              <a:gd name="T12" fmla="*/ 0 w 1003257"/>
              <a:gd name="T13" fmla="*/ 0 h 2662037"/>
              <a:gd name="T14" fmla="*/ 1003257 w 1003257"/>
              <a:gd name="T15" fmla="*/ 2662037 h 2662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3257" h="2662037">
                <a:moveTo>
                  <a:pt x="0" y="951835"/>
                </a:moveTo>
                <a:cubicBezTo>
                  <a:pt x="263682" y="491240"/>
                  <a:pt x="273075" y="0"/>
                  <a:pt x="603327" y="359833"/>
                </a:cubicBezTo>
                <a:cubicBezTo>
                  <a:pt x="855161" y="525462"/>
                  <a:pt x="965267" y="2340639"/>
                  <a:pt x="1003257" y="2662037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CA" dirty="0">
              <a:solidFill>
                <a:srgbClr val="990033"/>
              </a:solidFill>
            </a:endParaRPr>
          </a:p>
        </p:txBody>
      </p:sp>
      <p:sp>
        <p:nvSpPr>
          <p:cNvPr id="71" name="Freeform 70"/>
          <p:cNvSpPr>
            <a:spLocks noChangeArrowheads="1"/>
          </p:cNvSpPr>
          <p:nvPr/>
        </p:nvSpPr>
        <p:spPr bwMode="auto">
          <a:xfrm flipH="1">
            <a:off x="4429125" y="1693863"/>
            <a:ext cx="1143000" cy="1738312"/>
          </a:xfrm>
          <a:custGeom>
            <a:avLst/>
            <a:gdLst>
              <a:gd name="T0" fmla="*/ 198 w 1183088"/>
              <a:gd name="T1" fmla="*/ 12 h 5136912"/>
              <a:gd name="T2" fmla="*/ 243281 w 1183088"/>
              <a:gd name="T3" fmla="*/ 2 h 5136912"/>
              <a:gd name="T4" fmla="*/ 515933 w 1183088"/>
              <a:gd name="T5" fmla="*/ 0 h 5136912"/>
              <a:gd name="T6" fmla="*/ 682880 w 1183088"/>
              <a:gd name="T7" fmla="*/ 2 h 5136912"/>
              <a:gd name="T8" fmla="*/ 781362 w 1183088"/>
              <a:gd name="T9" fmla="*/ 5 h 5136912"/>
              <a:gd name="T10" fmla="*/ 781362 w 1183088"/>
              <a:gd name="T11" fmla="*/ 5 h 51369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83088"/>
              <a:gd name="T19" fmla="*/ 0 h 5136912"/>
              <a:gd name="T20" fmla="*/ 1183088 w 1183088"/>
              <a:gd name="T21" fmla="*/ 5136912 h 51369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83088" h="5136912">
                <a:moveTo>
                  <a:pt x="299" y="5136913"/>
                </a:moveTo>
                <a:cubicBezTo>
                  <a:pt x="0" y="5133062"/>
                  <a:pt x="237922" y="1737778"/>
                  <a:pt x="367912" y="895104"/>
                </a:cubicBezTo>
                <a:cubicBezTo>
                  <a:pt x="497902" y="52430"/>
                  <a:pt x="594714" y="0"/>
                  <a:pt x="780239" y="80867"/>
                </a:cubicBezTo>
                <a:cubicBezTo>
                  <a:pt x="946653" y="210797"/>
                  <a:pt x="965812" y="486599"/>
                  <a:pt x="1032713" y="870300"/>
                </a:cubicBezTo>
                <a:cubicBezTo>
                  <a:pt x="1099614" y="1254001"/>
                  <a:pt x="1183088" y="2374252"/>
                  <a:pt x="1181646" y="2383071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CA" dirty="0">
              <a:solidFill>
                <a:srgbClr val="990033"/>
              </a:solidFill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038600" y="5286375"/>
            <a:ext cx="1576388" cy="304800"/>
          </a:xfrm>
          <a:prstGeom prst="rect">
            <a:avLst/>
          </a:prstGeom>
          <a:solidFill>
            <a:schemeClr val="bg1">
              <a:alpha val="1215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3366"/>
                </a:solidFill>
                <a:latin typeface="Verdana" pitchFamily="34" charset="0"/>
              </a:rPr>
              <a:t>South Africa</a:t>
            </a:r>
            <a:endParaRPr lang="en-CA" sz="1400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643688" y="4071938"/>
            <a:ext cx="1585912" cy="304800"/>
          </a:xfrm>
          <a:prstGeom prst="rect">
            <a:avLst/>
          </a:prstGeom>
          <a:solidFill>
            <a:schemeClr val="bg1">
              <a:alpha val="1098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3366"/>
                </a:solidFill>
                <a:latin typeface="Verdana" pitchFamily="34" charset="0"/>
              </a:rPr>
              <a:t>Singapore</a:t>
            </a:r>
            <a:endParaRPr lang="en-CA" sz="1400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876800" y="3429000"/>
            <a:ext cx="1230313" cy="517525"/>
          </a:xfrm>
          <a:prstGeom prst="rect">
            <a:avLst/>
          </a:prstGeom>
          <a:solidFill>
            <a:schemeClr val="bg1">
              <a:alpha val="1215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3366"/>
                </a:solidFill>
                <a:latin typeface="Verdana" pitchFamily="34" charset="0"/>
              </a:rPr>
              <a:t>Saudi Arabia</a:t>
            </a:r>
            <a:endParaRPr lang="en-CA" sz="1400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929063" y="2428875"/>
            <a:ext cx="1176337" cy="304800"/>
          </a:xfrm>
          <a:prstGeom prst="rect">
            <a:avLst/>
          </a:prstGeom>
          <a:solidFill>
            <a:schemeClr val="bg1">
              <a:alpha val="1098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3366"/>
                </a:solidFill>
                <a:latin typeface="Verdana" pitchFamily="34" charset="0"/>
              </a:rPr>
              <a:t>Germany</a:t>
            </a:r>
            <a:endParaRPr lang="en-CA" sz="1400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072188" y="3581400"/>
            <a:ext cx="714375" cy="304800"/>
          </a:xfrm>
          <a:prstGeom prst="rect">
            <a:avLst/>
          </a:prstGeom>
          <a:solidFill>
            <a:schemeClr val="bg1">
              <a:alpha val="1098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3366"/>
                </a:solidFill>
                <a:latin typeface="Verdana" pitchFamily="34" charset="0"/>
              </a:rPr>
              <a:t>India</a:t>
            </a:r>
            <a:endParaRPr lang="en-CA" sz="1400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395288" y="228600"/>
            <a:ext cx="55451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>
                <a:latin typeface="Eras Medium ITC" pitchFamily="34" charset="0"/>
              </a:rPr>
              <a:t>Phase </a:t>
            </a:r>
            <a:r>
              <a:rPr lang="en-US" sz="3200" dirty="0" smtClean="0">
                <a:latin typeface="Eras Medium ITC" pitchFamily="34" charset="0"/>
              </a:rPr>
              <a:t>1Internatioal Offices </a:t>
            </a:r>
            <a:r>
              <a:rPr lang="en-US" sz="3200" dirty="0">
                <a:latin typeface="Eras Medium ITC" pitchFamily="34" charset="0"/>
              </a:rPr>
              <a:t>Network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639762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EDC Services Model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55638"/>
            <a:ext cx="7010400" cy="7159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Local &amp; International Exhibitions</a:t>
            </a:r>
            <a:b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</a:b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395288" y="1447800"/>
            <a:ext cx="7148512" cy="5076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endParaRPr lang="en-US" sz="800" dirty="0" smtClean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  <a:p>
            <a:pPr marL="292100" indent="-292100" algn="l" defTabSz="914400" rtl="0">
              <a:buClr>
                <a:srgbClr val="003366"/>
              </a:buClr>
              <a:buFontTx/>
              <a:buChar char="•"/>
            </a:pPr>
            <a:r>
              <a:rPr lang="en-US" sz="1800" b="1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Strategic Partnerships</a:t>
            </a:r>
          </a:p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	</a:t>
            </a: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</a:rPr>
              <a:t>Agreements with government and private entities have been finalized with more in the pipeline – all aiming at promoting closer cooperation and facilitating exports.</a:t>
            </a:r>
            <a:endParaRPr lang="en-US" sz="800" dirty="0" smtClean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  <a:p>
            <a:pPr marL="292100" indent="-292100" algn="l" defTabSz="914400" rtl="0">
              <a:buClr>
                <a:srgbClr val="990033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</a:rPr>
              <a:t>TPO’s</a:t>
            </a:r>
          </a:p>
          <a:p>
            <a:pPr marL="292100" indent="-292100" algn="l" defTabSz="914400" rtl="0">
              <a:buClr>
                <a:srgbClr val="990033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</a:rPr>
              <a:t>Government departments</a:t>
            </a:r>
          </a:p>
          <a:p>
            <a:pPr marL="292100" indent="-292100" algn="l" defTabSz="914400" rtl="0">
              <a:buClr>
                <a:srgbClr val="990033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</a:rPr>
              <a:t>Regional &amp; International Organizations</a:t>
            </a:r>
          </a:p>
          <a:p>
            <a:pPr marL="292100" indent="-292100" algn="l" defTabSz="914400" rtl="0">
              <a:buClr>
                <a:srgbClr val="990033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</a:rPr>
              <a:t>Business &amp; Industrial Clusters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95288" y="685800"/>
            <a:ext cx="5616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Partnerships</a:t>
            </a:r>
            <a:endParaRPr lang="en-US" sz="3200" dirty="0">
              <a:latin typeface="Eras Medium ITC" pitchFamily="34" charset="0"/>
            </a:endParaRPr>
          </a:p>
        </p:txBody>
      </p:sp>
      <p:pic>
        <p:nvPicPr>
          <p:cNvPr id="31749" name="Picture 2" descr="http://www.dm.gov.ae/DMEGOV/NewPortal/NP-images/HeaderAdjustedP1-D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181600"/>
            <a:ext cx="12207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Techno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2713" y="3733800"/>
            <a:ext cx="1157287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 l="17978" t="22334" r="28302" b="26744"/>
          <a:stretch>
            <a:fillRect/>
          </a:stretch>
        </p:blipFill>
        <p:spPr bwMode="auto">
          <a:xfrm>
            <a:off x="7072313" y="1428750"/>
            <a:ext cx="3786187" cy="3286125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5" cstate="print"/>
          <a:srcRect l="11346" t="25264" r="38650" b="21483"/>
          <a:stretch>
            <a:fillRect/>
          </a:stretch>
        </p:blipFill>
        <p:spPr bwMode="auto">
          <a:xfrm rot="21275817">
            <a:off x="6859588" y="2530475"/>
            <a:ext cx="3830637" cy="3249613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6" cstate="print"/>
          <a:srcRect l="12509" t="7262" r="36590" b="8565"/>
          <a:stretch>
            <a:fillRect/>
          </a:stretch>
        </p:blipFill>
        <p:spPr bwMode="auto">
          <a:xfrm rot="21138604">
            <a:off x="7013575" y="4244975"/>
            <a:ext cx="2508250" cy="3552825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/>
          <p:nvPr/>
        </p:nvPicPr>
        <p:blipFill>
          <a:blip r:embed="rId7" cstate="print"/>
          <a:srcRect l="17952" t="31850" r="29188" b="29124"/>
          <a:stretch>
            <a:fillRect/>
          </a:stretch>
        </p:blipFill>
        <p:spPr bwMode="auto">
          <a:xfrm rot="20234323">
            <a:off x="4918728" y="4986178"/>
            <a:ext cx="5432445" cy="2846302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250825" y="1484313"/>
            <a:ext cx="5905500" cy="4824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endParaRPr lang="en-US" sz="800" dirty="0" smtClean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endParaRPr lang="en-US" sz="800" dirty="0" smtClean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  <a:p>
            <a:pPr marL="292100" indent="-292100" algn="l" defTabSz="914400" rtl="0">
              <a:buClr>
                <a:srgbClr val="003366"/>
              </a:buClr>
              <a:buFontTx/>
              <a:buChar char="•"/>
            </a:pPr>
            <a:r>
              <a:rPr lang="en-US" sz="1800" b="1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Exporter Directory</a:t>
            </a:r>
          </a:p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	A database categorizing the key manufacturing and services sectors (around 6,000 establishments) in the UAE.  </a:t>
            </a:r>
          </a:p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	Information will be searchable by product, HS Code, and location (featuring a sophisticated GPS system).  Will be ready by December in hard and soft copy format.  </a:t>
            </a:r>
          </a:p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	Please visit </a:t>
            </a:r>
            <a:r>
              <a:rPr lang="en-US" sz="1600" u="sng" dirty="0" smtClean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www.uaeexportdirectory.ae</a:t>
            </a:r>
            <a:r>
              <a:rPr lang="en-US" sz="1600" dirty="0" smtClean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  </a:t>
            </a:r>
            <a:endParaRPr lang="en-US" sz="1600" dirty="0" smtClean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  <a:p>
            <a:pPr marL="292100" indent="-292100" algn="l" defTabSz="914400" rtl="0">
              <a:buClr>
                <a:srgbClr val="990033"/>
              </a:buClr>
              <a:buFontTx/>
              <a:buNone/>
            </a:pPr>
            <a:r>
              <a:rPr lang="en-US" sz="1600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The Directory complements and reinforces Dubai-SPX</a:t>
            </a:r>
          </a:p>
        </p:txBody>
      </p:sp>
      <p:pic>
        <p:nvPicPr>
          <p:cNvPr id="34819" name="Picture 1" descr="Al Taqan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412875"/>
            <a:ext cx="28289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director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575" y="4535488"/>
            <a:ext cx="16192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381000" y="304800"/>
            <a:ext cx="80629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Exporter E- Directory  a Matchmaking Platform</a:t>
            </a:r>
            <a:endParaRPr lang="en-US" sz="3200" dirty="0">
              <a:latin typeface="Eras Medium IT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2209800"/>
            <a:ext cx="7391400" cy="21919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dirty="0" smtClean="0">
                <a:solidFill>
                  <a:srgbClr val="003366"/>
                </a:solidFill>
                <a:latin typeface="Garamond" pitchFamily="18" charset="0"/>
              </a:rPr>
              <a:t>3</a:t>
            </a: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/5 Export Performance</a:t>
            </a: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 </a:t>
            </a:r>
            <a:endParaRPr lang="en-GB" sz="3200" b="1" dirty="0">
              <a:solidFill>
                <a:srgbClr val="0033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 l="4271" t="24921" r="4980" b="26750"/>
          <a:stretch>
            <a:fillRect/>
          </a:stretch>
        </p:blipFill>
        <p:spPr bwMode="auto">
          <a:xfrm>
            <a:off x="0" y="0"/>
            <a:ext cx="6202363" cy="22098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 cstate="print"/>
          <a:srcRect l="23279" t="30672" r="35378" b="23294"/>
          <a:stretch>
            <a:fillRect/>
          </a:stretch>
        </p:blipFill>
        <p:spPr bwMode="auto">
          <a:xfrm>
            <a:off x="0" y="2209800"/>
            <a:ext cx="4267200" cy="2973388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5" cstate="print"/>
          <a:srcRect l="33540" t="37820" r="31996" b="37624"/>
          <a:stretch>
            <a:fillRect/>
          </a:stretch>
        </p:blipFill>
        <p:spPr bwMode="auto">
          <a:xfrm>
            <a:off x="6169025" y="0"/>
            <a:ext cx="2974975" cy="22098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6" cstate="print"/>
          <a:srcRect l="56393" t="23988" r="17992" b="56480"/>
          <a:stretch>
            <a:fillRect/>
          </a:stretch>
        </p:blipFill>
        <p:spPr bwMode="auto">
          <a:xfrm>
            <a:off x="0" y="4837113"/>
            <a:ext cx="4343400" cy="2020887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3551238"/>
            <a:ext cx="4876800" cy="3306762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/>
          <a:srcRect l="29945" t="38814" r="33199" b="26271"/>
          <a:stretch>
            <a:fillRect/>
          </a:stretch>
        </p:blipFill>
        <p:spPr bwMode="auto">
          <a:xfrm>
            <a:off x="6553200" y="2209800"/>
            <a:ext cx="2590800" cy="19621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 cstate="print"/>
          <a:srcRect l="34010" t="38814" r="33333" b="26102"/>
          <a:stretch>
            <a:fillRect/>
          </a:stretch>
        </p:blipFill>
        <p:spPr bwMode="auto">
          <a:xfrm>
            <a:off x="4267200" y="2209800"/>
            <a:ext cx="2295525" cy="19716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1000" y="304800"/>
            <a:ext cx="6477000" cy="10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latin typeface="Eras Medium ITC" pitchFamily="34" charset="0"/>
              </a:rPr>
              <a:t>% Contribution of Economic Sectors </a:t>
            </a:r>
            <a:r>
              <a:rPr lang="en-GB" sz="3200" dirty="0" smtClean="0">
                <a:latin typeface="Eras Medium ITC" pitchFamily="34" charset="0"/>
              </a:rPr>
              <a:t>to GDP  -  Dubai 2008</a:t>
            </a:r>
            <a:endParaRPr lang="en-GB" sz="3200" dirty="0">
              <a:latin typeface="Eras Medium ITC" pitchFamily="34" charset="0"/>
            </a:endParaRPr>
          </a:p>
        </p:txBody>
      </p:sp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62484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31" descr="metaux precie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417346"/>
            <a:ext cx="1527175" cy="144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21" descr="alumin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5410200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2" descr="iron &amp; steel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5417346"/>
            <a:ext cx="1524000" cy="144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9" descr="http://whatwouldgingerdo.blogspot.com/2008/03/completely-random.htm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6825" y="5417346"/>
            <a:ext cx="1527175" cy="144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metaux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417346"/>
            <a:ext cx="1600200" cy="144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395288" y="558225"/>
            <a:ext cx="5472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Dubai Direct  </a:t>
            </a:r>
            <a:r>
              <a:rPr lang="en-US" sz="3200" dirty="0">
                <a:latin typeface="Eras Medium ITC" pitchFamily="34" charset="0"/>
              </a:rPr>
              <a:t>– Trade Trends</a:t>
            </a:r>
          </a:p>
        </p:txBody>
      </p:sp>
      <p:pic>
        <p:nvPicPr>
          <p:cNvPr id="1034" name="Picture 6" descr="lingotsor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5417346"/>
            <a:ext cx="1524000" cy="144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304800" y="1447800"/>
          <a:ext cx="4953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588976" y="2743200"/>
          <a:ext cx="2793024" cy="1143000"/>
        </p:xfrm>
        <a:graphic>
          <a:graphicData uri="http://schemas.openxmlformats.org/drawingml/2006/table">
            <a:tbl>
              <a:tblPr/>
              <a:tblGrid>
                <a:gridCol w="964224"/>
                <a:gridCol w="914400"/>
                <a:gridCol w="914400"/>
              </a:tblGrid>
              <a:tr h="4534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Growth %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2006-2007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2007-2008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9E8"/>
                    </a:solidFill>
                  </a:tcPr>
                </a:tc>
              </a:tr>
              <a:tr h="2298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GDP 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18.4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2743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14.4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2743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Export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48.3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2743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57.5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2743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Re-export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28.5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2743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3366"/>
                          </a:solidFill>
                          <a:latin typeface="Arial"/>
                          <a:ea typeface="Times New Roman"/>
                        </a:rPr>
                        <a:t>27.8</a:t>
                      </a:r>
                      <a:endParaRPr lang="en-US" sz="12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2743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10200" y="4038600"/>
            <a:ext cx="35814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 smtClean="0">
                <a:solidFill>
                  <a:srgbClr val="003366"/>
                </a:solidFill>
                <a:latin typeface="Verdana" pitchFamily="34" charset="0"/>
              </a:rPr>
              <a:t>*Figures are rounded off to one or two decimals as shown for each parameter.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86000"/>
            <a:ext cx="32766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3366"/>
                </a:solidFill>
                <a:latin typeface="Verdana" pitchFamily="34" charset="0"/>
              </a:rPr>
              <a:t>Macro economic indicators </a:t>
            </a:r>
            <a:endParaRPr lang="en-US" sz="1400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648200"/>
            <a:ext cx="2209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 smtClean="0">
                <a:solidFill>
                  <a:srgbClr val="003366"/>
                </a:solidFill>
                <a:latin typeface="Verdana" pitchFamily="34" charset="0"/>
              </a:rPr>
              <a:t>Value: AED Billions </a:t>
            </a:r>
          </a:p>
          <a:p>
            <a:r>
              <a:rPr lang="en-US" sz="900" b="0" dirty="0" smtClean="0">
                <a:solidFill>
                  <a:srgbClr val="003366"/>
                </a:solidFill>
                <a:latin typeface="Verdana" pitchFamily="34" charset="0"/>
              </a:rPr>
              <a:t>Source: Dubai Statistics Center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288" y="381000"/>
            <a:ext cx="4710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Exports Contribution to Dubai Economy  </a:t>
            </a:r>
            <a:endParaRPr lang="en-US" sz="3200" dirty="0">
              <a:latin typeface="Eras Medium ITC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914400" y="1905000"/>
          <a:ext cx="75438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55638"/>
            <a:ext cx="8229600" cy="715962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Exported  Products  2008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143000" y="1633538"/>
          <a:ext cx="6781800" cy="431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5288" y="563562"/>
            <a:ext cx="511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>
                <a:latin typeface="Eras Medium ITC" pitchFamily="34" charset="0"/>
              </a:rPr>
              <a:t>Dubai - Export Markets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572000" y="2514600"/>
          <a:ext cx="4191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28600" y="1600200"/>
          <a:ext cx="4191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2209800"/>
            <a:ext cx="7391400" cy="270798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dirty="0" smtClean="0">
                <a:solidFill>
                  <a:srgbClr val="003366"/>
                </a:solidFill>
                <a:latin typeface="Garamond" pitchFamily="18" charset="0"/>
              </a:rPr>
              <a:t>4</a:t>
            </a: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/5 Recent Trends Q1 2009 Versus Q1 2008</a:t>
            </a: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 </a:t>
            </a:r>
            <a:endParaRPr lang="en-GB" sz="3200" b="1" dirty="0">
              <a:solidFill>
                <a:srgbClr val="0033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715962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Dubai Direct Trade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447800" y="1981200"/>
          <a:ext cx="5715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639762"/>
          </a:xfrm>
        </p:spPr>
        <p:txBody>
          <a:bodyPr/>
          <a:lstStyle/>
          <a:p>
            <a:pPr algn="l" rtl="0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   Free Zone Trade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524000" y="1981200"/>
          <a:ext cx="5791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2209800"/>
            <a:ext cx="7391400" cy="21919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dirty="0" smtClean="0">
                <a:solidFill>
                  <a:srgbClr val="003366"/>
                </a:solidFill>
                <a:latin typeface="Garamond" pitchFamily="18" charset="0"/>
              </a:rPr>
              <a:t>5</a:t>
            </a: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/5 Dubai-SPX</a:t>
            </a: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 </a:t>
            </a:r>
            <a:endParaRPr lang="en-GB" sz="3200" b="1" dirty="0">
              <a:solidFill>
                <a:srgbClr val="0033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MCj029029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07350" y="4079875"/>
            <a:ext cx="812800" cy="631825"/>
          </a:xfrm>
          <a:prstGeom prst="rect">
            <a:avLst/>
          </a:prstGeom>
        </p:spPr>
      </p:pic>
      <p:pic>
        <p:nvPicPr>
          <p:cNvPr id="3" name="Picture 1028" descr="MCj029029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07350" y="3359150"/>
            <a:ext cx="812800" cy="631825"/>
          </a:xfrm>
          <a:prstGeom prst="rect">
            <a:avLst/>
          </a:prstGeom>
        </p:spPr>
      </p:pic>
      <p:pic>
        <p:nvPicPr>
          <p:cNvPr id="4" name="Picture 1029" descr="MCj029029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07350" y="2640012"/>
            <a:ext cx="812800" cy="631825"/>
          </a:xfrm>
          <a:prstGeom prst="rect">
            <a:avLst/>
          </a:prstGeom>
        </p:spPr>
      </p:pic>
      <p:sp>
        <p:nvSpPr>
          <p:cNvPr id="5" name="AutoShape 1030"/>
          <p:cNvSpPr>
            <a:spLocks noChangeAspect="1" noChangeArrowheads="1"/>
          </p:cNvSpPr>
          <p:nvPr/>
        </p:nvSpPr>
        <p:spPr bwMode="auto">
          <a:xfrm>
            <a:off x="3851275" y="2640012"/>
            <a:ext cx="1817688" cy="1858963"/>
          </a:xfrm>
          <a:prstGeom prst="plaque">
            <a:avLst>
              <a:gd name="adj" fmla="val 16667"/>
            </a:avLst>
          </a:prstGeom>
          <a:gradFill rotWithShape="0">
            <a:gsLst>
              <a:gs pos="0">
                <a:srgbClr val="0000FF">
                  <a:alpha val="51999"/>
                </a:srgbClr>
              </a:gs>
              <a:gs pos="100000">
                <a:srgbClr val="000076">
                  <a:alpha val="40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Lucida Sans Unicode" pitchFamily="34" charset="0"/>
              </a:rPr>
              <a:t>Dubai SPX</a:t>
            </a:r>
            <a:endParaRPr lang="tr-TR" sz="2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AutoShape 1031"/>
          <p:cNvSpPr>
            <a:spLocks noChangeArrowheads="1"/>
          </p:cNvSpPr>
          <p:nvPr/>
        </p:nvSpPr>
        <p:spPr bwMode="auto">
          <a:xfrm>
            <a:off x="625475" y="5422900"/>
            <a:ext cx="8101013" cy="825500"/>
          </a:xfrm>
          <a:prstGeom prst="leftRightArrow">
            <a:avLst>
              <a:gd name="adj1" fmla="val 39343"/>
              <a:gd name="adj2" fmla="val 113309"/>
            </a:avLst>
          </a:prstGeom>
          <a:solidFill>
            <a:srgbClr val="2B548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000" b="1">
                <a:latin typeface="Lucida Sans Unicode" pitchFamily="34" charset="0"/>
              </a:rPr>
              <a:t>Process of Matchmaking </a:t>
            </a:r>
            <a:endParaRPr lang="tr-TR" sz="2000" b="1">
              <a:latin typeface="Calibri" pitchFamily="34" charset="0"/>
            </a:endParaRPr>
          </a:p>
        </p:txBody>
      </p:sp>
      <p:sp>
        <p:nvSpPr>
          <p:cNvPr id="7" name="AutoShape 1032"/>
          <p:cNvSpPr>
            <a:spLocks noChangeArrowheads="1"/>
          </p:cNvSpPr>
          <p:nvPr/>
        </p:nvSpPr>
        <p:spPr bwMode="auto">
          <a:xfrm>
            <a:off x="2470150" y="3654425"/>
            <a:ext cx="1323975" cy="528637"/>
          </a:xfrm>
          <a:prstGeom prst="rightArrow">
            <a:avLst>
              <a:gd name="adj1" fmla="val 50000"/>
              <a:gd name="adj2" fmla="val 6261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latin typeface="Lucida Sans Unicode" pitchFamily="34" charset="0"/>
              </a:rPr>
              <a:t>Inquiry</a:t>
            </a:r>
          </a:p>
        </p:txBody>
      </p:sp>
      <p:sp>
        <p:nvSpPr>
          <p:cNvPr id="8" name="AutoShape 1033"/>
          <p:cNvSpPr>
            <a:spLocks noChangeArrowheads="1"/>
          </p:cNvSpPr>
          <p:nvPr/>
        </p:nvSpPr>
        <p:spPr bwMode="auto">
          <a:xfrm>
            <a:off x="5854700" y="3060700"/>
            <a:ext cx="1323975" cy="528637"/>
          </a:xfrm>
          <a:prstGeom prst="rightArrow">
            <a:avLst>
              <a:gd name="adj1" fmla="val 50000"/>
              <a:gd name="adj2" fmla="val 6261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Lucida Sans Unicode" pitchFamily="34" charset="0"/>
              </a:rPr>
              <a:t>Inquiry</a:t>
            </a:r>
          </a:p>
        </p:txBody>
      </p:sp>
      <p:sp>
        <p:nvSpPr>
          <p:cNvPr id="9" name="AutoShape 1034"/>
          <p:cNvSpPr>
            <a:spLocks noChangeArrowheads="1"/>
          </p:cNvSpPr>
          <p:nvPr/>
        </p:nvSpPr>
        <p:spPr bwMode="auto">
          <a:xfrm>
            <a:off x="5851525" y="3948112"/>
            <a:ext cx="1325563" cy="528638"/>
          </a:xfrm>
          <a:prstGeom prst="rightArrow">
            <a:avLst>
              <a:gd name="adj1" fmla="val 50000"/>
              <a:gd name="adj2" fmla="val 62688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latin typeface="Lucida Sans Unicode" pitchFamily="34" charset="0"/>
              </a:rPr>
              <a:t>Inquiry</a:t>
            </a:r>
          </a:p>
        </p:txBody>
      </p:sp>
      <p:sp>
        <p:nvSpPr>
          <p:cNvPr id="10" name="AutoShape 1035"/>
          <p:cNvSpPr>
            <a:spLocks noChangeArrowheads="1"/>
          </p:cNvSpPr>
          <p:nvPr/>
        </p:nvSpPr>
        <p:spPr bwMode="auto">
          <a:xfrm>
            <a:off x="5803900" y="2570162"/>
            <a:ext cx="1247775" cy="476250"/>
          </a:xfrm>
          <a:prstGeom prst="leftArrow">
            <a:avLst>
              <a:gd name="adj1" fmla="val 50000"/>
              <a:gd name="adj2" fmla="val 65500"/>
            </a:avLst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latin typeface="Lucida Sans Unicode" pitchFamily="34" charset="0"/>
              </a:rPr>
              <a:t>Response</a:t>
            </a:r>
          </a:p>
        </p:txBody>
      </p:sp>
      <p:sp>
        <p:nvSpPr>
          <p:cNvPr id="11" name="AutoShape 1036"/>
          <p:cNvSpPr>
            <a:spLocks noChangeArrowheads="1"/>
          </p:cNvSpPr>
          <p:nvPr/>
        </p:nvSpPr>
        <p:spPr bwMode="auto">
          <a:xfrm>
            <a:off x="5846763" y="4476750"/>
            <a:ext cx="1249362" cy="476250"/>
          </a:xfrm>
          <a:prstGeom prst="leftArrow">
            <a:avLst>
              <a:gd name="adj1" fmla="val 50000"/>
              <a:gd name="adj2" fmla="val 65583"/>
            </a:avLst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latin typeface="Lucida Sans Unicode" pitchFamily="34" charset="0"/>
              </a:rPr>
              <a:t>Response</a:t>
            </a:r>
          </a:p>
        </p:txBody>
      </p:sp>
      <p:sp>
        <p:nvSpPr>
          <p:cNvPr id="12" name="AutoShape 1037"/>
          <p:cNvSpPr>
            <a:spLocks noChangeArrowheads="1"/>
          </p:cNvSpPr>
          <p:nvPr/>
        </p:nvSpPr>
        <p:spPr bwMode="auto">
          <a:xfrm>
            <a:off x="2439988" y="3228975"/>
            <a:ext cx="1249362" cy="476250"/>
          </a:xfrm>
          <a:prstGeom prst="leftArrow">
            <a:avLst>
              <a:gd name="adj1" fmla="val 50000"/>
              <a:gd name="adj2" fmla="val 65583"/>
            </a:avLst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latin typeface="Lucida Sans Unicode" pitchFamily="34" charset="0"/>
              </a:rPr>
              <a:t>Report</a:t>
            </a:r>
            <a:endParaRPr lang="tr-TR" b="1">
              <a:latin typeface="Calibri" pitchFamily="34" charset="0"/>
            </a:endParaRPr>
          </a:p>
        </p:txBody>
      </p:sp>
      <p:cxnSp>
        <p:nvCxnSpPr>
          <p:cNvPr id="13" name="AutoShape 1038"/>
          <p:cNvCxnSpPr>
            <a:cxnSpLocks noChangeShapeType="1"/>
          </p:cNvCxnSpPr>
          <p:nvPr/>
        </p:nvCxnSpPr>
        <p:spPr bwMode="auto">
          <a:xfrm rot="5400000" flipV="1">
            <a:off x="4841082" y="-932657"/>
            <a:ext cx="215900" cy="6929437"/>
          </a:xfrm>
          <a:prstGeom prst="curvedConnector3">
            <a:avLst>
              <a:gd name="adj1" fmla="val -105884"/>
            </a:avLst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4" name="AutoShape 1039"/>
          <p:cNvCxnSpPr>
            <a:cxnSpLocks noChangeShapeType="1"/>
          </p:cNvCxnSpPr>
          <p:nvPr/>
        </p:nvCxnSpPr>
        <p:spPr bwMode="auto">
          <a:xfrm rot="16200000" flipH="1">
            <a:off x="4795838" y="1168399"/>
            <a:ext cx="306388" cy="6929437"/>
          </a:xfrm>
          <a:prstGeom prst="curvedConnector3">
            <a:avLst>
              <a:gd name="adj1" fmla="val 174611"/>
            </a:avLst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15" name="Picture 1040" descr="MCj023339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0550" y="2424112"/>
            <a:ext cx="1785938" cy="1981200"/>
          </a:xfrm>
          <a:prstGeom prst="rect">
            <a:avLst/>
          </a:prstGeom>
        </p:spPr>
      </p:pic>
      <p:sp>
        <p:nvSpPr>
          <p:cNvPr id="16" name="Rectangle 62"/>
          <p:cNvSpPr>
            <a:spLocks noChangeArrowheads="1"/>
          </p:cNvSpPr>
          <p:nvPr/>
        </p:nvSpPr>
        <p:spPr bwMode="auto">
          <a:xfrm>
            <a:off x="381000" y="634425"/>
            <a:ext cx="6919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SPX Model -A Partnership Initiative</a:t>
            </a:r>
            <a:endParaRPr lang="en-US" sz="3200" dirty="0">
              <a:latin typeface="Eras Medium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38200" y="2362200"/>
            <a:ext cx="4954587" cy="275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(1</a:t>
            </a:r>
            <a:r>
              <a:rPr lang="en-US" sz="2000" b="0" dirty="0" smtClean="0">
                <a:solidFill>
                  <a:srgbClr val="003366"/>
                </a:solidFill>
                <a:latin typeface="Verdana" pitchFamily="34" charset="0"/>
              </a:rPr>
              <a:t>)  Dubai Strategic Plan</a:t>
            </a:r>
            <a:endParaRPr lang="en-US" sz="2000" b="0" dirty="0">
              <a:solidFill>
                <a:srgbClr val="003366"/>
              </a:solidFill>
              <a:latin typeface="Verdana" pitchFamily="34" charset="0"/>
            </a:endParaRPr>
          </a:p>
          <a:p>
            <a:pPr>
              <a:spcBef>
                <a:spcPct val="100000"/>
              </a:spcBef>
            </a:pPr>
            <a:r>
              <a:rPr lang="en-US" sz="2000" b="0" dirty="0">
                <a:solidFill>
                  <a:srgbClr val="003366"/>
                </a:solidFill>
                <a:latin typeface="Verdana" pitchFamily="34" charset="0"/>
              </a:rPr>
              <a:t>(2</a:t>
            </a:r>
            <a:r>
              <a:rPr lang="en-US" sz="2000" b="0" dirty="0" smtClean="0">
                <a:solidFill>
                  <a:srgbClr val="003366"/>
                </a:solidFill>
                <a:latin typeface="Verdana" pitchFamily="34" charset="0"/>
              </a:rPr>
              <a:t>)  EDC Strategies &amp; Initiatives</a:t>
            </a:r>
            <a:endParaRPr lang="en-US" sz="2000" b="0" dirty="0">
              <a:solidFill>
                <a:srgbClr val="003366"/>
              </a:solidFill>
              <a:latin typeface="Verdana" pitchFamily="34" charset="0"/>
            </a:endParaRPr>
          </a:p>
          <a:p>
            <a:pPr>
              <a:spcBef>
                <a:spcPct val="100000"/>
              </a:spcBef>
            </a:pPr>
            <a:r>
              <a:rPr lang="en-US" sz="2000" b="0" dirty="0">
                <a:solidFill>
                  <a:srgbClr val="003366"/>
                </a:solidFill>
                <a:latin typeface="Verdana" pitchFamily="34" charset="0"/>
              </a:rPr>
              <a:t>(3</a:t>
            </a:r>
            <a:r>
              <a:rPr lang="en-US" sz="2000" b="0" dirty="0" smtClean="0">
                <a:solidFill>
                  <a:srgbClr val="003366"/>
                </a:solidFill>
                <a:latin typeface="Verdana" pitchFamily="34" charset="0"/>
              </a:rPr>
              <a:t>)  Export Performance</a:t>
            </a:r>
            <a:endParaRPr lang="en-US" sz="2000" b="0" dirty="0">
              <a:solidFill>
                <a:srgbClr val="003366"/>
              </a:solidFill>
              <a:latin typeface="Verdana" pitchFamily="34" charset="0"/>
            </a:endParaRPr>
          </a:p>
          <a:p>
            <a:pPr>
              <a:spcBef>
                <a:spcPct val="100000"/>
              </a:spcBef>
            </a:pPr>
            <a:r>
              <a:rPr lang="en-US" sz="2000" b="0" dirty="0">
                <a:solidFill>
                  <a:srgbClr val="003366"/>
                </a:solidFill>
                <a:latin typeface="Verdana" pitchFamily="34" charset="0"/>
              </a:rPr>
              <a:t>(4</a:t>
            </a:r>
            <a:r>
              <a:rPr lang="en-US" sz="2000" b="0" dirty="0" smtClean="0">
                <a:solidFill>
                  <a:srgbClr val="003366"/>
                </a:solidFill>
                <a:latin typeface="Verdana" pitchFamily="34" charset="0"/>
              </a:rPr>
              <a:t>)  Recent Trends</a:t>
            </a:r>
            <a:endParaRPr lang="en-US" sz="2000" b="0" dirty="0">
              <a:solidFill>
                <a:srgbClr val="003366"/>
              </a:solidFill>
              <a:latin typeface="Verdana" pitchFamily="34" charset="0"/>
            </a:endParaRPr>
          </a:p>
          <a:p>
            <a:pPr>
              <a:spcBef>
                <a:spcPct val="100000"/>
              </a:spcBef>
            </a:pPr>
            <a:r>
              <a:rPr lang="en-US" sz="2000" b="0" dirty="0">
                <a:solidFill>
                  <a:srgbClr val="003366"/>
                </a:solidFill>
                <a:latin typeface="Verdana" pitchFamily="34" charset="0"/>
              </a:rPr>
              <a:t>(5</a:t>
            </a:r>
            <a:r>
              <a:rPr lang="en-US" sz="2000" b="0" dirty="0" smtClean="0">
                <a:solidFill>
                  <a:srgbClr val="003366"/>
                </a:solidFill>
                <a:latin typeface="Verdana" pitchFamily="34" charset="0"/>
              </a:rPr>
              <a:t>)  Dubai SPX</a:t>
            </a:r>
            <a:endParaRPr lang="en-US" sz="2000" b="0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288" y="482025"/>
            <a:ext cx="511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Contents</a:t>
            </a:r>
            <a:endParaRPr lang="en-US" sz="3200" dirty="0">
              <a:latin typeface="Eras Medium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9438"/>
            <a:ext cx="8153400" cy="715962"/>
          </a:xfrm>
        </p:spPr>
        <p:txBody>
          <a:bodyPr/>
          <a:lstStyle/>
          <a:p>
            <a:pPr algn="l" rtl="0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Target Subcontracting sectors 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534400" cy="762000"/>
          </a:xfrm>
        </p:spPr>
        <p:txBody>
          <a:bodyPr/>
          <a:lstStyle/>
          <a:p>
            <a:pPr algn="l" rtl="0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Dubai SPX Achievements Milestones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6705600" cy="914400"/>
          </a:xfrm>
        </p:spPr>
        <p:txBody>
          <a:bodyPr/>
          <a:lstStyle/>
          <a:p>
            <a:pPr algn="l" rtl="0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DIIPF an Important Milestone-Agenda of the event 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55638"/>
            <a:ext cx="4648200" cy="563562"/>
          </a:xfrm>
        </p:spPr>
        <p:txBody>
          <a:bodyPr/>
          <a:lstStyle/>
          <a:p>
            <a:pPr algn="l" rtl="0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DIIPF Evaluation 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/>
          <a:lstStyle/>
          <a:p>
            <a:pPr algn="l" rtl="0"/>
            <a:r>
              <a:rPr lang="en-US" sz="1600" b="1" dirty="0" smtClean="0">
                <a:solidFill>
                  <a:srgbClr val="003366"/>
                </a:solidFill>
                <a:latin typeface="Verdana" pitchFamily="34" charset="0"/>
              </a:rPr>
              <a:t>65 B2B meetings were conducted </a:t>
            </a:r>
          </a:p>
          <a:p>
            <a:pPr algn="l" rtl="0"/>
            <a:r>
              <a:rPr lang="en-US" sz="1600" b="1" dirty="0" smtClean="0">
                <a:solidFill>
                  <a:srgbClr val="003366"/>
                </a:solidFill>
                <a:latin typeface="Verdana" pitchFamily="34" charset="0"/>
              </a:rPr>
              <a:t>Satisfaction Rate 92%</a:t>
            </a:r>
            <a:endParaRPr lang="en-US" sz="1600" b="1" dirty="0">
              <a:solidFill>
                <a:srgbClr val="003366"/>
              </a:solidFill>
              <a:latin typeface="Verdana" pitchFamily="34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2209800" y="2514600"/>
          <a:ext cx="4638675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55638"/>
            <a:ext cx="8229600" cy="639762"/>
          </a:xfrm>
        </p:spPr>
        <p:txBody>
          <a:bodyPr/>
          <a:lstStyle/>
          <a:p>
            <a:pPr algn="l" rtl="0"/>
            <a:r>
              <a:rPr lang="en-US" sz="3200" b="1" dirty="0" smtClean="0">
                <a:solidFill>
                  <a:schemeClr val="bg1"/>
                </a:solidFill>
                <a:latin typeface="Eras Medium ITC" pitchFamily="34" charset="0"/>
              </a:rPr>
              <a:t>Dubai SPX Launch June 2009</a:t>
            </a:r>
            <a:endParaRPr lang="en-US" sz="3200" b="1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5"/>
          <p:cNvSpPr>
            <a:spLocks/>
          </p:cNvSpPr>
          <p:nvPr/>
        </p:nvSpPr>
        <p:spPr bwMode="auto">
          <a:xfrm>
            <a:off x="533400" y="1987551"/>
            <a:ext cx="8077200" cy="342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It achieves EDC’s two main objectives:</a:t>
            </a:r>
          </a:p>
          <a:p>
            <a:pPr marL="342900" indent="-342900" algn="just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Font typeface="Wingdings" pitchFamily="2" charset="2"/>
              <a:buChar char="q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Building domestic industry capacity: through creating and enhancing interlinkage between industries</a:t>
            </a:r>
          </a:p>
          <a:p>
            <a:pPr marL="342900" indent="-342900" algn="just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Font typeface="Wingdings" pitchFamily="2" charset="2"/>
              <a:buChar char="q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Increasing exports and expanding export destinations: through professional matchmaking between local suppliers and international buyers based on sound databases.</a:t>
            </a:r>
            <a:endParaRPr lang="en-US" sz="1800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95288" y="563562"/>
            <a:ext cx="511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Why Dubai SPX is Unique?</a:t>
            </a:r>
            <a:endParaRPr lang="en-US" sz="3200" dirty="0">
              <a:latin typeface="Eras Medium IT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5"/>
          <p:cNvSpPr>
            <a:spLocks/>
          </p:cNvSpPr>
          <p:nvPr/>
        </p:nvSpPr>
        <p:spPr bwMode="auto">
          <a:xfrm>
            <a:off x="431800" y="1600200"/>
            <a:ext cx="8461375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It integrates with EDC Service Model  and benefits from the following: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local &amp; international exhibitions</a:t>
            </a:r>
            <a:endParaRPr lang="en-US" sz="1800" b="0" dirty="0">
              <a:solidFill>
                <a:srgbClr val="003366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networking and matchmaking events</a:t>
            </a:r>
            <a:endParaRPr lang="en-US" sz="1800" b="0" dirty="0">
              <a:solidFill>
                <a:srgbClr val="003366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Strategic partnership with TPO’s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Strategic Partnership with clusters e.g. JAFZA, DAFZA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Comprehensive databases e.g UAE Exporters Directory , Buyers Database.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Outward missions and outward missions.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of resources.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SzPct val="111000"/>
              <a:buFont typeface="Wingdings" pitchFamily="2" charset="2"/>
              <a:buChar char="§"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Arial" charset="0"/>
              </a:rPr>
              <a:t>Attracting investments aimed at promoting exports.</a:t>
            </a:r>
            <a:endParaRPr lang="en-US" sz="1800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95288" y="563562"/>
            <a:ext cx="511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Why Dubai SPX is  Unique?</a:t>
            </a:r>
            <a:endParaRPr lang="en-US" sz="3200" dirty="0">
              <a:latin typeface="Eras Medium IT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395288" y="1412875"/>
            <a:ext cx="8461375" cy="4824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92100" indent="-292100" algn="l" defTabSz="914400" rtl="0">
              <a:spcBef>
                <a:spcPct val="30000"/>
              </a:spcBef>
              <a:spcAft>
                <a:spcPct val="35000"/>
              </a:spcAft>
              <a:buClr>
                <a:srgbClr val="990033"/>
              </a:buClr>
              <a:buFontTx/>
              <a:buNone/>
            </a:pPr>
            <a:endParaRPr lang="en-US" sz="100" dirty="0" smtClean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  <a:p>
            <a:pPr marL="292100" indent="-292100" algn="l" defTabSz="914400" rtl="0">
              <a:buClr>
                <a:srgbClr val="990033"/>
              </a:buClr>
              <a:buFontTx/>
              <a:buChar char="•"/>
            </a:pPr>
            <a:endParaRPr lang="en-US" sz="1800" dirty="0" smtClean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395288" y="549275"/>
            <a:ext cx="7148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Dubai SPX Future Programmes</a:t>
            </a:r>
            <a:endParaRPr lang="en-US" sz="3200" dirty="0">
              <a:latin typeface="Eras Medium ITC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914400" y="1397000"/>
          <a:ext cx="7315200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06363" y="1989138"/>
            <a:ext cx="47529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en-US" sz="2800" dirty="0">
              <a:solidFill>
                <a:srgbClr val="FFFF00"/>
              </a:solidFill>
              <a:latin typeface="Eras Medium ITC" pitchFamily="3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en-US" sz="2800" dirty="0">
              <a:solidFill>
                <a:srgbClr val="FFFF00"/>
              </a:solidFill>
              <a:latin typeface="Eras Medium ITC" pitchFamily="3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en-US" sz="2200" dirty="0">
              <a:solidFill>
                <a:srgbClr val="FFFF00"/>
              </a:solidFill>
              <a:latin typeface="Eras Medium ITC" pitchFamily="3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en-US" sz="2200" dirty="0">
              <a:solidFill>
                <a:srgbClr val="FFFF00"/>
              </a:solidFill>
              <a:latin typeface="Eras Medium ITC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sz="3200" dirty="0" smtClean="0">
                <a:latin typeface="Eras Medium ITC" pitchFamily="34" charset="0"/>
              </a:rPr>
              <a:t>THANK </a:t>
            </a:r>
            <a:r>
              <a:rPr kumimoji="1" lang="en-US" sz="3200" dirty="0" smtClean="0">
                <a:latin typeface="Eras Medium ITC" pitchFamily="34" charset="0"/>
              </a:rPr>
              <a:t>YOU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en-US" sz="3200" dirty="0" smtClean="0">
              <a:latin typeface="Eras Medium ITC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en-US" sz="3200" dirty="0" smtClean="0">
              <a:latin typeface="Eras Medium ITC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sz="3200" dirty="0" smtClean="0">
                <a:latin typeface="Eras Medium ITC" pitchFamily="34" charset="0"/>
              </a:rPr>
              <a:t>Eng. </a:t>
            </a:r>
            <a:r>
              <a:rPr kumimoji="1" lang="en-US" sz="3200" dirty="0" err="1" smtClean="0">
                <a:latin typeface="Eras Medium ITC" pitchFamily="34" charset="0"/>
              </a:rPr>
              <a:t>AlQedrah</a:t>
            </a:r>
            <a:r>
              <a:rPr kumimoji="1" lang="en-US" sz="3200" dirty="0" smtClean="0">
                <a:latin typeface="Eras Medium ITC" pitchFamily="34" charset="0"/>
              </a:rPr>
              <a:t>, Ahmed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sz="3200" dirty="0" smtClean="0">
                <a:latin typeface="Eras Medium ITC" pitchFamily="34" charset="0"/>
              </a:rPr>
              <a:t>+971 4 4298888</a:t>
            </a:r>
            <a:endParaRPr kumimoji="1" lang="en-US" sz="3200" dirty="0">
              <a:latin typeface="Eras Medium IT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38200" y="2209800"/>
            <a:ext cx="7391400" cy="21919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1/5 Dubai Strategic Plan</a:t>
            </a: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 </a:t>
            </a:r>
            <a:endParaRPr lang="en-GB" sz="3200" b="1" dirty="0">
              <a:solidFill>
                <a:srgbClr val="0033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81014" y="2286000"/>
            <a:ext cx="7183377" cy="201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b="1" dirty="0" smtClean="0">
                <a:solidFill>
                  <a:srgbClr val="003366"/>
                </a:solidFill>
                <a:latin typeface="Verdana" pitchFamily="34" charset="0"/>
              </a:rPr>
              <a:t>Economic </a:t>
            </a:r>
            <a:r>
              <a:rPr lang="en-GB" sz="3600" b="1" dirty="0">
                <a:solidFill>
                  <a:srgbClr val="003366"/>
                </a:solidFill>
                <a:latin typeface="Verdana" pitchFamily="34" charset="0"/>
              </a:rPr>
              <a:t>Vision of Dubai</a:t>
            </a:r>
          </a:p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200" b="1" dirty="0">
                <a:solidFill>
                  <a:srgbClr val="003366"/>
                </a:solidFill>
                <a:latin typeface="Verdana" pitchFamily="34" charset="0"/>
              </a:rPr>
              <a:t>Strategic Plan</a:t>
            </a:r>
          </a:p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200" b="1" dirty="0">
                <a:solidFill>
                  <a:srgbClr val="003366"/>
                </a:solidFill>
                <a:latin typeface="Verdana" pitchFamily="34" charset="0"/>
              </a:rPr>
              <a:t> (2007 – 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79413" y="1622598"/>
            <a:ext cx="6989542" cy="4092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(1).  Sector focus and development</a:t>
            </a:r>
          </a:p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(2).  Productivity growth</a:t>
            </a:r>
          </a:p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(3).  Human capital excellence</a:t>
            </a:r>
          </a:p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(4).  Science, technology, and innovation capacity building</a:t>
            </a:r>
          </a:p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(5).  Cost of living and doing business management</a:t>
            </a:r>
          </a:p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(6).  Quality of life improvement</a:t>
            </a:r>
          </a:p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(7).  Policy &amp; institutional framework excellence </a:t>
            </a:r>
          </a:p>
          <a:p>
            <a:pPr>
              <a:spcBef>
                <a:spcPct val="100000"/>
              </a:spcBef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</a:rPr>
              <a:t>(8).  Laws and regulations alignment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288" y="381000"/>
            <a:ext cx="51117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Economic Development Strategic Goals </a:t>
            </a:r>
            <a:endParaRPr lang="en-US" sz="3200" dirty="0">
              <a:latin typeface="Eras Medium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A4FE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2209800"/>
            <a:ext cx="7391400" cy="21919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dirty="0" smtClean="0">
                <a:solidFill>
                  <a:srgbClr val="003366"/>
                </a:solidFill>
                <a:latin typeface="Garamond" pitchFamily="18" charset="0"/>
              </a:rPr>
              <a:t>2</a:t>
            </a: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/5 EDC Strategies &amp; Initiatives</a:t>
            </a:r>
            <a:endParaRPr lang="en-GB" sz="3600" b="1" dirty="0" smtClean="0">
              <a:solidFill>
                <a:srgbClr val="003366"/>
              </a:solidFill>
              <a:latin typeface="Garamond" pitchFamily="18" charset="0"/>
            </a:endParaRPr>
          </a:p>
          <a:p>
            <a:pPr marL="800100" lvl="1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GB" sz="3600" b="1" dirty="0" smtClean="0">
                <a:solidFill>
                  <a:srgbClr val="003366"/>
                </a:solidFill>
                <a:latin typeface="Garamond" pitchFamily="18" charset="0"/>
              </a:rPr>
              <a:t> </a:t>
            </a:r>
            <a:endParaRPr lang="en-GB" sz="3200" b="1" dirty="0">
              <a:solidFill>
                <a:srgbClr val="003366"/>
              </a:solidFill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/>
          <p:cNvSpPr>
            <a:spLocks noGrp="1"/>
          </p:cNvSpPr>
          <p:nvPr>
            <p:ph idx="4294967295"/>
          </p:nvPr>
        </p:nvSpPr>
        <p:spPr bwMode="auto">
          <a:xfrm>
            <a:off x="571472" y="1842835"/>
            <a:ext cx="8001055" cy="1470780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33400" indent="-533400"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Arial Unicode MS" pitchFamily="34" charset="-128"/>
              </a:rPr>
              <a:t>Our Vision     </a:t>
            </a:r>
          </a:p>
          <a:p>
            <a:pPr marL="533400" indent="-533400"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8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Arial Unicode MS" pitchFamily="34" charset="-128"/>
            </a:endParaRPr>
          </a:p>
          <a:p>
            <a:pPr marL="533400" indent="-533400"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000" dirty="0" smtClean="0">
                <a:solidFill>
                  <a:srgbClr val="003366"/>
                </a:solidFill>
                <a:latin typeface="Verdana" pitchFamily="34" charset="0"/>
                <a:ea typeface="Arial Unicode MS" pitchFamily="34" charset="-128"/>
              </a:rPr>
              <a:t>To be a world class export development agency through innovation</a:t>
            </a:r>
            <a:endParaRPr lang="en-US" sz="2000" b="1" dirty="0" smtClean="0">
              <a:solidFill>
                <a:srgbClr val="003366"/>
              </a:solidFill>
              <a:latin typeface="Verdana" pitchFamily="34" charset="0"/>
              <a:ea typeface="Arial Unicode MS" pitchFamily="34" charset="-128"/>
            </a:endParaRP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395288" y="639762"/>
            <a:ext cx="511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latin typeface="Eras Medium ITC" pitchFamily="34" charset="0"/>
              </a:rPr>
              <a:t>EDC Vision </a:t>
            </a:r>
            <a:r>
              <a:rPr lang="en-US" sz="3200" dirty="0">
                <a:latin typeface="Eras Medium ITC" pitchFamily="34" charset="0"/>
              </a:rPr>
              <a:t>and Mission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550834" y="3924339"/>
            <a:ext cx="8001056" cy="1503573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33400" indent="-533400"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Arial Unicode MS" pitchFamily="34" charset="-128"/>
              </a:rPr>
              <a:t>Our Mission</a:t>
            </a:r>
          </a:p>
          <a:p>
            <a:pPr marL="533400" indent="-533400" algn="ctr" defTabSz="914400" rtl="1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800" b="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Arial Unicode MS" pitchFamily="34" charset="-128"/>
            </a:endParaRPr>
          </a:p>
          <a:p>
            <a:pPr marL="533400" indent="-533400" algn="ctr" defTabSz="914400" rtl="1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0" dirty="0">
                <a:solidFill>
                  <a:srgbClr val="003366"/>
                </a:solidFill>
                <a:latin typeface="Verdana" pitchFamily="34" charset="0"/>
                <a:ea typeface="Arial Unicode MS" pitchFamily="34" charset="-128"/>
              </a:rPr>
              <a:t>To empower and diversify Dubai's economic  </a:t>
            </a:r>
          </a:p>
          <a:p>
            <a:pPr marL="533400" indent="-533400" algn="ctr" defTabSz="914400" rtl="1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0" dirty="0">
                <a:solidFill>
                  <a:srgbClr val="003366"/>
                </a:solidFill>
                <a:latin typeface="Verdana" pitchFamily="34" charset="0"/>
                <a:ea typeface="Arial Unicode MS" pitchFamily="34" charset="-128"/>
              </a:rPr>
              <a:t>growth by offering pioneering export services to</a:t>
            </a:r>
          </a:p>
          <a:p>
            <a:pPr marL="533400" indent="-533400" algn="ctr" defTabSz="914400" rtl="1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0" dirty="0">
                <a:solidFill>
                  <a:srgbClr val="003366"/>
                </a:solidFill>
                <a:latin typeface="Verdana" pitchFamily="34" charset="0"/>
                <a:ea typeface="Arial Unicode MS" pitchFamily="34" charset="-128"/>
              </a:rPr>
              <a:t>businesses </a:t>
            </a:r>
          </a:p>
          <a:p>
            <a:pPr marL="533400" indent="-533400" algn="ctr" defTabSz="914400" rtl="1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2400" dirty="0">
              <a:solidFill>
                <a:srgbClr val="003366"/>
              </a:solidFill>
              <a:latin typeface="Verdana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5"/>
          <p:cNvSpPr>
            <a:spLocks/>
          </p:cNvSpPr>
          <p:nvPr/>
        </p:nvSpPr>
        <p:spPr bwMode="auto">
          <a:xfrm>
            <a:off x="431800" y="1987551"/>
            <a:ext cx="8316913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FontTx/>
              <a:buNone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	To support the objectives and targets of the Dubai Strategic Plan 2015, our Key Performance Indicators are</a:t>
            </a:r>
            <a:r>
              <a:rPr lang="en-US" sz="1800" b="0" dirty="0" smtClean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: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FontTx/>
              <a:buNone/>
            </a:pPr>
            <a:endParaRPr lang="en-US" sz="800" b="0" dirty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FontTx/>
              <a:buChar char="•"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Grow the value of exports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FontTx/>
              <a:buChar char="•"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Grow the number of new exporters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FontTx/>
              <a:buChar char="•"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Grow the number of exporters entering new markets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FontTx/>
              <a:buChar char="•"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Assist exporters to improve their business performance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Clr>
                <a:srgbClr val="003366"/>
              </a:buClr>
              <a:buFontTx/>
              <a:buChar char="•"/>
            </a:pPr>
            <a:r>
              <a:rPr lang="en-US" sz="1800" b="0" dirty="0">
                <a:solidFill>
                  <a:srgbClr val="003366"/>
                </a:solidFill>
                <a:latin typeface="Verdana" pitchFamily="34" charset="0"/>
                <a:cs typeface="Times New Roman" pitchFamily="18" charset="0"/>
              </a:rPr>
              <a:t>Exporter satisfaction surveys</a:t>
            </a:r>
          </a:p>
          <a:p>
            <a:pPr marL="342900" indent="-342900" defTabSz="914400">
              <a:spcBef>
                <a:spcPct val="30000"/>
              </a:spcBef>
              <a:spcAft>
                <a:spcPct val="35000"/>
              </a:spcAft>
              <a:buFontTx/>
              <a:buChar char="•"/>
            </a:pPr>
            <a:endParaRPr lang="en-US" sz="1800" b="0" dirty="0">
              <a:solidFill>
                <a:srgbClr val="003366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95288" y="609600"/>
            <a:ext cx="511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>
                <a:latin typeface="Eras Medium ITC" pitchFamily="34" charset="0"/>
              </a:rPr>
              <a:t>Measuring Effectiveness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990033"/>
          </a:buClr>
          <a:buSzPct val="100000"/>
          <a:buFont typeface="Maiandra GD" pitchFamily="32" charset="0"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aiandra GD" pitchFamily="32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990033"/>
          </a:buClr>
          <a:buSzPct val="100000"/>
          <a:buFont typeface="Maiandra GD" pitchFamily="32" charset="0"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aiandra GD" pitchFamily="32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990033"/>
          </a:buClr>
          <a:buSzPct val="100000"/>
          <a:buFont typeface="Maiandra GD" pitchFamily="32" charset="0"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aiandra GD" pitchFamily="32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990033"/>
          </a:buClr>
          <a:buSzPct val="100000"/>
          <a:buFont typeface="Maiandra GD" pitchFamily="32" charset="0"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aiandra GD" pitchFamily="32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990033"/>
          </a:buClr>
          <a:buSzPct val="100000"/>
          <a:buFont typeface="Maiandra GD" pitchFamily="32" charset="0"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aiandra GD" pitchFamily="32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990033"/>
          </a:buClr>
          <a:buSzPct val="100000"/>
          <a:buFont typeface="Maiandra GD" pitchFamily="32" charset="0"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aiandra GD" pitchFamily="32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F44F17A8B714FBAD2D40D7D9C94B8" ma:contentTypeVersion="1" ma:contentTypeDescription="Create a new document." ma:contentTypeScope="" ma:versionID="6412542ac620194dfe0d0ae0c8834dc2">
  <xsd:schema xmlns:xsd="http://www.w3.org/2001/XMLSchema" xmlns:p="http://schemas.microsoft.com/office/2006/metadata/properties" targetNamespace="http://schemas.microsoft.com/office/2006/metadata/properties" ma:root="true" ma:fieldsID="e9da87080739c16654ff468b063801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905ECDCF-F2D9-4140-8BA3-7AD3964C5119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ACBEEB4-C287-428D-B4DB-1018DC0282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496C6F-2D2B-4F61-87EC-BFF0EA0ADF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3433</TotalTime>
  <Words>936</Words>
  <Application>Microsoft Office PowerPoint</Application>
  <PresentationFormat>On-screen Show (4:3)</PresentationFormat>
  <Paragraphs>300</Paragraphs>
  <Slides>38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2_Office Theme</vt:lpstr>
      <vt:lpstr>11_Office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EDC Services Model</vt:lpstr>
      <vt:lpstr>Local &amp; International Exhibitions  </vt:lpstr>
      <vt:lpstr>Slide 17</vt:lpstr>
      <vt:lpstr>Slide 18</vt:lpstr>
      <vt:lpstr>Slide 19</vt:lpstr>
      <vt:lpstr>Slide 20</vt:lpstr>
      <vt:lpstr>Slide 21</vt:lpstr>
      <vt:lpstr>Slide 22</vt:lpstr>
      <vt:lpstr>Exported  Products  2008</vt:lpstr>
      <vt:lpstr>Slide 24</vt:lpstr>
      <vt:lpstr>Slide 25</vt:lpstr>
      <vt:lpstr>Dubai Direct Trade</vt:lpstr>
      <vt:lpstr>   Free Zone Trade</vt:lpstr>
      <vt:lpstr>Slide 28</vt:lpstr>
      <vt:lpstr>Slide 29</vt:lpstr>
      <vt:lpstr>Target Subcontracting sectors </vt:lpstr>
      <vt:lpstr>Dubai SPX Achievements Milestones</vt:lpstr>
      <vt:lpstr>DIIPF an Important Milestone-Agenda of the event </vt:lpstr>
      <vt:lpstr>DIIPF Evaluation </vt:lpstr>
      <vt:lpstr>Dubai SPX Launch June 2009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PROYECTO: APERTURA DEL MERCADO DE CHILE</dc:title>
  <dc:creator>f</dc:creator>
  <cp:lastModifiedBy>edc</cp:lastModifiedBy>
  <cp:revision>330</cp:revision>
  <dcterms:modified xsi:type="dcterms:W3CDTF">2009-11-23T03:28:07Z</dcterms:modified>
</cp:coreProperties>
</file>