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xls" ContentType="application/vnd.ms-exce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3"/>
  </p:notesMasterIdLst>
  <p:handoutMasterIdLst>
    <p:handoutMasterId r:id="rId34"/>
  </p:handout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Lst>
  <p:sldSz cx="9144000" cy="6858000" type="screen4x3"/>
  <p:notesSz cx="6797675" cy="9928225"/>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7" d="100"/>
          <a:sy n="67" d="100"/>
        </p:scale>
        <p:origin x="-61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51275" y="0"/>
            <a:ext cx="294640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sz="quarter" idx="1"/>
          </p:nvPr>
        </p:nvSpPr>
        <p:spPr>
          <a:xfrm>
            <a:off x="1588" y="0"/>
            <a:ext cx="294640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0610642F-731A-4C31-BCBF-C724C8347138}" type="datetimeFigureOut">
              <a:rPr lang="ar-SA"/>
              <a:pPr>
                <a:defRPr/>
              </a:pPr>
              <a:t>28/11/1430</a:t>
            </a:fld>
            <a:endParaRPr lang="ar-SA"/>
          </a:p>
        </p:txBody>
      </p:sp>
      <p:sp>
        <p:nvSpPr>
          <p:cNvPr id="4" name="عنصر نائب للتذييل 3"/>
          <p:cNvSpPr>
            <a:spLocks noGrp="1"/>
          </p:cNvSpPr>
          <p:nvPr>
            <p:ph type="ftr" sz="quarter" idx="2"/>
          </p:nvPr>
        </p:nvSpPr>
        <p:spPr>
          <a:xfrm>
            <a:off x="3851275" y="9429750"/>
            <a:ext cx="2946400" cy="496888"/>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5" name="عنصر نائب لرقم الشريحة 4"/>
          <p:cNvSpPr>
            <a:spLocks noGrp="1"/>
          </p:cNvSpPr>
          <p:nvPr>
            <p:ph type="sldNum" sz="quarter" idx="3"/>
          </p:nvPr>
        </p:nvSpPr>
        <p:spPr>
          <a:xfrm>
            <a:off x="1588" y="9429750"/>
            <a:ext cx="2946400" cy="496888"/>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7C110281-ED51-45A8-91D7-7F5252977B57}" type="slidenum">
              <a:rPr lang="ar-SA"/>
              <a:pPr>
                <a:defRPr/>
              </a:pPr>
              <a:t>‹#›</a:t>
            </a:fld>
            <a:endParaRPr lang="ar-SA"/>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51275" y="0"/>
            <a:ext cx="294640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4640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E59DB9F7-DF42-4B96-8B3E-C732EC4BE136}" type="datetimeFigureOut">
              <a:rPr lang="ar-SA"/>
              <a:pPr>
                <a:defRPr/>
              </a:pPr>
              <a:t>28/11/1430</a:t>
            </a:fld>
            <a:endParaRPr lang="ar-SA"/>
          </a:p>
        </p:txBody>
      </p:sp>
      <p:sp>
        <p:nvSpPr>
          <p:cNvPr id="4" name="عنصر نائب لصورة الشريحة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p:cNvSpPr>
            <a:spLocks noGrp="1"/>
          </p:cNvSpPr>
          <p:nvPr>
            <p:ph type="body" sz="quarter" idx="3"/>
          </p:nvPr>
        </p:nvSpPr>
        <p:spPr>
          <a:xfrm>
            <a:off x="679450" y="4716463"/>
            <a:ext cx="5438775" cy="4467225"/>
          </a:xfrm>
          <a:prstGeom prst="rect">
            <a:avLst/>
          </a:prstGeom>
        </p:spPr>
        <p:txBody>
          <a:bodyPr vert="horz" lIns="91440" tIns="45720" rIns="91440" bIns="45720" rtlCol="1">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endParaRPr lang="ar-SA" noProof="0"/>
          </a:p>
        </p:txBody>
      </p:sp>
      <p:sp>
        <p:nvSpPr>
          <p:cNvPr id="6" name="عنصر نائب للتذييل 5"/>
          <p:cNvSpPr>
            <a:spLocks noGrp="1"/>
          </p:cNvSpPr>
          <p:nvPr>
            <p:ph type="ftr" sz="quarter" idx="4"/>
          </p:nvPr>
        </p:nvSpPr>
        <p:spPr>
          <a:xfrm>
            <a:off x="3851275" y="9429750"/>
            <a:ext cx="2946400" cy="496888"/>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9429750"/>
            <a:ext cx="2946400" cy="496888"/>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02423118-C937-45D9-99E0-79F2E02BE048}" type="slidenum">
              <a:rPr lang="ar-SA"/>
              <a:pPr>
                <a:defRPr/>
              </a:pPr>
              <a:t>‹#›</a:t>
            </a:fld>
            <a:endParaRPr lang="ar-SA"/>
          </a:p>
        </p:txBody>
      </p:sp>
    </p:spTree>
  </p:cSld>
  <p:clrMap bg1="lt1" tx1="dk1" bg2="lt2" tx2="dk2" accent1="accent1" accent2="accent2" accent3="accent3" accent4="accent4" accent5="accent5" accent6="accent6" hlink="hlink" folHlink="folHlink"/>
  <p:hf hdr="0" dt="0"/>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BH" smtClean="0"/>
          </a:p>
        </p:txBody>
      </p:sp>
      <p:sp>
        <p:nvSpPr>
          <p:cNvPr id="1434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A39FED-64C0-40ED-A684-F0523BAE5860}" type="slidenum">
              <a:rPr lang="ar-SA" smtClean="0"/>
              <a:pPr fontAlgn="base">
                <a:spcBef>
                  <a:spcPct val="0"/>
                </a:spcBef>
                <a:spcAft>
                  <a:spcPct val="0"/>
                </a:spcAft>
                <a:defRPr/>
              </a:pPr>
              <a:t>1</a:t>
            </a:fld>
            <a:endParaRPr lang="ar-SA" smtClean="0"/>
          </a:p>
        </p:txBody>
      </p:sp>
      <p:sp>
        <p:nvSpPr>
          <p:cNvPr id="14341" name="عنصر نائب للتذييل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ar-S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403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D539867B-FCFB-4E6F-BF49-1C2638763498}" type="slidenum">
              <a:rPr lang="ar-SA" smtClean="0"/>
              <a:pPr>
                <a:defRPr/>
              </a:pPr>
              <a:t>10</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505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85406392-5373-479B-8FB7-8F29F484CC8E}" type="slidenum">
              <a:rPr lang="ar-SA" smtClean="0"/>
              <a:pPr>
                <a:defRPr/>
              </a:pPr>
              <a:t>11</a:t>
            </a:fld>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608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0D5CA6BA-CCFA-4996-8D20-CB4EB224B8BA}" type="slidenum">
              <a:rPr lang="ar-SA" smtClean="0"/>
              <a:pPr>
                <a:defRPr/>
              </a:pPr>
              <a:t>12</a:t>
            </a:fld>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710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0458C67E-C9BC-49B4-AE17-2F13F7B4BD63}" type="slidenum">
              <a:rPr lang="ar-SA" smtClean="0"/>
              <a:pPr>
                <a:defRPr/>
              </a:pPr>
              <a:t>13</a:t>
            </a:fld>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813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F1A59FE7-E8B5-4E48-8956-F35FD7F57548}" type="slidenum">
              <a:rPr lang="ar-SA" smtClean="0"/>
              <a:pPr>
                <a:defRPr/>
              </a:pPr>
              <a:t>14</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915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1023480F-016C-4171-A7C3-A7A724CB1BDE}" type="slidenum">
              <a:rPr lang="ar-SA" smtClean="0"/>
              <a:pPr>
                <a:defRPr/>
              </a:pPr>
              <a:t>15</a:t>
            </a:fld>
            <a:endParaRPr 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017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08A4BFBC-4C7B-4C8F-8561-C2D6AA639AE6}" type="slidenum">
              <a:rPr lang="ar-SA" smtClean="0"/>
              <a:pPr>
                <a:defRPr/>
              </a:pPr>
              <a:t>16</a:t>
            </a:fld>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120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8B034B2C-2C45-4E60-A1E4-9CAA2D0C05A8}" type="slidenum">
              <a:rPr lang="ar-SA" smtClean="0"/>
              <a:pPr>
                <a:defRPr/>
              </a:pPr>
              <a:t>17</a:t>
            </a:fld>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222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84D81725-11E7-40BC-A493-FEB5DDEC743B}" type="slidenum">
              <a:rPr lang="ar-SA" smtClean="0"/>
              <a:pPr>
                <a:defRPr/>
              </a:pPr>
              <a:t>18</a:t>
            </a:fld>
            <a:endParaRPr 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325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9D9DF822-FE64-4254-858F-45BBBACAE609}" type="slidenum">
              <a:rPr lang="ar-SA" smtClean="0"/>
              <a:pPr>
                <a:defRPr/>
              </a:pPr>
              <a:t>19</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584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C8C761A4-6AD8-4745-B9BE-A7F41F8A9AB3}" type="slidenum">
              <a:rPr lang="ar-SA" smtClean="0"/>
              <a:pPr>
                <a:defRPr/>
              </a:pPr>
              <a:t>2</a:t>
            </a:fld>
            <a:endParaRPr 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427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769AA384-59F6-4672-8B02-3A47045B3840}" type="slidenum">
              <a:rPr lang="ar-SA" smtClean="0"/>
              <a:pPr>
                <a:defRPr/>
              </a:pPr>
              <a:t>20</a:t>
            </a:fld>
            <a:endParaRPr 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529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E5D43036-94C7-4249-A575-45C6B8B4A90F}" type="slidenum">
              <a:rPr lang="ar-SA" smtClean="0"/>
              <a:pPr>
                <a:defRPr/>
              </a:pPr>
              <a:t>21</a:t>
            </a:fld>
            <a:endParaRPr 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632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5881E554-630A-4A3C-B389-B113F5E25176}" type="slidenum">
              <a:rPr lang="ar-SA" smtClean="0"/>
              <a:pPr>
                <a:defRPr/>
              </a:pPr>
              <a:t>22</a:t>
            </a:fld>
            <a:endParaRPr 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734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8C93078E-9102-4C81-8F08-C7B25E98507D}" type="slidenum">
              <a:rPr lang="ar-SA" smtClean="0"/>
              <a:pPr>
                <a:defRPr/>
              </a:pPr>
              <a:t>23</a:t>
            </a:fld>
            <a:endParaRPr lang="ar-S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837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5D6D9393-46EE-493A-9CD3-888F0A47EFC3}" type="slidenum">
              <a:rPr lang="ar-SA" smtClean="0"/>
              <a:pPr>
                <a:defRPr/>
              </a:pPr>
              <a:t>24</a:t>
            </a:fld>
            <a:endParaRPr lang="ar-S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93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46A3DEF1-F04B-41D7-AE55-08B731FE5D04}" type="slidenum">
              <a:rPr lang="ar-SA" smtClean="0"/>
              <a:pPr>
                <a:defRPr/>
              </a:pPr>
              <a:t>25</a:t>
            </a:fld>
            <a:endParaRPr lang="ar-S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604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8226CBB1-D8F5-43C8-B531-D1BE3132955B}" type="slidenum">
              <a:rPr lang="ar-SA" smtClean="0"/>
              <a:pPr>
                <a:defRPr/>
              </a:pPr>
              <a:t>26</a:t>
            </a:fld>
            <a:endParaRPr lang="ar-S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6144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B72A65C1-4D50-4064-A0BE-AD630F86615D}" type="slidenum">
              <a:rPr lang="ar-SA" smtClean="0"/>
              <a:pPr>
                <a:defRPr/>
              </a:pPr>
              <a:t>27</a:t>
            </a:fld>
            <a:endParaRPr lang="ar-S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6246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1DB6C68E-6EF8-4559-BF7A-14016D87E5C8}" type="slidenum">
              <a:rPr lang="ar-SA" smtClean="0"/>
              <a:pPr>
                <a:defRPr/>
              </a:pPr>
              <a:t>28</a:t>
            </a:fld>
            <a:endParaRPr lang="ar-S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634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A3A6B616-C395-4E22-ADDE-135EFC4F89EB}" type="slidenum">
              <a:rPr lang="ar-SA" smtClean="0"/>
              <a:pPr>
                <a:defRPr/>
              </a:pPr>
              <a:t>29</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686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98F9E892-CE74-4C5C-B46C-FF3572A9CC49}" type="slidenum">
              <a:rPr lang="ar-SA" smtClean="0"/>
              <a:pPr>
                <a:defRPr/>
              </a:pPr>
              <a:t>3</a:t>
            </a:fld>
            <a:endParaRPr lang="ar-S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6451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2E1169B5-4918-4C0F-AA39-DD77A44CA134}" type="slidenum">
              <a:rPr lang="ar-SA" smtClean="0"/>
              <a:pPr>
                <a:defRPr/>
              </a:pPr>
              <a:t>30</a:t>
            </a:fld>
            <a:endParaRPr lang="ar-S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6553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9ED8E57C-13D8-4515-AFE4-00745F959DAA}" type="slidenum">
              <a:rPr lang="ar-SA" smtClean="0"/>
              <a:pPr>
                <a:defRPr/>
              </a:pPr>
              <a:t>31</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2B4AA020-53FA-4C6B-9EB1-A5EE2881375E}" type="slidenum">
              <a:rPr lang="ar-SA" smtClean="0"/>
              <a:pPr>
                <a:defRPr/>
              </a:pPr>
              <a:t>4</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891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F5B024FC-288D-41A2-B8B1-28FCAFFEE0B8}" type="slidenum">
              <a:rPr lang="ar-SA" smtClean="0"/>
              <a:pPr>
                <a:defRPr/>
              </a:pPr>
              <a:t>5</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993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7B67D9C5-5B25-4FDE-83C5-CC61E6E0ED68}" type="slidenum">
              <a:rPr lang="ar-SA" smtClean="0"/>
              <a:pPr>
                <a:defRPr/>
              </a:pPr>
              <a:t>6</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096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DAF38E1D-2AB7-4A86-A602-B82C801A5302}" type="slidenum">
              <a:rPr lang="ar-SA" smtClean="0"/>
              <a:pPr>
                <a:defRPr/>
              </a:pPr>
              <a:t>7</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198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2D20A69A-2390-4204-9965-B8E9EFA5B747}" type="slidenum">
              <a:rPr lang="ar-SA" smtClean="0"/>
              <a:pPr>
                <a:defRPr/>
              </a:pPr>
              <a:t>8</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301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BH" smtClean="0"/>
          </a:p>
        </p:txBody>
      </p:sp>
      <p:sp>
        <p:nvSpPr>
          <p:cNvPr id="4" name="عنصر نائب للتذييل 3"/>
          <p:cNvSpPr>
            <a:spLocks noGrp="1"/>
          </p:cNvSpPr>
          <p:nvPr>
            <p:ph type="ftr" sz="quarter" idx="4"/>
          </p:nvPr>
        </p:nvSpPr>
        <p:spPr/>
        <p:txBody>
          <a:bodyPr/>
          <a:lstStyle/>
          <a:p>
            <a:pPr>
              <a:defRPr/>
            </a:pPr>
            <a:endParaRPr lang="ar-SA"/>
          </a:p>
        </p:txBody>
      </p:sp>
      <p:sp>
        <p:nvSpPr>
          <p:cNvPr id="5" name="عنصر نائب لرقم الشريحة 4"/>
          <p:cNvSpPr>
            <a:spLocks noGrp="1"/>
          </p:cNvSpPr>
          <p:nvPr>
            <p:ph type="sldNum" sz="quarter" idx="5"/>
          </p:nvPr>
        </p:nvSpPr>
        <p:spPr/>
        <p:txBody>
          <a:bodyPr/>
          <a:lstStyle/>
          <a:p>
            <a:pPr>
              <a:defRPr/>
            </a:pPr>
            <a:fld id="{B2F45C88-805A-407C-8EDA-BAABDA31A465}" type="slidenum">
              <a:rPr lang="ar-SA" smtClean="0"/>
              <a:pPr>
                <a:defRPr/>
              </a:pPr>
              <a:t>9</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5458846D-30CB-4B53-A5A1-EAE45B14D8FD}" type="datetime1">
              <a:rPr lang="ar-SA"/>
              <a:pPr>
                <a:defRPr/>
              </a:pPr>
              <a:t>28/11/1430</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ar-SA"/>
              <a:t>اتحاد غرف دول مجلس التعاون الخليجي             </a:t>
            </a:r>
          </a:p>
        </p:txBody>
      </p:sp>
      <p:sp>
        <p:nvSpPr>
          <p:cNvPr id="6" name="عنصر نائب لرقم الشريحة 5"/>
          <p:cNvSpPr>
            <a:spLocks noGrp="1"/>
          </p:cNvSpPr>
          <p:nvPr>
            <p:ph type="sldNum" sz="quarter" idx="12"/>
          </p:nvPr>
        </p:nvSpPr>
        <p:spPr/>
        <p:txBody>
          <a:bodyPr/>
          <a:lstStyle>
            <a:lvl1pPr>
              <a:defRPr/>
            </a:lvl1pPr>
          </a:lstStyle>
          <a:p>
            <a:pPr>
              <a:defRPr/>
            </a:pPr>
            <a:fld id="{C216A821-FE17-4AA9-B674-12B2A6EFF791}" type="slidenum">
              <a:rPr lang="ar-SA"/>
              <a:pPr>
                <a:defRPr/>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C73E6BB1-59A9-45B9-AF14-D2DDA4149334}" type="datetime1">
              <a:rPr lang="ar-SA"/>
              <a:pPr>
                <a:defRPr/>
              </a:pPr>
              <a:t>28/11/1430</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ar-SA"/>
              <a:t>اتحاد غرف دول مجلس التعاون الخليجي             </a:t>
            </a:r>
          </a:p>
        </p:txBody>
      </p:sp>
      <p:sp>
        <p:nvSpPr>
          <p:cNvPr id="6" name="عنصر نائب لرقم الشريحة 5"/>
          <p:cNvSpPr>
            <a:spLocks noGrp="1"/>
          </p:cNvSpPr>
          <p:nvPr>
            <p:ph type="sldNum" sz="quarter" idx="12"/>
          </p:nvPr>
        </p:nvSpPr>
        <p:spPr/>
        <p:txBody>
          <a:bodyPr/>
          <a:lstStyle>
            <a:lvl1pPr>
              <a:defRPr/>
            </a:lvl1pPr>
          </a:lstStyle>
          <a:p>
            <a:pPr>
              <a:defRPr/>
            </a:pPr>
            <a:fld id="{1E279FA6-0412-4771-9D60-F1A4380D1CCD}"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7EC668F1-BEF8-4229-AAE3-A57CEE719CAC}" type="datetime1">
              <a:rPr lang="ar-SA"/>
              <a:pPr>
                <a:defRPr/>
              </a:pPr>
              <a:t>28/11/1430</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ar-SA"/>
              <a:t>اتحاد غرف دول مجلس التعاون الخليجي             </a:t>
            </a:r>
          </a:p>
        </p:txBody>
      </p:sp>
      <p:sp>
        <p:nvSpPr>
          <p:cNvPr id="6" name="عنصر نائب لرقم الشريحة 5"/>
          <p:cNvSpPr>
            <a:spLocks noGrp="1"/>
          </p:cNvSpPr>
          <p:nvPr>
            <p:ph type="sldNum" sz="quarter" idx="12"/>
          </p:nvPr>
        </p:nvSpPr>
        <p:spPr/>
        <p:txBody>
          <a:bodyPr/>
          <a:lstStyle>
            <a:lvl1pPr>
              <a:defRPr/>
            </a:lvl1pPr>
          </a:lstStyle>
          <a:p>
            <a:pPr>
              <a:defRPr/>
            </a:pPr>
            <a:fld id="{5E995471-D1CF-4E69-8E72-EF1B869E589D}" type="slidenum">
              <a:rPr lang="ar-SA"/>
              <a:pPr>
                <a:defRPr/>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F7D7EE25-1198-41E1-86A3-1C068F8A8E45}" type="datetime1">
              <a:rPr lang="ar-SA"/>
              <a:pPr>
                <a:defRPr/>
              </a:pPr>
              <a:t>28/11/1430</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ar-SA"/>
              <a:t>اتحاد غرف دول مجلس التعاون الخليجي             </a:t>
            </a:r>
          </a:p>
        </p:txBody>
      </p:sp>
      <p:sp>
        <p:nvSpPr>
          <p:cNvPr id="6" name="عنصر نائب لرقم الشريحة 5"/>
          <p:cNvSpPr>
            <a:spLocks noGrp="1"/>
          </p:cNvSpPr>
          <p:nvPr>
            <p:ph type="sldNum" sz="quarter" idx="12"/>
          </p:nvPr>
        </p:nvSpPr>
        <p:spPr/>
        <p:txBody>
          <a:bodyPr/>
          <a:lstStyle>
            <a:lvl1pPr>
              <a:defRPr/>
            </a:lvl1pPr>
          </a:lstStyle>
          <a:p>
            <a:pPr>
              <a:defRPr/>
            </a:pPr>
            <a:fld id="{4BFE15BD-B56A-4036-B9A6-DF69D063D85F}" type="slidenum">
              <a:rPr lang="ar-SA"/>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BC5BEC3E-28F5-48FF-B48C-53EC1FB62E09}" type="datetime1">
              <a:rPr lang="ar-SA"/>
              <a:pPr>
                <a:defRPr/>
              </a:pPr>
              <a:t>28/11/1430</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ar-SA"/>
              <a:t>اتحاد غرف دول مجلس التعاون الخليجي             </a:t>
            </a:r>
          </a:p>
        </p:txBody>
      </p:sp>
      <p:sp>
        <p:nvSpPr>
          <p:cNvPr id="6" name="عنصر نائب لرقم الشريحة 5"/>
          <p:cNvSpPr>
            <a:spLocks noGrp="1"/>
          </p:cNvSpPr>
          <p:nvPr>
            <p:ph type="sldNum" sz="quarter" idx="12"/>
          </p:nvPr>
        </p:nvSpPr>
        <p:spPr/>
        <p:txBody>
          <a:bodyPr/>
          <a:lstStyle>
            <a:lvl1pPr>
              <a:defRPr/>
            </a:lvl1pPr>
          </a:lstStyle>
          <a:p>
            <a:pPr>
              <a:defRPr/>
            </a:pPr>
            <a:fld id="{3DF6A4A9-8EE2-4022-8D1E-ADC91FDE620E}" type="slidenum">
              <a:rPr lang="ar-SA"/>
              <a:pPr>
                <a:defRPr/>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42DEE321-C702-48B5-A9B7-BF216ED3DC06}" type="datetime1">
              <a:rPr lang="ar-SA"/>
              <a:pPr>
                <a:defRPr/>
              </a:pPr>
              <a:t>28/11/1430</a:t>
            </a:fld>
            <a:endParaRPr lang="ar-SA"/>
          </a:p>
        </p:txBody>
      </p:sp>
      <p:sp>
        <p:nvSpPr>
          <p:cNvPr id="6" name="عنصر نائب للتذييل 4"/>
          <p:cNvSpPr>
            <a:spLocks noGrp="1"/>
          </p:cNvSpPr>
          <p:nvPr>
            <p:ph type="ftr" sz="quarter" idx="11"/>
          </p:nvPr>
        </p:nvSpPr>
        <p:spPr/>
        <p:txBody>
          <a:bodyPr/>
          <a:lstStyle>
            <a:lvl1pPr>
              <a:defRPr/>
            </a:lvl1pPr>
          </a:lstStyle>
          <a:p>
            <a:pPr>
              <a:defRPr/>
            </a:pPr>
            <a:r>
              <a:rPr lang="ar-SA"/>
              <a:t>اتحاد غرف دول مجلس التعاون الخليجي             </a:t>
            </a:r>
          </a:p>
        </p:txBody>
      </p:sp>
      <p:sp>
        <p:nvSpPr>
          <p:cNvPr id="7" name="عنصر نائب لرقم الشريحة 5"/>
          <p:cNvSpPr>
            <a:spLocks noGrp="1"/>
          </p:cNvSpPr>
          <p:nvPr>
            <p:ph type="sldNum" sz="quarter" idx="12"/>
          </p:nvPr>
        </p:nvSpPr>
        <p:spPr/>
        <p:txBody>
          <a:bodyPr/>
          <a:lstStyle>
            <a:lvl1pPr>
              <a:defRPr/>
            </a:lvl1pPr>
          </a:lstStyle>
          <a:p>
            <a:pPr>
              <a:defRPr/>
            </a:pPr>
            <a:fld id="{5A84F3EB-3E00-4925-B332-2A50CDABD18C}" type="slidenum">
              <a:rPr lang="ar-SA"/>
              <a:pPr>
                <a:defRPr/>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E686E2EE-C12A-4B40-B564-2C33B784B181}" type="datetime1">
              <a:rPr lang="ar-SA"/>
              <a:pPr>
                <a:defRPr/>
              </a:pPr>
              <a:t>28/11/1430</a:t>
            </a:fld>
            <a:endParaRPr lang="ar-SA"/>
          </a:p>
        </p:txBody>
      </p:sp>
      <p:sp>
        <p:nvSpPr>
          <p:cNvPr id="8" name="عنصر نائب للتذييل 4"/>
          <p:cNvSpPr>
            <a:spLocks noGrp="1"/>
          </p:cNvSpPr>
          <p:nvPr>
            <p:ph type="ftr" sz="quarter" idx="11"/>
          </p:nvPr>
        </p:nvSpPr>
        <p:spPr/>
        <p:txBody>
          <a:bodyPr/>
          <a:lstStyle>
            <a:lvl1pPr>
              <a:defRPr/>
            </a:lvl1pPr>
          </a:lstStyle>
          <a:p>
            <a:pPr>
              <a:defRPr/>
            </a:pPr>
            <a:r>
              <a:rPr lang="ar-SA"/>
              <a:t>اتحاد غرف دول مجلس التعاون الخليجي             </a:t>
            </a:r>
          </a:p>
        </p:txBody>
      </p:sp>
      <p:sp>
        <p:nvSpPr>
          <p:cNvPr id="9" name="عنصر نائب لرقم الشريحة 5"/>
          <p:cNvSpPr>
            <a:spLocks noGrp="1"/>
          </p:cNvSpPr>
          <p:nvPr>
            <p:ph type="sldNum" sz="quarter" idx="12"/>
          </p:nvPr>
        </p:nvSpPr>
        <p:spPr/>
        <p:txBody>
          <a:bodyPr/>
          <a:lstStyle>
            <a:lvl1pPr>
              <a:defRPr/>
            </a:lvl1pPr>
          </a:lstStyle>
          <a:p>
            <a:pPr>
              <a:defRPr/>
            </a:pPr>
            <a:fld id="{6A18BAF5-B70C-4F5C-87FC-3FC9D6FA0A2A}" type="slidenum">
              <a:rPr lang="ar-SA"/>
              <a:pPr>
                <a:defRPr/>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3B5D0339-9084-4C68-8715-32C5BA934E8D}" type="datetime1">
              <a:rPr lang="ar-SA"/>
              <a:pPr>
                <a:defRPr/>
              </a:pPr>
              <a:t>28/11/1430</a:t>
            </a:fld>
            <a:endParaRPr lang="ar-SA"/>
          </a:p>
        </p:txBody>
      </p:sp>
      <p:sp>
        <p:nvSpPr>
          <p:cNvPr id="4" name="عنصر نائب للتذييل 4"/>
          <p:cNvSpPr>
            <a:spLocks noGrp="1"/>
          </p:cNvSpPr>
          <p:nvPr>
            <p:ph type="ftr" sz="quarter" idx="11"/>
          </p:nvPr>
        </p:nvSpPr>
        <p:spPr/>
        <p:txBody>
          <a:bodyPr/>
          <a:lstStyle>
            <a:lvl1pPr>
              <a:defRPr/>
            </a:lvl1pPr>
          </a:lstStyle>
          <a:p>
            <a:pPr>
              <a:defRPr/>
            </a:pPr>
            <a:r>
              <a:rPr lang="ar-SA"/>
              <a:t>اتحاد غرف دول مجلس التعاون الخليجي             </a:t>
            </a:r>
          </a:p>
        </p:txBody>
      </p:sp>
      <p:sp>
        <p:nvSpPr>
          <p:cNvPr id="5" name="عنصر نائب لرقم الشريحة 5"/>
          <p:cNvSpPr>
            <a:spLocks noGrp="1"/>
          </p:cNvSpPr>
          <p:nvPr>
            <p:ph type="sldNum" sz="quarter" idx="12"/>
          </p:nvPr>
        </p:nvSpPr>
        <p:spPr/>
        <p:txBody>
          <a:bodyPr/>
          <a:lstStyle>
            <a:lvl1pPr>
              <a:defRPr/>
            </a:lvl1pPr>
          </a:lstStyle>
          <a:p>
            <a:pPr>
              <a:defRPr/>
            </a:pPr>
            <a:fld id="{FC735E21-0FED-4892-966C-024EFDCAE6DE}" type="slidenum">
              <a:rPr lang="ar-SA"/>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E6F4F6FA-1B43-4B8F-88B1-96B92817F9BD}" type="datetime1">
              <a:rPr lang="ar-SA"/>
              <a:pPr>
                <a:defRPr/>
              </a:pPr>
              <a:t>28/11/1430</a:t>
            </a:fld>
            <a:endParaRPr lang="ar-SA"/>
          </a:p>
        </p:txBody>
      </p:sp>
      <p:sp>
        <p:nvSpPr>
          <p:cNvPr id="3" name="عنصر نائب للتذييل 4"/>
          <p:cNvSpPr>
            <a:spLocks noGrp="1"/>
          </p:cNvSpPr>
          <p:nvPr>
            <p:ph type="ftr" sz="quarter" idx="11"/>
          </p:nvPr>
        </p:nvSpPr>
        <p:spPr/>
        <p:txBody>
          <a:bodyPr/>
          <a:lstStyle>
            <a:lvl1pPr>
              <a:defRPr/>
            </a:lvl1pPr>
          </a:lstStyle>
          <a:p>
            <a:pPr>
              <a:defRPr/>
            </a:pPr>
            <a:r>
              <a:rPr lang="ar-SA"/>
              <a:t>اتحاد غرف دول مجلس التعاون الخليجي             </a:t>
            </a:r>
          </a:p>
        </p:txBody>
      </p:sp>
      <p:sp>
        <p:nvSpPr>
          <p:cNvPr id="4" name="عنصر نائب لرقم الشريحة 5"/>
          <p:cNvSpPr>
            <a:spLocks noGrp="1"/>
          </p:cNvSpPr>
          <p:nvPr>
            <p:ph type="sldNum" sz="quarter" idx="12"/>
          </p:nvPr>
        </p:nvSpPr>
        <p:spPr/>
        <p:txBody>
          <a:bodyPr/>
          <a:lstStyle>
            <a:lvl1pPr>
              <a:defRPr/>
            </a:lvl1pPr>
          </a:lstStyle>
          <a:p>
            <a:pPr>
              <a:defRPr/>
            </a:pPr>
            <a:fld id="{99631357-A67C-4F27-81CB-79EE6C904716}" type="slidenum">
              <a:rPr lang="ar-SA"/>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A5FE1F01-A558-4238-B9D2-89F174429979}" type="datetime1">
              <a:rPr lang="ar-SA"/>
              <a:pPr>
                <a:defRPr/>
              </a:pPr>
              <a:t>28/11/1430</a:t>
            </a:fld>
            <a:endParaRPr lang="ar-SA"/>
          </a:p>
        </p:txBody>
      </p:sp>
      <p:sp>
        <p:nvSpPr>
          <p:cNvPr id="6" name="عنصر نائب للتذييل 4"/>
          <p:cNvSpPr>
            <a:spLocks noGrp="1"/>
          </p:cNvSpPr>
          <p:nvPr>
            <p:ph type="ftr" sz="quarter" idx="11"/>
          </p:nvPr>
        </p:nvSpPr>
        <p:spPr/>
        <p:txBody>
          <a:bodyPr/>
          <a:lstStyle>
            <a:lvl1pPr>
              <a:defRPr/>
            </a:lvl1pPr>
          </a:lstStyle>
          <a:p>
            <a:pPr>
              <a:defRPr/>
            </a:pPr>
            <a:r>
              <a:rPr lang="ar-SA"/>
              <a:t>اتحاد غرف دول مجلس التعاون الخليجي             </a:t>
            </a:r>
          </a:p>
        </p:txBody>
      </p:sp>
      <p:sp>
        <p:nvSpPr>
          <p:cNvPr id="7" name="عنصر نائب لرقم الشريحة 5"/>
          <p:cNvSpPr>
            <a:spLocks noGrp="1"/>
          </p:cNvSpPr>
          <p:nvPr>
            <p:ph type="sldNum" sz="quarter" idx="12"/>
          </p:nvPr>
        </p:nvSpPr>
        <p:spPr/>
        <p:txBody>
          <a:bodyPr/>
          <a:lstStyle>
            <a:lvl1pPr>
              <a:defRPr/>
            </a:lvl1pPr>
          </a:lstStyle>
          <a:p>
            <a:pPr>
              <a:defRPr/>
            </a:pPr>
            <a:fld id="{8FF9B362-53AE-4E67-AFE9-80956688EA3B}" type="slidenum">
              <a:rPr lang="ar-SA"/>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52B85308-3E06-419E-BDA5-484ECE2893FE}" type="datetime1">
              <a:rPr lang="ar-SA"/>
              <a:pPr>
                <a:defRPr/>
              </a:pPr>
              <a:t>28/11/1430</a:t>
            </a:fld>
            <a:endParaRPr lang="ar-SA"/>
          </a:p>
        </p:txBody>
      </p:sp>
      <p:sp>
        <p:nvSpPr>
          <p:cNvPr id="6" name="عنصر نائب للتذييل 4"/>
          <p:cNvSpPr>
            <a:spLocks noGrp="1"/>
          </p:cNvSpPr>
          <p:nvPr>
            <p:ph type="ftr" sz="quarter" idx="11"/>
          </p:nvPr>
        </p:nvSpPr>
        <p:spPr/>
        <p:txBody>
          <a:bodyPr/>
          <a:lstStyle>
            <a:lvl1pPr>
              <a:defRPr/>
            </a:lvl1pPr>
          </a:lstStyle>
          <a:p>
            <a:pPr>
              <a:defRPr/>
            </a:pPr>
            <a:r>
              <a:rPr lang="ar-SA"/>
              <a:t>اتحاد غرف دول مجلس التعاون الخليجي             </a:t>
            </a:r>
          </a:p>
        </p:txBody>
      </p:sp>
      <p:sp>
        <p:nvSpPr>
          <p:cNvPr id="7" name="عنصر نائب لرقم الشريحة 5"/>
          <p:cNvSpPr>
            <a:spLocks noGrp="1"/>
          </p:cNvSpPr>
          <p:nvPr>
            <p:ph type="sldNum" sz="quarter" idx="12"/>
          </p:nvPr>
        </p:nvSpPr>
        <p:spPr/>
        <p:txBody>
          <a:bodyPr/>
          <a:lstStyle>
            <a:lvl1pPr>
              <a:defRPr/>
            </a:lvl1pPr>
          </a:lstStyle>
          <a:p>
            <a:pPr>
              <a:defRPr/>
            </a:pPr>
            <a:fld id="{EE8447BE-5F18-4C70-A483-E9CBFFF70358}" type="slidenum">
              <a:rPr lang="ar-SA"/>
              <a:pPr>
                <a:defRPr/>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52936C-E27B-4D99-9621-FA3740DDD624}" type="datetime1">
              <a:rPr lang="ar-SA"/>
              <a:pPr>
                <a:defRPr/>
              </a:pPr>
              <a:t>28/11/1430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ar-SA"/>
              <a:t>اتحاد غرف دول مجلس التعاون الخليجي             </a:t>
            </a: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A8027F7-0859-40F4-A65E-2DFDA03A287C}"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oleObject" Target="../embeddings/Microsoft_Office_Excel_97-2003_Worksheet5.xls"/></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b="-1000"/>
          </a:stretch>
        </a:blipFill>
        <a:effectLst/>
      </p:bgPr>
    </p:bg>
    <p:spTree>
      <p:nvGrpSpPr>
        <p:cNvPr id="1" name=""/>
        <p:cNvGrpSpPr/>
        <p:nvPr/>
      </p:nvGrpSpPr>
      <p:grpSpPr>
        <a:xfrm>
          <a:off x="0" y="0"/>
          <a:ext cx="0" cy="0"/>
          <a:chOff x="0" y="0"/>
          <a:chExt cx="0" cy="0"/>
        </a:xfrm>
      </p:grpSpPr>
      <p:sp>
        <p:nvSpPr>
          <p:cNvPr id="15" name="عنصر نائب لرقم الشريحة 14"/>
          <p:cNvSpPr>
            <a:spLocks noGrp="1"/>
          </p:cNvSpPr>
          <p:nvPr>
            <p:ph type="sldNum" sz="quarter" idx="12"/>
          </p:nvPr>
        </p:nvSpPr>
        <p:spPr>
          <a:xfrm>
            <a:off x="457200" y="6492875"/>
            <a:ext cx="2133600" cy="365125"/>
          </a:xfrm>
        </p:spPr>
        <p:txBody>
          <a:bodyPr/>
          <a:lstStyle/>
          <a:p>
            <a:pPr>
              <a:defRPr/>
            </a:pPr>
            <a:fld id="{FCF6B77F-F7AD-4139-A5A4-877AC700D915}" type="slidenum">
              <a:rPr lang="ar-SA" smtClean="0">
                <a:solidFill>
                  <a:schemeClr val="bg1"/>
                </a:solidFill>
              </a:rPr>
              <a:pPr>
                <a:defRPr/>
              </a:pPr>
              <a:t>1</a:t>
            </a:fld>
            <a:endParaRPr lang="ar-SA" dirty="0">
              <a:solidFill>
                <a:schemeClr val="bg1"/>
              </a:solidFill>
            </a:endParaRPr>
          </a:p>
        </p:txBody>
      </p:sp>
      <p:sp>
        <p:nvSpPr>
          <p:cNvPr id="2051" name="عنوان فرعي 6"/>
          <p:cNvSpPr>
            <a:spLocks noGrp="1"/>
          </p:cNvSpPr>
          <p:nvPr>
            <p:ph type="subTitle" idx="1"/>
          </p:nvPr>
        </p:nvSpPr>
        <p:spPr>
          <a:xfrm>
            <a:off x="2743200" y="2671763"/>
            <a:ext cx="6400800" cy="2043112"/>
          </a:xfrm>
        </p:spPr>
        <p:txBody>
          <a:bodyPr/>
          <a:lstStyle/>
          <a:p>
            <a:r>
              <a:rPr lang="ar-SA" b="1" smtClean="0">
                <a:solidFill>
                  <a:schemeClr val="bg1"/>
                </a:solidFill>
              </a:rPr>
              <a:t>معوقات الاستثمار في دول </a:t>
            </a:r>
            <a:endParaRPr lang="en-US" b="1" dirty="0" smtClean="0">
              <a:solidFill>
                <a:schemeClr val="bg1"/>
              </a:solidFill>
              <a:cs typeface="Arial" charset="0"/>
            </a:endParaRPr>
          </a:p>
          <a:p>
            <a:r>
              <a:rPr lang="ar-SA" b="1" smtClean="0">
                <a:solidFill>
                  <a:schemeClr val="bg1"/>
                </a:solidFill>
              </a:rPr>
              <a:t>مجلس التعاون الخليجي</a:t>
            </a:r>
            <a:endParaRPr lang="en-US" b="1" dirty="0" smtClean="0">
              <a:solidFill>
                <a:schemeClr val="bg1"/>
              </a:solidFill>
              <a:cs typeface="Arial" charset="0"/>
            </a:endParaRPr>
          </a:p>
          <a:p>
            <a:r>
              <a:rPr lang="ar-SA" b="1" smtClean="0">
                <a:solidFill>
                  <a:schemeClr val="bg1"/>
                </a:solidFill>
              </a:rPr>
              <a:t>دراسة ميدانية</a:t>
            </a:r>
            <a:endParaRPr lang="ar-SA" b="1" smtClean="0">
              <a:solidFill>
                <a:schemeClr val="bg1"/>
              </a:solidFill>
              <a:cs typeface="AAA    داروش" pitchFamily="2" charset="-78"/>
            </a:endParaRPr>
          </a:p>
        </p:txBody>
      </p:sp>
      <p:sp>
        <p:nvSpPr>
          <p:cNvPr id="2052" name="Rectangle 5"/>
          <p:cNvSpPr>
            <a:spLocks noChangeArrowheads="1"/>
          </p:cNvSpPr>
          <p:nvPr/>
        </p:nvSpPr>
        <p:spPr bwMode="auto">
          <a:xfrm>
            <a:off x="5143500" y="5546725"/>
            <a:ext cx="3857625" cy="954088"/>
          </a:xfrm>
          <a:prstGeom prst="rect">
            <a:avLst/>
          </a:prstGeom>
          <a:noFill/>
          <a:ln w="9525">
            <a:noFill/>
            <a:miter lim="800000"/>
            <a:headEnd/>
            <a:tailEnd/>
          </a:ln>
        </p:spPr>
        <p:txBody>
          <a:bodyPr anchor="ctr">
            <a:spAutoFit/>
          </a:bodyPr>
          <a:lstStyle/>
          <a:p>
            <a:pPr eaLnBrk="0" hangingPunct="0"/>
            <a:r>
              <a:rPr lang="ar-SA" sz="1400" b="1">
                <a:solidFill>
                  <a:schemeClr val="bg1"/>
                </a:solidFill>
                <a:cs typeface="Times New Roman" pitchFamily="18" charset="0"/>
              </a:rPr>
              <a:t>إعداد </a:t>
            </a:r>
            <a:endParaRPr lang="en-US" sz="900" dirty="0">
              <a:solidFill>
                <a:schemeClr val="bg1"/>
              </a:solidFill>
            </a:endParaRPr>
          </a:p>
          <a:p>
            <a:pPr eaLnBrk="0" hangingPunct="0"/>
            <a:r>
              <a:rPr lang="ar-SA" sz="1400" b="1">
                <a:solidFill>
                  <a:schemeClr val="bg1"/>
                </a:solidFill>
                <a:cs typeface="Times New Roman" pitchFamily="18" charset="0"/>
              </a:rPr>
              <a:t>الامانة العامة لاتحاد غرف دول مجلس التعاون الخليجي</a:t>
            </a:r>
            <a:endParaRPr lang="en-US" sz="900" dirty="0">
              <a:solidFill>
                <a:schemeClr val="bg1"/>
              </a:solidFill>
            </a:endParaRPr>
          </a:p>
          <a:p>
            <a:pPr eaLnBrk="0" hangingPunct="0"/>
            <a:r>
              <a:rPr lang="ar-SA" sz="1400" b="1">
                <a:solidFill>
                  <a:schemeClr val="bg1"/>
                </a:solidFill>
                <a:cs typeface="Times New Roman" pitchFamily="18" charset="0"/>
              </a:rPr>
              <a:t>الدمام – المملكة العربية السعودية</a:t>
            </a:r>
            <a:endParaRPr lang="en-US" sz="900" dirty="0">
              <a:solidFill>
                <a:schemeClr val="bg1"/>
              </a:solidFill>
            </a:endParaRPr>
          </a:p>
          <a:p>
            <a:pPr eaLnBrk="0" hangingPunct="0"/>
            <a:r>
              <a:rPr lang="ar-SA" sz="1400" b="1">
                <a:solidFill>
                  <a:schemeClr val="bg1"/>
                </a:solidFill>
                <a:cs typeface="Times New Roman" pitchFamily="18" charset="0"/>
              </a:rPr>
              <a:t>أكتوبر 2009</a:t>
            </a:r>
            <a:endParaRPr lang="ar-SA">
              <a:solidFill>
                <a:schemeClr val="bg1"/>
              </a:solidFill>
            </a:endParaRP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214313" y="1785938"/>
            <a:ext cx="8786812" cy="4786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400" dirty="0">
                <a:solidFill>
                  <a:schemeClr val="tx2">
                    <a:lumMod val="75000"/>
                  </a:schemeClr>
                </a:solidFill>
              </a:rPr>
              <a:t> </a:t>
            </a:r>
            <a:endParaRPr lang="en-US" sz="1400" dirty="0">
              <a:solidFill>
                <a:schemeClr val="tx2">
                  <a:lumMod val="75000"/>
                </a:schemeClr>
              </a:solidFill>
            </a:endParaRPr>
          </a:p>
          <a:p>
            <a:pPr>
              <a:defRPr/>
            </a:pPr>
            <a:r>
              <a:rPr lang="ar-BH" sz="1400" b="1" dirty="0">
                <a:solidFill>
                  <a:schemeClr val="tx2">
                    <a:lumMod val="75000"/>
                  </a:schemeClr>
                </a:solidFill>
              </a:rPr>
              <a:t>- </a:t>
            </a:r>
            <a:r>
              <a:rPr lang="ar-SA" sz="1400" b="1" dirty="0">
                <a:solidFill>
                  <a:schemeClr val="tx2">
                    <a:lumMod val="75000"/>
                  </a:schemeClr>
                </a:solidFill>
              </a:rPr>
              <a:t> </a:t>
            </a:r>
            <a:r>
              <a:rPr lang="ar-SA" sz="1600" b="1" dirty="0">
                <a:solidFill>
                  <a:schemeClr val="tx2">
                    <a:lumMod val="75000"/>
                  </a:schemeClr>
                </a:solidFill>
              </a:rPr>
              <a:t>البيئة التشريعية:</a:t>
            </a:r>
            <a:endParaRPr lang="en-US" sz="1600" b="1" dirty="0">
              <a:solidFill>
                <a:schemeClr val="tx2">
                  <a:lumMod val="75000"/>
                </a:schemeClr>
              </a:solidFill>
            </a:endParaRPr>
          </a:p>
          <a:p>
            <a:pPr>
              <a:defRPr/>
            </a:pPr>
            <a:r>
              <a:rPr lang="ar-SA" sz="1400" dirty="0">
                <a:solidFill>
                  <a:schemeClr val="tx2">
                    <a:lumMod val="75000"/>
                  </a:schemeClr>
                </a:solidFill>
              </a:rPr>
              <a:t> </a:t>
            </a:r>
            <a:endParaRPr lang="en-US" sz="1400" dirty="0">
              <a:solidFill>
                <a:schemeClr val="tx2">
                  <a:lumMod val="75000"/>
                </a:schemeClr>
              </a:solidFill>
            </a:endParaRPr>
          </a:p>
          <a:p>
            <a:pPr>
              <a:defRPr/>
            </a:pPr>
            <a:r>
              <a:rPr lang="ar-SA" sz="1400" b="1" dirty="0">
                <a:solidFill>
                  <a:schemeClr val="tx2">
                    <a:lumMod val="75000"/>
                  </a:schemeClr>
                </a:solidFill>
              </a:rPr>
              <a:t>تلعب التشريعات دوراً كبيراً في قرارات المستثمرين نحو الاستثمار من عدمه ، حيث أن التشريعات والقوانين تساهم في تعريف المستثمر الأجنبي بالمناخ الاستثماري السائد وتحديد الالتزامات وتوضيح المزايا والضمانات وفرص ومجالات الاستثمار ومدى الكفاءة والمرونة التي تتمتع بها هذه القوانين والتشريعات.  </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 </a:t>
            </a:r>
            <a:r>
              <a:rPr lang="ar-BH" sz="1400" b="1" dirty="0">
                <a:solidFill>
                  <a:schemeClr val="tx2">
                    <a:lumMod val="75000"/>
                  </a:schemeClr>
                </a:solidFill>
              </a:rPr>
              <a:t>و يتضح وجود قواسم مشتركة بين التشريعات الخليجية الخاصة بالاستثمار الأجنبي، حيث يتضمن جميعها  على سبيل المثال السماح بإقامة مشروعات تكون مملوكة بالكامل أو جزئياً لرأس المال الأجنبي ومنحه امتيازات وحقوق تماثل رأس المال المحلي وفقاً لأسس ومعايير معينة تختلف في بعض جزئياتها بين دولة وأخرى ، كما تهدف هذه النظم إلى الاستفادة من الخبرات الفنية والتنوع الإنتاجي للشركات والمؤسسات الأجنبية لدعم الصناعات الوطنية والحصول على التقنية المتقدمة وتطوير قدرات وإمكانيات القوى العاملة الوطنية وإكسابها مهارات تقنية جديدة .  </a:t>
            </a:r>
            <a:endParaRPr lang="en-US" sz="1400" b="1" dirty="0">
              <a:solidFill>
                <a:schemeClr val="tx2">
                  <a:lumMod val="75000"/>
                </a:schemeClr>
              </a:solidFill>
            </a:endParaRPr>
          </a:p>
          <a:p>
            <a:pPr>
              <a:defRPr/>
            </a:pPr>
            <a:r>
              <a:rPr lang="ar-BH" sz="1400" b="1" dirty="0">
                <a:solidFill>
                  <a:schemeClr val="tx2">
                    <a:lumMod val="75000"/>
                  </a:schemeClr>
                </a:solidFill>
              </a:rPr>
              <a:t> </a:t>
            </a:r>
            <a:endParaRPr lang="en-US" sz="1400" b="1" dirty="0">
              <a:solidFill>
                <a:schemeClr val="tx2">
                  <a:lumMod val="75000"/>
                </a:schemeClr>
              </a:solidFill>
            </a:endParaRPr>
          </a:p>
          <a:p>
            <a:pPr>
              <a:defRPr/>
            </a:pPr>
            <a:r>
              <a:rPr lang="ar-BH" sz="1600" b="1" dirty="0">
                <a:solidFill>
                  <a:schemeClr val="tx2">
                    <a:lumMod val="75000"/>
                  </a:schemeClr>
                </a:solidFill>
              </a:rPr>
              <a:t>4-  البيئة الاقتصادية :</a:t>
            </a:r>
            <a:endParaRPr lang="en-US" sz="1600" b="1" dirty="0">
              <a:solidFill>
                <a:schemeClr val="tx2">
                  <a:lumMod val="75000"/>
                </a:schemeClr>
              </a:solidFill>
            </a:endParaRPr>
          </a:p>
          <a:p>
            <a:pPr>
              <a:defRPr/>
            </a:pPr>
            <a:r>
              <a:rPr lang="ar-BH" sz="1400" b="1" dirty="0">
                <a:solidFill>
                  <a:schemeClr val="tx2">
                    <a:lumMod val="75000"/>
                  </a:schemeClr>
                </a:solidFill>
              </a:rPr>
              <a:t> </a:t>
            </a:r>
            <a:endParaRPr lang="en-US" sz="1400" b="1" dirty="0">
              <a:solidFill>
                <a:schemeClr val="tx2">
                  <a:lumMod val="75000"/>
                </a:schemeClr>
              </a:solidFill>
            </a:endParaRPr>
          </a:p>
          <a:p>
            <a:pPr>
              <a:defRPr/>
            </a:pPr>
            <a:r>
              <a:rPr lang="ar-BH" sz="1400" b="1" dirty="0">
                <a:solidFill>
                  <a:schemeClr val="tx2">
                    <a:lumMod val="75000"/>
                  </a:schemeClr>
                </a:solidFill>
              </a:rPr>
              <a:t>وتتمثل في السياسات الحكومية التي تعتمدها الدول في تنمية اقتصادياتها، وهي تلعب دوراً هاماً في خلق بيئة اقتصادية ملائمة نحو تحفيز وجذب الاستثمارات حيث أنها من العوامل المؤثرة في تشجيع تدفق رؤوس الأموال الأجنبية التي يلزم توافرها في الدول المضيفة. وتتمثل هذه السياسات في الإصلاحات الهيكلية لبيئة الاقتصاد الكلي وتوضيح أولويات الأهداف التي تسعى الدول إلى تحقيقها في مجال التنمية ودرجة </a:t>
            </a:r>
            <a:r>
              <a:rPr lang="ar-SA" sz="1400" b="1" dirty="0">
                <a:solidFill>
                  <a:schemeClr val="tx2">
                    <a:lumMod val="75000"/>
                  </a:schemeClr>
                </a:solidFill>
              </a:rPr>
              <a:t>مشاركة القطاع الخاص في الناتج المحلي ودوره في تهيئة المناخ الاستثماري الجيد لما يملكه من إمكانيات </a:t>
            </a:r>
            <a:r>
              <a:rPr lang="ar-SA" sz="1400" b="1" dirty="0" err="1">
                <a:solidFill>
                  <a:schemeClr val="tx2">
                    <a:lumMod val="75000"/>
                  </a:schemeClr>
                </a:solidFill>
              </a:rPr>
              <a:t>و</a:t>
            </a:r>
            <a:r>
              <a:rPr lang="ar-SA" sz="1400" b="1" dirty="0">
                <a:solidFill>
                  <a:schemeClr val="tx2">
                    <a:lumMod val="75000"/>
                  </a:schemeClr>
                </a:solidFill>
              </a:rPr>
              <a:t> قدرات على تعبئة مدخراته ومرونة وسرعة الاستجابة لمتطلبات التطورات العالمية ومتطلبات التنمية والاستثمار .</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endParaRPr lang="ar-SA" sz="1400" b="1"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7EEBDB83-19E0-4901-9105-74FAA1D77DE0}" type="slidenum">
              <a:rPr lang="ar-SA" smtClean="0"/>
              <a:pPr>
                <a:defRPr/>
              </a:pPr>
              <a:t>10</a:t>
            </a:fld>
            <a:endParaRPr lang="ar-SA" dirty="0"/>
          </a:p>
        </p:txBody>
      </p:sp>
      <p:sp>
        <p:nvSpPr>
          <p:cNvPr id="8" name="مستطيل 7"/>
          <p:cNvSpPr/>
          <p:nvPr/>
        </p:nvSpPr>
        <p:spPr>
          <a:xfrm>
            <a:off x="3071813" y="1428750"/>
            <a:ext cx="5429250" cy="50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400" b="1" dirty="0">
                <a:solidFill>
                  <a:schemeClr val="accent6">
                    <a:lumMod val="50000"/>
                  </a:schemeClr>
                </a:solidFill>
              </a:rPr>
              <a:t>ثانيا: مقومات </a:t>
            </a:r>
            <a:r>
              <a:rPr lang="ar-SA" sz="2400" b="1" dirty="0" err="1">
                <a:solidFill>
                  <a:schemeClr val="accent6">
                    <a:lumMod val="50000"/>
                  </a:schemeClr>
                </a:solidFill>
              </a:rPr>
              <a:t>الإستثمار</a:t>
            </a:r>
            <a:r>
              <a:rPr lang="ar-SA" sz="2400" b="1" dirty="0">
                <a:solidFill>
                  <a:schemeClr val="accent6">
                    <a:lumMod val="50000"/>
                  </a:schemeClr>
                </a:solidFill>
              </a:rPr>
              <a:t>  في دول المجلس :</a:t>
            </a:r>
            <a:endParaRPr lang="en-US" sz="2400" dirty="0">
              <a:solidFill>
                <a:schemeClr val="accent6">
                  <a:lumMod val="50000"/>
                </a:schemeClr>
              </a:solidFill>
            </a:endParaRPr>
          </a:p>
        </p:txBody>
      </p:sp>
    </p:spTree>
  </p:cSld>
  <p:clrMapOvr>
    <a:masterClrMapping/>
  </p:clrMapOvr>
  <p:transition spd="slow">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214313" y="1785938"/>
            <a:ext cx="8786812" cy="4786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400" dirty="0">
                <a:solidFill>
                  <a:schemeClr val="tx2">
                    <a:lumMod val="75000"/>
                  </a:schemeClr>
                </a:solidFill>
              </a:rPr>
              <a:t> </a:t>
            </a:r>
            <a:endParaRPr lang="en-US" sz="1400" dirty="0">
              <a:solidFill>
                <a:schemeClr val="tx2">
                  <a:lumMod val="75000"/>
                </a:schemeClr>
              </a:solidFill>
            </a:endParaRPr>
          </a:p>
          <a:p>
            <a:pPr>
              <a:defRPr/>
            </a:pPr>
            <a:r>
              <a:rPr lang="ar-BH" sz="1400" b="1" dirty="0">
                <a:solidFill>
                  <a:schemeClr val="tx2">
                    <a:lumMod val="75000"/>
                  </a:schemeClr>
                </a:solidFill>
              </a:rPr>
              <a:t>- </a:t>
            </a:r>
            <a:r>
              <a:rPr lang="ar-SA" sz="1400" b="1" dirty="0">
                <a:solidFill>
                  <a:schemeClr val="tx2">
                    <a:lumMod val="75000"/>
                  </a:schemeClr>
                </a:solidFill>
              </a:rPr>
              <a:t>و ينبغي التأكيد هنا أن دول مجلس التعاون الخليجي تعاني بشكل خاص من عدم وضوح الرؤية في السياسات الحكومية وأولويات الأهداف التنموية التي تسعى إلى تحقيقها ، حيث تعتبر هذه من التحديات التي تعوق توفير المناخ الاستثماري الملائم. كما أنه لا يزال هناك دور كبير للحكومات في الحياة الاقتصادية،  وعلى سبيل المثال أوصت دراسة </a:t>
            </a:r>
            <a:r>
              <a:rPr lang="ar-SA" sz="1400" b="1" dirty="0" err="1">
                <a:solidFill>
                  <a:schemeClr val="tx2">
                    <a:lumMod val="75000"/>
                  </a:schemeClr>
                </a:solidFill>
              </a:rPr>
              <a:t>ماكنزي</a:t>
            </a:r>
            <a:r>
              <a:rPr lang="ar-SA" sz="1400" b="1" dirty="0">
                <a:solidFill>
                  <a:schemeClr val="tx2">
                    <a:lumMod val="75000"/>
                  </a:schemeClr>
                </a:solidFill>
              </a:rPr>
              <a:t> في هذا الجانب بضرورة تقليص دور الحكومة والاعتماد على القطاع الخاص في دفع عملية التنمية الاقتصادية وفك الاختناق في المشاريع الذي يتطلب تأسيس نظام عادل للإسراع في تنفيذ المشاريع الرائدة التي تعاني من التأخير داخل النظام الإجرائي وتبسيط إجراءات تأسيس المشاريع ومكافحة الفساد الإداري والمحسوبية والنفوذ الشخصي وغيرها.</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من ناحية أخرى تعد الشفافية ووضوح الإجراءات </a:t>
            </a:r>
            <a:r>
              <a:rPr lang="ar-BH" sz="1400" b="1" dirty="0">
                <a:solidFill>
                  <a:schemeClr val="tx2">
                    <a:lumMod val="75000"/>
                  </a:schemeClr>
                </a:solidFill>
              </a:rPr>
              <a:t>في المناقصات الحكومية وسرعة وشفافية قرارات المحاكم والقضاء </a:t>
            </a:r>
            <a:r>
              <a:rPr lang="ar-SA" sz="1400" b="1" dirty="0">
                <a:solidFill>
                  <a:schemeClr val="tx2">
                    <a:lumMod val="75000"/>
                  </a:schemeClr>
                </a:solidFill>
              </a:rPr>
              <a:t>من الركائز الأساسية التي تساهم في تشجيع المستثمرين على اتخاذ القرارات الاستثمارية السليمة، </a:t>
            </a:r>
            <a:r>
              <a:rPr lang="ar-SA" sz="1400" b="1" dirty="0" err="1">
                <a:solidFill>
                  <a:schemeClr val="tx2">
                    <a:lumMod val="75000"/>
                  </a:schemeClr>
                </a:solidFill>
              </a:rPr>
              <a:t>و</a:t>
            </a:r>
            <a:r>
              <a:rPr lang="ar-SA" sz="1400" b="1" dirty="0">
                <a:solidFill>
                  <a:schemeClr val="tx2">
                    <a:lumMod val="75000"/>
                  </a:schemeClr>
                </a:solidFill>
              </a:rPr>
              <a:t> تعزز حالة الاطمئنان لدى المستثمر بالوضع التنافسي الشريف.  كذلك توفر البيانات والمعلومات والإحصائيات  الدقيقة والحديثة خصوصاً ما  يتعلق منها بمجال الاستثمار . وهذه الجوانب جميعها تعاني من النقص والضعف والتخلف في دول المجلس وبحاجة إلى تطوير كبير.</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endParaRPr lang="ar-SA" sz="1400" b="1"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1450EB57-E64A-46CD-A111-5C0F4A2371E4}" type="slidenum">
              <a:rPr lang="ar-SA" smtClean="0"/>
              <a:pPr>
                <a:defRPr/>
              </a:pPr>
              <a:t>11</a:t>
            </a:fld>
            <a:endParaRPr lang="ar-SA" dirty="0"/>
          </a:p>
        </p:txBody>
      </p:sp>
      <p:sp>
        <p:nvSpPr>
          <p:cNvPr id="8" name="مستطيل 7"/>
          <p:cNvSpPr/>
          <p:nvPr/>
        </p:nvSpPr>
        <p:spPr>
          <a:xfrm>
            <a:off x="3071813" y="1428750"/>
            <a:ext cx="5429250" cy="50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400" b="1" dirty="0">
                <a:solidFill>
                  <a:schemeClr val="accent6">
                    <a:lumMod val="50000"/>
                  </a:schemeClr>
                </a:solidFill>
              </a:rPr>
              <a:t>ثانيا: مقومات </a:t>
            </a:r>
            <a:r>
              <a:rPr lang="ar-SA" sz="2400" b="1" dirty="0" err="1">
                <a:solidFill>
                  <a:schemeClr val="accent6">
                    <a:lumMod val="50000"/>
                  </a:schemeClr>
                </a:solidFill>
              </a:rPr>
              <a:t>الإستثمار</a:t>
            </a:r>
            <a:r>
              <a:rPr lang="ar-SA" sz="2400" b="1" dirty="0">
                <a:solidFill>
                  <a:schemeClr val="accent6">
                    <a:lumMod val="50000"/>
                  </a:schemeClr>
                </a:solidFill>
              </a:rPr>
              <a:t>  في دول المجلس :</a:t>
            </a:r>
            <a:endParaRPr lang="en-US" sz="2400" dirty="0">
              <a:solidFill>
                <a:schemeClr val="accent6">
                  <a:lumMod val="50000"/>
                </a:schemeClr>
              </a:solidFill>
            </a:endParaRPr>
          </a:p>
        </p:txBody>
      </p:sp>
    </p:spTree>
  </p:cSld>
  <p:clrMapOvr>
    <a:masterClrMapping/>
  </p:clrMapOvr>
  <p:transition spd="slow">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214313" y="1785938"/>
            <a:ext cx="8786812" cy="4786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BH" sz="1400" b="1" dirty="0">
                <a:solidFill>
                  <a:schemeClr val="tx2">
                    <a:lumMod val="75000"/>
                  </a:schemeClr>
                </a:solidFill>
              </a:rPr>
              <a:t>-  الحوافز المادية : </a:t>
            </a:r>
            <a:endParaRPr lang="en-US" sz="1400" b="1" dirty="0">
              <a:solidFill>
                <a:schemeClr val="tx2">
                  <a:lumMod val="75000"/>
                </a:schemeClr>
              </a:solidFill>
            </a:endParaRPr>
          </a:p>
          <a:p>
            <a:pPr>
              <a:defRPr/>
            </a:pPr>
            <a:r>
              <a:rPr lang="ar-BH" sz="1400" b="1" dirty="0">
                <a:solidFill>
                  <a:schemeClr val="tx2">
                    <a:lumMod val="75000"/>
                  </a:schemeClr>
                </a:solidFill>
              </a:rPr>
              <a:t> </a:t>
            </a:r>
            <a:endParaRPr lang="en-US" sz="1400" b="1" dirty="0">
              <a:solidFill>
                <a:schemeClr val="tx2">
                  <a:lumMod val="75000"/>
                </a:schemeClr>
              </a:solidFill>
            </a:endParaRPr>
          </a:p>
          <a:p>
            <a:pPr>
              <a:defRPr/>
            </a:pPr>
            <a:r>
              <a:rPr lang="ar-BH" sz="1400" b="1" dirty="0">
                <a:solidFill>
                  <a:schemeClr val="tx2">
                    <a:lumMod val="75000"/>
                  </a:schemeClr>
                </a:solidFill>
              </a:rPr>
              <a:t>وتتمثل في مجموعة الحوافز المساعدة التي تقدمها الدول لخلق بيئة ملائمة لجذب الاستثمارات والتي منها على سبيل المثال ما يلي :</a:t>
            </a:r>
            <a:endParaRPr lang="en-US" sz="1400" b="1" dirty="0">
              <a:solidFill>
                <a:schemeClr val="tx2">
                  <a:lumMod val="75000"/>
                </a:schemeClr>
              </a:solidFill>
            </a:endParaRPr>
          </a:p>
          <a:p>
            <a:pPr>
              <a:defRPr/>
            </a:pPr>
            <a:r>
              <a:rPr lang="ar-BH" sz="1400" b="1" dirty="0">
                <a:solidFill>
                  <a:schemeClr val="tx2">
                    <a:lumMod val="75000"/>
                  </a:schemeClr>
                </a:solidFill>
              </a:rPr>
              <a:t> </a:t>
            </a:r>
            <a:endParaRPr lang="en-US" sz="1400" b="1" dirty="0">
              <a:solidFill>
                <a:schemeClr val="tx2">
                  <a:lumMod val="75000"/>
                </a:schemeClr>
              </a:solidFill>
            </a:endParaRPr>
          </a:p>
          <a:p>
            <a:pPr marL="342900" indent="-342900">
              <a:buFont typeface="+mj-lt"/>
              <a:buAutoNum type="arabicPeriod"/>
              <a:defRPr/>
            </a:pPr>
            <a:r>
              <a:rPr lang="ar-BH" sz="1400" b="1" dirty="0">
                <a:solidFill>
                  <a:schemeClr val="tx2">
                    <a:lumMod val="75000"/>
                  </a:schemeClr>
                </a:solidFill>
              </a:rPr>
              <a:t>توفير</a:t>
            </a:r>
            <a:r>
              <a:rPr lang="ar-SA" sz="1400" b="1" dirty="0">
                <a:solidFill>
                  <a:schemeClr val="tx2">
                    <a:lumMod val="75000"/>
                  </a:schemeClr>
                </a:solidFill>
              </a:rPr>
              <a:t> الأيدي العاملة المؤهلة والقادرة على استيعاب التكنولوجيا الحديثة في مجالات العمل والإنتاج المختلفة.</a:t>
            </a:r>
            <a:endParaRPr lang="en-US" sz="1400" b="1" dirty="0">
              <a:solidFill>
                <a:schemeClr val="tx2">
                  <a:lumMod val="75000"/>
                </a:schemeClr>
              </a:solidFill>
            </a:endParaRPr>
          </a:p>
          <a:p>
            <a:pPr marL="342900" indent="-342900">
              <a:buFont typeface="+mj-lt"/>
              <a:buAutoNum type="arabicPeriod"/>
              <a:defRPr/>
            </a:pPr>
            <a:r>
              <a:rPr lang="ar-SA" sz="1400" b="1" dirty="0">
                <a:solidFill>
                  <a:schemeClr val="tx2">
                    <a:lumMod val="75000"/>
                  </a:schemeClr>
                </a:solidFill>
              </a:rPr>
              <a:t>توفير مصادر التمويل المختلفة وتقديم القروض الميسرة للمشروعات الاستثمارية .</a:t>
            </a:r>
            <a:endParaRPr lang="en-US" sz="1400" b="1" dirty="0">
              <a:solidFill>
                <a:schemeClr val="tx2">
                  <a:lumMod val="75000"/>
                </a:schemeClr>
              </a:solidFill>
            </a:endParaRPr>
          </a:p>
          <a:p>
            <a:pPr marL="342900" indent="-342900">
              <a:buFont typeface="+mj-lt"/>
              <a:buAutoNum type="arabicPeriod"/>
              <a:defRPr/>
            </a:pPr>
            <a:r>
              <a:rPr lang="ar-SA" sz="1400" b="1" dirty="0">
                <a:solidFill>
                  <a:schemeClr val="tx2">
                    <a:lumMod val="75000"/>
                  </a:schemeClr>
                </a:solidFill>
              </a:rPr>
              <a:t> </a:t>
            </a:r>
            <a:endParaRPr lang="en-US" sz="1400" b="1" dirty="0">
              <a:solidFill>
                <a:schemeClr val="tx2">
                  <a:lumMod val="75000"/>
                </a:schemeClr>
              </a:solidFill>
            </a:endParaRPr>
          </a:p>
          <a:p>
            <a:pPr marL="342900" indent="-342900">
              <a:buFont typeface="+mj-lt"/>
              <a:buAutoNum type="arabicPeriod"/>
              <a:defRPr/>
            </a:pPr>
            <a:r>
              <a:rPr lang="ar-SA" sz="1400" b="1" dirty="0">
                <a:solidFill>
                  <a:schemeClr val="tx2">
                    <a:lumMod val="75000"/>
                  </a:schemeClr>
                </a:solidFill>
              </a:rPr>
              <a:t>الإعفاء الضريبي والجمركي على الواردات من الآلات والمعدات الرأسمالية وعلى أرباح أو إيرادات المشروعات.</a:t>
            </a:r>
            <a:endParaRPr lang="en-US" sz="1400" b="1" dirty="0">
              <a:solidFill>
                <a:schemeClr val="tx2">
                  <a:lumMod val="75000"/>
                </a:schemeClr>
              </a:solidFill>
            </a:endParaRPr>
          </a:p>
          <a:p>
            <a:pPr marL="342900" indent="-342900">
              <a:buFont typeface="+mj-lt"/>
              <a:buAutoNum type="arabicPeriod"/>
              <a:defRPr/>
            </a:pPr>
            <a:r>
              <a:rPr lang="ar-SA" sz="1400" b="1" dirty="0">
                <a:solidFill>
                  <a:schemeClr val="tx2">
                    <a:lumMod val="75000"/>
                  </a:schemeClr>
                </a:solidFill>
              </a:rPr>
              <a:t> </a:t>
            </a:r>
            <a:endParaRPr lang="en-US" sz="1400" b="1" dirty="0">
              <a:solidFill>
                <a:schemeClr val="tx2">
                  <a:lumMod val="75000"/>
                </a:schemeClr>
              </a:solidFill>
            </a:endParaRPr>
          </a:p>
          <a:p>
            <a:pPr marL="342900" indent="-342900">
              <a:buFont typeface="+mj-lt"/>
              <a:buAutoNum type="arabicPeriod"/>
              <a:defRPr/>
            </a:pPr>
            <a:r>
              <a:rPr lang="ar-SA" sz="1400" b="1" dirty="0">
                <a:solidFill>
                  <a:schemeClr val="tx2">
                    <a:lumMod val="75000"/>
                  </a:schemeClr>
                </a:solidFill>
              </a:rPr>
              <a:t>حرية التصدير وتقديم حوافز لضمان الاستثمار وائتمان الصادرات.</a:t>
            </a:r>
            <a:endParaRPr lang="en-US" sz="1400" b="1" dirty="0">
              <a:solidFill>
                <a:schemeClr val="tx2">
                  <a:lumMod val="75000"/>
                </a:schemeClr>
              </a:solidFill>
            </a:endParaRPr>
          </a:p>
          <a:p>
            <a:pPr marL="342900" indent="-342900">
              <a:buFont typeface="+mj-lt"/>
              <a:buAutoNum type="arabicPeriod"/>
              <a:defRPr/>
            </a:pPr>
            <a:r>
              <a:rPr lang="ar-SA" sz="1400" b="1" dirty="0">
                <a:solidFill>
                  <a:schemeClr val="tx2">
                    <a:lumMod val="75000"/>
                  </a:schemeClr>
                </a:solidFill>
              </a:rPr>
              <a:t> </a:t>
            </a:r>
            <a:endParaRPr lang="en-US" sz="1400" b="1" dirty="0">
              <a:solidFill>
                <a:schemeClr val="tx2">
                  <a:lumMod val="75000"/>
                </a:schemeClr>
              </a:solidFill>
            </a:endParaRPr>
          </a:p>
          <a:p>
            <a:pPr marL="342900" indent="-342900">
              <a:buFont typeface="+mj-lt"/>
              <a:buAutoNum type="arabicPeriod"/>
              <a:defRPr/>
            </a:pPr>
            <a:r>
              <a:rPr lang="ar-SA" sz="1400" b="1" dirty="0">
                <a:solidFill>
                  <a:schemeClr val="tx2">
                    <a:lumMod val="75000"/>
                  </a:schemeClr>
                </a:solidFill>
              </a:rPr>
              <a:t>الميزة النسبية التي تتمتع بها الدول في مجال توافر عناصر الإنتاج من حيث الجودة والسعر تكون قادرة على تخفيض تكاليف الإنتاج .</a:t>
            </a:r>
            <a:endParaRPr lang="en-US" sz="1400" b="1" dirty="0">
              <a:solidFill>
                <a:schemeClr val="tx2">
                  <a:lumMod val="75000"/>
                </a:schemeClr>
              </a:solidFill>
            </a:endParaRPr>
          </a:p>
          <a:p>
            <a:pPr marL="342900" indent="-342900">
              <a:buFont typeface="+mj-lt"/>
              <a:buAutoNum type="arabicPeriod"/>
              <a:defRPr/>
            </a:pPr>
            <a:r>
              <a:rPr lang="ar-SA" sz="1400" b="1" dirty="0">
                <a:solidFill>
                  <a:schemeClr val="tx2">
                    <a:lumMod val="75000"/>
                  </a:schemeClr>
                </a:solidFill>
              </a:rPr>
              <a:t> مدى سهولة إجراءات الحصول على تراخيص الاستثمار.</a:t>
            </a:r>
            <a:endParaRPr lang="en-US" sz="1400" b="1" dirty="0">
              <a:solidFill>
                <a:schemeClr val="tx2">
                  <a:lumMod val="75000"/>
                </a:schemeClr>
              </a:solidFill>
            </a:endParaRPr>
          </a:p>
          <a:p>
            <a:pPr marL="342900" indent="-342900">
              <a:buFont typeface="+mj-lt"/>
              <a:buAutoNum type="arabicPeriod"/>
              <a:defRPr/>
            </a:pPr>
            <a:r>
              <a:rPr lang="ar-SA" sz="1400" b="1" dirty="0">
                <a:solidFill>
                  <a:schemeClr val="tx2">
                    <a:lumMod val="75000"/>
                  </a:schemeClr>
                </a:solidFill>
              </a:rPr>
              <a:t> </a:t>
            </a:r>
            <a:endParaRPr lang="en-US" sz="1400" b="1" dirty="0">
              <a:solidFill>
                <a:schemeClr val="tx2">
                  <a:lumMod val="75000"/>
                </a:schemeClr>
              </a:solidFill>
            </a:endParaRPr>
          </a:p>
          <a:p>
            <a:pPr marL="342900" indent="-342900">
              <a:buFont typeface="+mj-lt"/>
              <a:buAutoNum type="arabicPeriod"/>
              <a:defRPr/>
            </a:pPr>
            <a:r>
              <a:rPr lang="ar-SA" sz="1400" b="1" dirty="0">
                <a:solidFill>
                  <a:schemeClr val="tx2">
                    <a:lumMod val="75000"/>
                  </a:schemeClr>
                </a:solidFill>
              </a:rPr>
              <a:t>حوافز أخرى مساعدة في مجال توفير الأراضي وهياكل البنية الأساسية والخدمات اللازمة للمشروعات الاستثمارية.</a:t>
            </a:r>
            <a:endParaRPr lang="en-US" sz="1400" b="1" dirty="0">
              <a:solidFill>
                <a:schemeClr val="tx2">
                  <a:lumMod val="75000"/>
                </a:schemeClr>
              </a:solidFill>
            </a:endParaRPr>
          </a:p>
          <a:p>
            <a:pPr marL="342900" indent="-342900">
              <a:buFont typeface="+mj-lt"/>
              <a:buAutoNum type="arabicPeriod"/>
              <a:defRPr/>
            </a:pPr>
            <a:r>
              <a:rPr lang="ar-SA" sz="1400" b="1" dirty="0">
                <a:solidFill>
                  <a:schemeClr val="tx2">
                    <a:lumMod val="75000"/>
                  </a:schemeClr>
                </a:solidFill>
              </a:rPr>
              <a:t> </a:t>
            </a:r>
            <a:endParaRPr lang="en-US" sz="1400" b="1" dirty="0">
              <a:solidFill>
                <a:schemeClr val="tx2">
                  <a:lumMod val="75000"/>
                </a:schemeClr>
              </a:solidFill>
            </a:endParaRPr>
          </a:p>
          <a:p>
            <a:pPr>
              <a:defRPr/>
            </a:pPr>
            <a:endParaRPr lang="ar-SA" sz="1400" b="1"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034D302D-1F2A-4581-9218-FD598E27AB3F}" type="slidenum">
              <a:rPr lang="ar-SA" smtClean="0"/>
              <a:pPr>
                <a:defRPr/>
              </a:pPr>
              <a:t>12</a:t>
            </a:fld>
            <a:endParaRPr lang="ar-SA" dirty="0"/>
          </a:p>
        </p:txBody>
      </p:sp>
      <p:sp>
        <p:nvSpPr>
          <p:cNvPr id="8" name="مستطيل 7"/>
          <p:cNvSpPr/>
          <p:nvPr/>
        </p:nvSpPr>
        <p:spPr>
          <a:xfrm>
            <a:off x="3071813" y="1428750"/>
            <a:ext cx="5429250" cy="50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400" b="1" dirty="0">
                <a:solidFill>
                  <a:schemeClr val="accent6">
                    <a:lumMod val="50000"/>
                  </a:schemeClr>
                </a:solidFill>
              </a:rPr>
              <a:t>ثانيا: مقومات الاستثمار  في دول المجلس :</a:t>
            </a:r>
            <a:endParaRPr lang="en-US" sz="2400" dirty="0">
              <a:solidFill>
                <a:schemeClr val="accent6">
                  <a:lumMod val="50000"/>
                </a:schemeClr>
              </a:solidFill>
            </a:endParaRPr>
          </a:p>
        </p:txBody>
      </p:sp>
    </p:spTree>
  </p:cSld>
  <p:clrMapOvr>
    <a:masterClrMapping/>
  </p:clrMapOvr>
  <p:transition spd="slow">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357188" y="1714500"/>
            <a:ext cx="8786812" cy="4786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BH" sz="1600" b="1" dirty="0">
                <a:solidFill>
                  <a:schemeClr val="tx2">
                    <a:lumMod val="75000"/>
                  </a:schemeClr>
                </a:solidFill>
              </a:rPr>
              <a:t>-  6 -  برامج الترويج للاستثمار : </a:t>
            </a:r>
            <a:endParaRPr lang="en-US" sz="1600" b="1" dirty="0">
              <a:solidFill>
                <a:schemeClr val="tx2">
                  <a:lumMod val="75000"/>
                </a:schemeClr>
              </a:solidFill>
            </a:endParaRPr>
          </a:p>
          <a:p>
            <a:pPr>
              <a:defRPr/>
            </a:pPr>
            <a:r>
              <a:rPr lang="ar-BH" sz="1400" dirty="0">
                <a:solidFill>
                  <a:schemeClr val="tx2">
                    <a:lumMod val="75000"/>
                  </a:schemeClr>
                </a:solidFill>
              </a:rPr>
              <a:t> </a:t>
            </a:r>
            <a:endParaRPr lang="en-US" sz="1400" dirty="0">
              <a:solidFill>
                <a:schemeClr val="tx2">
                  <a:lumMod val="75000"/>
                </a:schemeClr>
              </a:solidFill>
            </a:endParaRPr>
          </a:p>
          <a:p>
            <a:pPr>
              <a:defRPr/>
            </a:pPr>
            <a:r>
              <a:rPr lang="ar-SA" sz="1400" b="1" dirty="0">
                <a:solidFill>
                  <a:schemeClr val="tx2">
                    <a:lumMod val="75000"/>
                  </a:schemeClr>
                </a:solidFill>
              </a:rPr>
              <a:t>على الرغم من أن عوامل مثل الاستقرار السياسي وتنفيذ إصلاحات في السياسات الاقتصادية والحوافز المقدمة للاستثمار ووجود تشريعات ملائمة وغيرها،  تلعب دوراً هاماً في تشجيع وجذب المزيد من تدفقات الاستثمارات ، إلا أن هناك عوامل أخرى لا تقل أهمية عنها في لعب دوراً مهما في هذا المجال وتحفيز المستثمر على ضخ استثماراته،  وتتمثل في  البرامج الترويجية للاستثمارات ، حيث أنها تعكس </a:t>
            </a:r>
            <a:r>
              <a:rPr lang="ar-SA" sz="1400" b="1" dirty="0" err="1">
                <a:solidFill>
                  <a:schemeClr val="tx2">
                    <a:lumMod val="75000"/>
                  </a:schemeClr>
                </a:solidFill>
              </a:rPr>
              <a:t>و</a:t>
            </a:r>
            <a:r>
              <a:rPr lang="ar-SA" sz="1400" b="1" dirty="0">
                <a:solidFill>
                  <a:schemeClr val="tx2">
                    <a:lumMod val="75000"/>
                  </a:schemeClr>
                </a:solidFill>
              </a:rPr>
              <a:t> تؤكد للمستثمر استعداد البلد المضيف لاتخاذ الإجراءات التي من شأنها ضمان نجاح استثماراته ، كما أنها تساعد المستثمر على التعرف على المزايا النسبية التي يتمتع بها البلد المراد الاستثمار فيه ، والتي على أساسها يبدأ بالمقارنة بين أفضل البرامج وفرص الاستثمار المتاحة في البلدان المختلفة واختيار الأمثل منها.</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إن على دول مجلس التعاون الخليجي زيادة الاهتمام بتنفيذ برامج تكون مصممة لاجتذاب الاستثمارات الأجنبية المباشرة </a:t>
            </a:r>
            <a:r>
              <a:rPr lang="ar-SA" sz="1400" b="1" dirty="0" err="1">
                <a:solidFill>
                  <a:schemeClr val="tx2">
                    <a:lumMod val="75000"/>
                  </a:schemeClr>
                </a:solidFill>
              </a:rPr>
              <a:t>و</a:t>
            </a:r>
            <a:r>
              <a:rPr lang="ar-SA" sz="1400" b="1" dirty="0">
                <a:solidFill>
                  <a:schemeClr val="tx2">
                    <a:lumMod val="75000"/>
                  </a:schemeClr>
                </a:solidFill>
              </a:rPr>
              <a:t> القيام بحملات الترويج الجاذبة بما يساهم في التأثير على عملية اتخاذ القرار النهائي للمستثمر الأجنبي،  كما أن التطبيق الناجح لبرامج الترويج يقتضي توحيد جهات التعامل مع المستثمر  الأجنبي ، سواء على في مجال الترويج للفرص أو أثناء  استكمال الإجراءات الخاصة بالاستثمارات الأجنبية بمعنى قيام المحطة الواحدة للاستثمار .       كذلك من المهم الاهتمام بالبرامج التي تساهم في الحصول على التكنولوجيا المتقدمة  ونقل اقتصاد المعرفة والأساليب التسويقية والتنظيمية والإدارية المتطورة بما يخدم خطط التنمية ، كما أنه من الأهمية بمكان تشجيع القطاع الخاص على زيادة دوره في الترويج للفرص الاستثمارية وإشراكه في وضع خطط التنمية .</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endParaRPr lang="ar-SA" sz="1400" b="1"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2845042F-5991-4757-9A1E-4EF2858A8F7A}" type="slidenum">
              <a:rPr lang="ar-SA" smtClean="0"/>
              <a:pPr>
                <a:defRPr/>
              </a:pPr>
              <a:t>13</a:t>
            </a:fld>
            <a:endParaRPr lang="ar-SA" dirty="0"/>
          </a:p>
        </p:txBody>
      </p:sp>
      <p:sp>
        <p:nvSpPr>
          <p:cNvPr id="8" name="مستطيل 7"/>
          <p:cNvSpPr/>
          <p:nvPr/>
        </p:nvSpPr>
        <p:spPr>
          <a:xfrm>
            <a:off x="3071813" y="1428750"/>
            <a:ext cx="5429250" cy="50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400" b="1" dirty="0">
                <a:solidFill>
                  <a:schemeClr val="accent6">
                    <a:lumMod val="50000"/>
                  </a:schemeClr>
                </a:solidFill>
              </a:rPr>
              <a:t>ثانيا: مقومات الاستثمار  في دول المجلس :</a:t>
            </a:r>
            <a:endParaRPr lang="en-US" sz="2400" dirty="0">
              <a:solidFill>
                <a:schemeClr val="accent6">
                  <a:lumMod val="50000"/>
                </a:schemeClr>
              </a:solidFill>
            </a:endParaRPr>
          </a:p>
        </p:txBody>
      </p:sp>
    </p:spTree>
  </p:cSld>
  <p:clrMapOvr>
    <a:masterClrMapping/>
  </p:clrMapOvr>
  <p:transition spd="slow">
    <p:wipe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357188" y="1714500"/>
            <a:ext cx="8501062" cy="4786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600" b="1" dirty="0">
                <a:solidFill>
                  <a:schemeClr val="tx2">
                    <a:lumMod val="75000"/>
                  </a:schemeClr>
                </a:solidFill>
              </a:rPr>
              <a:t>بنية التحتية:</a:t>
            </a:r>
            <a:endParaRPr lang="en-US" sz="1600" dirty="0">
              <a:solidFill>
                <a:schemeClr val="tx2">
                  <a:lumMod val="75000"/>
                </a:schemeClr>
              </a:solidFill>
            </a:endParaRPr>
          </a:p>
          <a:p>
            <a:pPr>
              <a:defRPr/>
            </a:pPr>
            <a:r>
              <a:rPr lang="ar-SA" sz="1400" dirty="0">
                <a:solidFill>
                  <a:schemeClr val="tx2">
                    <a:lumMod val="75000"/>
                  </a:schemeClr>
                </a:solidFill>
              </a:rPr>
              <a:t> </a:t>
            </a:r>
            <a:endParaRPr lang="en-US" sz="1400" dirty="0">
              <a:solidFill>
                <a:schemeClr val="tx2">
                  <a:lumMod val="75000"/>
                </a:schemeClr>
              </a:solidFill>
            </a:endParaRPr>
          </a:p>
          <a:p>
            <a:pPr>
              <a:defRPr/>
            </a:pPr>
            <a:r>
              <a:rPr lang="ar-SA" sz="1400" b="1" dirty="0">
                <a:solidFill>
                  <a:schemeClr val="tx2">
                    <a:lumMod val="75000"/>
                  </a:schemeClr>
                </a:solidFill>
              </a:rPr>
              <a:t>استطاعت دول المجلس خلال العقود الماضية بناء بنية تحتية جيدة مستفيدة في ذلك من الإيرادات النفطية التي تحققت لها من حصيلة بيع صادراتها والمناطق الصناعية الحرة من النفط الخام والغاز الطبيعي . وقد جعلت هذه الدول من زيادة حجم البيئة التحتية وتطويرها في </a:t>
            </a:r>
            <a:r>
              <a:rPr lang="ar-SA" sz="1400" b="1" dirty="0" err="1">
                <a:solidFill>
                  <a:schemeClr val="tx2">
                    <a:lumMod val="75000"/>
                  </a:schemeClr>
                </a:solidFill>
              </a:rPr>
              <a:t>مجالاات</a:t>
            </a:r>
            <a:r>
              <a:rPr lang="ar-SA" sz="1400" b="1" dirty="0">
                <a:solidFill>
                  <a:schemeClr val="tx2">
                    <a:lumMod val="75000"/>
                  </a:schemeClr>
                </a:solidFill>
              </a:rPr>
              <a:t> الطرق ووسائل </a:t>
            </a:r>
            <a:r>
              <a:rPr lang="ar-SA" sz="1400" b="1" dirty="0" err="1">
                <a:solidFill>
                  <a:schemeClr val="tx2">
                    <a:lumMod val="75000"/>
                  </a:schemeClr>
                </a:solidFill>
              </a:rPr>
              <a:t>الإتصال</a:t>
            </a:r>
            <a:r>
              <a:rPr lang="ar-SA" sz="1400" b="1" dirty="0">
                <a:solidFill>
                  <a:schemeClr val="tx2">
                    <a:lumMod val="75000"/>
                  </a:schemeClr>
                </a:solidFill>
              </a:rPr>
              <a:t> والمناطق الصناعية الحرة وتوفير الخدمات المالية والمصرفية وغيرها وفقاً </a:t>
            </a:r>
            <a:r>
              <a:rPr lang="ar-SA" sz="1400" b="1" dirty="0" err="1">
                <a:solidFill>
                  <a:schemeClr val="tx2">
                    <a:lumMod val="75000"/>
                  </a:schemeClr>
                </a:solidFill>
              </a:rPr>
              <a:t>لاحدث</a:t>
            </a:r>
            <a:r>
              <a:rPr lang="ar-SA" sz="1400" b="1" dirty="0">
                <a:solidFill>
                  <a:schemeClr val="tx2">
                    <a:lumMod val="75000"/>
                  </a:schemeClr>
                </a:solidFill>
              </a:rPr>
              <a:t> التقنيات وأفضل المستويات النوعية على </a:t>
            </a:r>
            <a:r>
              <a:rPr lang="ar-SA" sz="1400" b="1" dirty="0" err="1">
                <a:solidFill>
                  <a:schemeClr val="tx2">
                    <a:lumMod val="75000"/>
                  </a:schemeClr>
                </a:solidFill>
              </a:rPr>
              <a:t>راس</a:t>
            </a:r>
            <a:r>
              <a:rPr lang="ar-SA" sz="1400" b="1" dirty="0">
                <a:solidFill>
                  <a:schemeClr val="tx2">
                    <a:lumMod val="75000"/>
                  </a:schemeClr>
                </a:solidFill>
              </a:rPr>
              <a:t> أولوياتها الاقتصادية للعمل على تهيئة الظروف الملائمة لزيادة </a:t>
            </a:r>
            <a:r>
              <a:rPr lang="ar-SA" sz="1400" b="1" dirty="0" err="1">
                <a:solidFill>
                  <a:schemeClr val="tx2">
                    <a:lumMod val="75000"/>
                  </a:schemeClr>
                </a:solidFill>
              </a:rPr>
              <a:t>افستثمارات</a:t>
            </a:r>
            <a:r>
              <a:rPr lang="ar-SA" sz="1400" b="1" dirty="0">
                <a:solidFill>
                  <a:schemeClr val="tx2">
                    <a:lumMod val="75000"/>
                  </a:schemeClr>
                </a:solidFill>
              </a:rPr>
              <a:t> المحلية </a:t>
            </a:r>
            <a:r>
              <a:rPr lang="ar-SA" sz="1400" b="1" dirty="0" err="1">
                <a:solidFill>
                  <a:schemeClr val="tx2">
                    <a:lumMod val="75000"/>
                  </a:schemeClr>
                </a:solidFill>
              </a:rPr>
              <a:t>والاجنبية</a:t>
            </a:r>
            <a:r>
              <a:rPr lang="ar-SA" sz="1400" b="1" dirty="0">
                <a:solidFill>
                  <a:schemeClr val="tx2">
                    <a:lumMod val="75000"/>
                  </a:schemeClr>
                </a:solidFill>
              </a:rPr>
              <a:t> لتشارك بفاعلية في عملية التنمية الاقتصادية وتنويع بنية هيكلها الاقتصادي .</a:t>
            </a:r>
            <a:endParaRPr lang="en-US" sz="1400" b="1" dirty="0">
              <a:solidFill>
                <a:schemeClr val="tx2">
                  <a:lumMod val="75000"/>
                </a:schemeClr>
              </a:solidFill>
            </a:endParaRPr>
          </a:p>
          <a:p>
            <a:pPr>
              <a:defRPr/>
            </a:pPr>
            <a:r>
              <a:rPr lang="ar-SA" sz="1400" dirty="0">
                <a:solidFill>
                  <a:schemeClr val="tx2">
                    <a:lumMod val="75000"/>
                  </a:schemeClr>
                </a:solidFill>
              </a:rPr>
              <a:t> </a:t>
            </a:r>
            <a:endParaRPr lang="en-US" sz="1400" dirty="0">
              <a:solidFill>
                <a:schemeClr val="tx2">
                  <a:lumMod val="75000"/>
                </a:schemeClr>
              </a:solidFill>
            </a:endParaRPr>
          </a:p>
          <a:p>
            <a:pPr>
              <a:defRPr/>
            </a:pPr>
            <a:r>
              <a:rPr lang="ar-BH" sz="1600" b="1" dirty="0">
                <a:solidFill>
                  <a:schemeClr val="tx2">
                    <a:lumMod val="75000"/>
                  </a:schemeClr>
                </a:solidFill>
              </a:rPr>
              <a:t>- </a:t>
            </a:r>
            <a:r>
              <a:rPr lang="ar-SA" sz="1600" b="1" dirty="0">
                <a:solidFill>
                  <a:schemeClr val="tx2">
                    <a:lumMod val="75000"/>
                  </a:schemeClr>
                </a:solidFill>
              </a:rPr>
              <a:t>إتباع نظام </a:t>
            </a:r>
            <a:r>
              <a:rPr lang="ar-SA" sz="1600" b="1" dirty="0" err="1">
                <a:solidFill>
                  <a:schemeClr val="tx2">
                    <a:lumMod val="75000"/>
                  </a:schemeClr>
                </a:solidFill>
              </a:rPr>
              <a:t>الإقتصاد</a:t>
            </a:r>
            <a:r>
              <a:rPr lang="ar-SA" sz="1600" b="1" dirty="0">
                <a:solidFill>
                  <a:schemeClr val="tx2">
                    <a:lumMod val="75000"/>
                  </a:schemeClr>
                </a:solidFill>
              </a:rPr>
              <a:t> الحر:</a:t>
            </a:r>
            <a:endParaRPr lang="en-US" sz="1600" b="1" dirty="0">
              <a:solidFill>
                <a:schemeClr val="tx2">
                  <a:lumMod val="75000"/>
                </a:schemeClr>
              </a:solidFill>
            </a:endParaRPr>
          </a:p>
          <a:p>
            <a:pPr>
              <a:defRPr/>
            </a:pPr>
            <a:r>
              <a:rPr lang="ar-SA" sz="1400" dirty="0">
                <a:solidFill>
                  <a:schemeClr val="tx2">
                    <a:lumMod val="75000"/>
                  </a:schemeClr>
                </a:solidFill>
              </a:rPr>
              <a:t> </a:t>
            </a:r>
            <a:endParaRPr lang="en-US" sz="1400" dirty="0">
              <a:solidFill>
                <a:schemeClr val="tx2">
                  <a:lumMod val="75000"/>
                </a:schemeClr>
              </a:solidFill>
            </a:endParaRPr>
          </a:p>
          <a:p>
            <a:pPr>
              <a:defRPr/>
            </a:pPr>
            <a:r>
              <a:rPr lang="ar-SA" sz="1400" b="1" dirty="0">
                <a:solidFill>
                  <a:schemeClr val="tx2">
                    <a:lumMod val="75000"/>
                  </a:schemeClr>
                </a:solidFill>
              </a:rPr>
              <a:t>يعتمد </a:t>
            </a:r>
            <a:r>
              <a:rPr lang="ar-SA" sz="1400" b="1" dirty="0" err="1">
                <a:solidFill>
                  <a:schemeClr val="tx2">
                    <a:lumMod val="75000"/>
                  </a:schemeClr>
                </a:solidFill>
              </a:rPr>
              <a:t>الإقتصاد</a:t>
            </a:r>
            <a:r>
              <a:rPr lang="ar-SA" sz="1400" b="1" dirty="0">
                <a:solidFill>
                  <a:schemeClr val="tx2">
                    <a:lumMod val="75000"/>
                  </a:schemeClr>
                </a:solidFill>
              </a:rPr>
              <a:t> الخليجي على آليات السوق في تخصيص الموارد الاقتصادية ، فلا توجد قيود على حرية </a:t>
            </a:r>
            <a:r>
              <a:rPr lang="ar-SA" sz="1400" b="1" dirty="0" err="1">
                <a:solidFill>
                  <a:schemeClr val="tx2">
                    <a:lumMod val="75000"/>
                  </a:schemeClr>
                </a:solidFill>
              </a:rPr>
              <a:t>الافراد</a:t>
            </a:r>
            <a:r>
              <a:rPr lang="ar-SA" sz="1400" b="1" dirty="0">
                <a:solidFill>
                  <a:schemeClr val="tx2">
                    <a:lumMod val="75000"/>
                  </a:schemeClr>
                </a:solidFill>
              </a:rPr>
              <a:t> والمؤسسات على ممارسة </a:t>
            </a:r>
            <a:r>
              <a:rPr lang="ar-SA" sz="1400" b="1" dirty="0" err="1">
                <a:solidFill>
                  <a:schemeClr val="tx2">
                    <a:lumMod val="75000"/>
                  </a:schemeClr>
                </a:solidFill>
              </a:rPr>
              <a:t>الانشطة</a:t>
            </a:r>
            <a:r>
              <a:rPr lang="ar-SA" sz="1400" b="1" dirty="0">
                <a:solidFill>
                  <a:schemeClr val="tx2">
                    <a:lumMod val="75000"/>
                  </a:schemeClr>
                </a:solidFill>
              </a:rPr>
              <a:t> الاقتصادية في التجارة والاستثمار طالما </a:t>
            </a:r>
            <a:r>
              <a:rPr lang="ar-SA" sz="1400" b="1" dirty="0" err="1">
                <a:solidFill>
                  <a:schemeClr val="tx2">
                    <a:lumMod val="75000"/>
                  </a:schemeClr>
                </a:solidFill>
              </a:rPr>
              <a:t>انها</a:t>
            </a:r>
            <a:r>
              <a:rPr lang="ar-SA" sz="1400" b="1" dirty="0">
                <a:solidFill>
                  <a:schemeClr val="tx2">
                    <a:lumMod val="75000"/>
                  </a:schemeClr>
                </a:solidFill>
              </a:rPr>
              <a:t> تعمل في </a:t>
            </a:r>
            <a:r>
              <a:rPr lang="ar-SA" sz="1400" b="1" dirty="0" err="1">
                <a:solidFill>
                  <a:schemeClr val="tx2">
                    <a:lumMod val="75000"/>
                  </a:schemeClr>
                </a:solidFill>
              </a:rPr>
              <a:t>اطار</a:t>
            </a:r>
            <a:r>
              <a:rPr lang="ar-SA" sz="1400" b="1" dirty="0">
                <a:solidFill>
                  <a:schemeClr val="tx2">
                    <a:lumMod val="75000"/>
                  </a:schemeClr>
                </a:solidFill>
              </a:rPr>
              <a:t> </a:t>
            </a:r>
            <a:r>
              <a:rPr lang="ar-SA" sz="1400" b="1" dirty="0" err="1">
                <a:solidFill>
                  <a:schemeClr val="tx2">
                    <a:lumMod val="75000"/>
                  </a:schemeClr>
                </a:solidFill>
              </a:rPr>
              <a:t>الانظمة</a:t>
            </a:r>
            <a:r>
              <a:rPr lang="ar-SA" sz="1400" b="1" dirty="0">
                <a:solidFill>
                  <a:schemeClr val="tx2">
                    <a:lumMod val="75000"/>
                  </a:schemeClr>
                </a:solidFill>
              </a:rPr>
              <a:t> والضوابط الهادفة </a:t>
            </a:r>
            <a:r>
              <a:rPr lang="ar-SA" sz="1400" b="1" dirty="0" err="1">
                <a:solidFill>
                  <a:schemeClr val="tx2">
                    <a:lumMod val="75000"/>
                  </a:schemeClr>
                </a:solidFill>
              </a:rPr>
              <a:t>الى</a:t>
            </a:r>
            <a:r>
              <a:rPr lang="ar-SA" sz="1400" b="1" dirty="0">
                <a:solidFill>
                  <a:schemeClr val="tx2">
                    <a:lumMod val="75000"/>
                  </a:schemeClr>
                </a:solidFill>
              </a:rPr>
              <a:t> ضمان سلامة هذه الممارسات في ضوء المصالح العليا لهذه الدول .</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err="1">
                <a:solidFill>
                  <a:schemeClr val="tx2">
                    <a:lumMod val="75000"/>
                  </a:schemeClr>
                </a:solidFill>
              </a:rPr>
              <a:t>والاقتصادات</a:t>
            </a:r>
            <a:r>
              <a:rPr lang="ar-SA" sz="1400" b="1" dirty="0">
                <a:solidFill>
                  <a:schemeClr val="tx2">
                    <a:lumMod val="75000"/>
                  </a:schemeClr>
                </a:solidFill>
              </a:rPr>
              <a:t> الخليجية منفتحة بشكل كبير على العالم الخارجي </a:t>
            </a:r>
            <a:r>
              <a:rPr lang="ar-SA" sz="1400" b="1" dirty="0" err="1">
                <a:solidFill>
                  <a:schemeClr val="tx2">
                    <a:lumMod val="75000"/>
                  </a:schemeClr>
                </a:solidFill>
              </a:rPr>
              <a:t>والاسواق</a:t>
            </a:r>
            <a:r>
              <a:rPr lang="ar-SA" sz="1400" b="1" dirty="0">
                <a:solidFill>
                  <a:schemeClr val="tx2">
                    <a:lumMod val="75000"/>
                  </a:schemeClr>
                </a:solidFill>
              </a:rPr>
              <a:t> فيها مفتوحة للمنافسة الكاملة وحرية تحويل </a:t>
            </a:r>
            <a:r>
              <a:rPr lang="ar-SA" sz="1400" b="1" dirty="0" err="1">
                <a:solidFill>
                  <a:schemeClr val="tx2">
                    <a:lumMod val="75000"/>
                  </a:schemeClr>
                </a:solidFill>
              </a:rPr>
              <a:t>الارباح</a:t>
            </a:r>
            <a:r>
              <a:rPr lang="ar-SA" sz="1400" b="1" dirty="0">
                <a:solidFill>
                  <a:schemeClr val="tx2">
                    <a:lumMod val="75000"/>
                  </a:schemeClr>
                </a:solidFill>
              </a:rPr>
              <a:t> </a:t>
            </a:r>
            <a:r>
              <a:rPr lang="ar-SA" sz="1400" b="1" dirty="0" err="1">
                <a:solidFill>
                  <a:schemeClr val="tx2">
                    <a:lumMod val="75000"/>
                  </a:schemeClr>
                </a:solidFill>
              </a:rPr>
              <a:t>والاموال</a:t>
            </a:r>
            <a:r>
              <a:rPr lang="ar-SA" sz="1400" b="1" dirty="0">
                <a:solidFill>
                  <a:schemeClr val="tx2">
                    <a:lumMod val="75000"/>
                  </a:schemeClr>
                </a:solidFill>
              </a:rPr>
              <a:t> </a:t>
            </a:r>
            <a:r>
              <a:rPr lang="ar-SA" sz="1400" b="1" dirty="0" err="1">
                <a:solidFill>
                  <a:schemeClr val="tx2">
                    <a:lumMod val="75000"/>
                  </a:schemeClr>
                </a:solidFill>
              </a:rPr>
              <a:t>الى</a:t>
            </a:r>
            <a:r>
              <a:rPr lang="ar-SA" sz="1400" b="1" dirty="0">
                <a:solidFill>
                  <a:schemeClr val="tx2">
                    <a:lumMod val="75000"/>
                  </a:schemeClr>
                </a:solidFill>
              </a:rPr>
              <a:t> غير ذبك من السياسات التي تعمل على جذب الاستثمار.</a:t>
            </a:r>
            <a:endParaRPr lang="en-US" sz="1400" b="1" dirty="0">
              <a:solidFill>
                <a:schemeClr val="tx2">
                  <a:lumMod val="75000"/>
                </a:schemeClr>
              </a:solidFill>
            </a:endParaRPr>
          </a:p>
          <a:p>
            <a:pPr>
              <a:defRPr/>
            </a:pPr>
            <a:endParaRPr lang="en-US" sz="1400" dirty="0">
              <a:solidFill>
                <a:schemeClr val="tx2">
                  <a:lumMod val="75000"/>
                </a:schemeClr>
              </a:solidFill>
            </a:endParaRPr>
          </a:p>
          <a:p>
            <a:pPr>
              <a:defRPr/>
            </a:pPr>
            <a:endParaRPr lang="ar-SA" sz="1400" b="1"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D99C39A2-9F52-434E-AEC4-C2CF0829ED7E}" type="slidenum">
              <a:rPr lang="ar-SA" smtClean="0"/>
              <a:pPr>
                <a:defRPr/>
              </a:pPr>
              <a:t>14</a:t>
            </a:fld>
            <a:endParaRPr lang="ar-SA" dirty="0"/>
          </a:p>
        </p:txBody>
      </p:sp>
      <p:sp>
        <p:nvSpPr>
          <p:cNvPr id="8" name="مستطيل 7"/>
          <p:cNvSpPr/>
          <p:nvPr/>
        </p:nvSpPr>
        <p:spPr>
          <a:xfrm>
            <a:off x="3071813" y="1428750"/>
            <a:ext cx="5429250" cy="50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400" b="1" dirty="0">
                <a:solidFill>
                  <a:schemeClr val="accent6">
                    <a:lumMod val="50000"/>
                  </a:schemeClr>
                </a:solidFill>
              </a:rPr>
              <a:t>ثانيا: مقومات الاستثمار  في دول المجلس :</a:t>
            </a:r>
            <a:endParaRPr lang="en-US" sz="2400" dirty="0">
              <a:solidFill>
                <a:schemeClr val="accent6">
                  <a:lumMod val="50000"/>
                </a:schemeClr>
              </a:solidFill>
            </a:endParaRPr>
          </a:p>
        </p:txBody>
      </p:sp>
    </p:spTree>
  </p:cSld>
  <p:clrMapOvr>
    <a:masterClrMapping/>
  </p:clrMapOvr>
  <p:transition spd="slow">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357188" y="1928813"/>
            <a:ext cx="8501062" cy="4786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600" b="1" dirty="0">
                <a:solidFill>
                  <a:schemeClr val="tx2">
                    <a:lumMod val="75000"/>
                  </a:schemeClr>
                </a:solidFill>
              </a:rPr>
              <a:t>توافر المواد </a:t>
            </a:r>
            <a:r>
              <a:rPr lang="ar-SA" sz="1600" b="1" dirty="0" err="1">
                <a:solidFill>
                  <a:schemeClr val="tx2">
                    <a:lumMod val="75000"/>
                  </a:schemeClr>
                </a:solidFill>
              </a:rPr>
              <a:t>الاوُلية</a:t>
            </a:r>
            <a:r>
              <a:rPr lang="ar-SA" sz="1600" b="1" dirty="0">
                <a:solidFill>
                  <a:schemeClr val="tx2">
                    <a:lumMod val="75000"/>
                  </a:schemeClr>
                </a:solidFill>
              </a:rPr>
              <a:t> :</a:t>
            </a:r>
            <a:endParaRPr lang="en-US" sz="1600" dirty="0">
              <a:solidFill>
                <a:schemeClr val="tx2">
                  <a:lumMod val="75000"/>
                </a:schemeClr>
              </a:solidFill>
            </a:endParaRPr>
          </a:p>
          <a:p>
            <a:pPr>
              <a:defRPr/>
            </a:pPr>
            <a:r>
              <a:rPr lang="ar-SA" sz="1400" dirty="0">
                <a:solidFill>
                  <a:schemeClr val="tx2">
                    <a:lumMod val="75000"/>
                  </a:schemeClr>
                </a:solidFill>
              </a:rPr>
              <a:t> </a:t>
            </a:r>
            <a:endParaRPr lang="en-US" sz="1400" dirty="0">
              <a:solidFill>
                <a:schemeClr val="tx2">
                  <a:lumMod val="75000"/>
                </a:schemeClr>
              </a:solidFill>
            </a:endParaRPr>
          </a:p>
          <a:p>
            <a:pPr>
              <a:defRPr/>
            </a:pPr>
            <a:r>
              <a:rPr lang="ar-SA" sz="1400" b="1" dirty="0" err="1">
                <a:solidFill>
                  <a:schemeClr val="tx2">
                    <a:lumMod val="75000"/>
                  </a:schemeClr>
                </a:solidFill>
              </a:rPr>
              <a:t>بالاضافة</a:t>
            </a:r>
            <a:r>
              <a:rPr lang="ar-SA" sz="1400" b="1" dirty="0">
                <a:solidFill>
                  <a:schemeClr val="tx2">
                    <a:lumMod val="75000"/>
                  </a:schemeClr>
                </a:solidFill>
              </a:rPr>
              <a:t> </a:t>
            </a:r>
            <a:r>
              <a:rPr lang="ar-SA" sz="1400" b="1" dirty="0" err="1">
                <a:solidFill>
                  <a:schemeClr val="tx2">
                    <a:lumMod val="75000"/>
                  </a:schemeClr>
                </a:solidFill>
              </a:rPr>
              <a:t>الى</a:t>
            </a:r>
            <a:r>
              <a:rPr lang="ar-SA" sz="1400" b="1" dirty="0">
                <a:solidFill>
                  <a:schemeClr val="tx2">
                    <a:lumMod val="75000"/>
                  </a:schemeClr>
                </a:solidFill>
              </a:rPr>
              <a:t> توافر عناصر الطاقة من البترول والغاز الطبيعي في دول المجلس وبالتالي توفر الفرصة </a:t>
            </a:r>
            <a:r>
              <a:rPr lang="ar-SA" sz="1400" b="1" dirty="0" err="1">
                <a:solidFill>
                  <a:schemeClr val="tx2">
                    <a:lumMod val="75000"/>
                  </a:schemeClr>
                </a:solidFill>
              </a:rPr>
              <a:t>لاقامة</a:t>
            </a:r>
            <a:r>
              <a:rPr lang="ar-SA" sz="1400" b="1" dirty="0">
                <a:solidFill>
                  <a:schemeClr val="tx2">
                    <a:lumMod val="75000"/>
                  </a:schemeClr>
                </a:solidFill>
              </a:rPr>
              <a:t> المشاريع المكثفة لاستخدام الطاقة ، تتوافر في هذه الدول العديد من الموارد الطبيعية </a:t>
            </a:r>
            <a:r>
              <a:rPr lang="ar-SA" sz="1400" b="1" dirty="0" err="1">
                <a:solidFill>
                  <a:schemeClr val="tx2">
                    <a:lumMod val="75000"/>
                  </a:schemeClr>
                </a:solidFill>
              </a:rPr>
              <a:t>الاخرى</a:t>
            </a:r>
            <a:r>
              <a:rPr lang="ar-SA" sz="1400" b="1" dirty="0">
                <a:solidFill>
                  <a:schemeClr val="tx2">
                    <a:lumMod val="75000"/>
                  </a:schemeClr>
                </a:solidFill>
              </a:rPr>
              <a:t> مثل الذهب والفوسفات والحديد والنحاس والمواد </a:t>
            </a:r>
            <a:r>
              <a:rPr lang="ar-SA" sz="1400" b="1" dirty="0" err="1">
                <a:solidFill>
                  <a:schemeClr val="tx2">
                    <a:lumMod val="75000"/>
                  </a:schemeClr>
                </a:solidFill>
              </a:rPr>
              <a:t>البتروكيماوية</a:t>
            </a:r>
            <a:r>
              <a:rPr lang="ar-SA" sz="1400" b="1" dirty="0">
                <a:solidFill>
                  <a:schemeClr val="tx2">
                    <a:lumMod val="75000"/>
                  </a:schemeClr>
                </a:solidFill>
              </a:rPr>
              <a:t> وغيرها التي تشكل مجالاً حصيناً ورحباً </a:t>
            </a:r>
            <a:r>
              <a:rPr lang="ar-SA" sz="1400" b="1" dirty="0" err="1">
                <a:solidFill>
                  <a:schemeClr val="tx2">
                    <a:lumMod val="75000"/>
                  </a:schemeClr>
                </a:solidFill>
              </a:rPr>
              <a:t>للإستثمار</a:t>
            </a:r>
            <a:r>
              <a:rPr lang="ar-SA" sz="1400" b="1" dirty="0">
                <a:solidFill>
                  <a:schemeClr val="tx2">
                    <a:lumMod val="75000"/>
                  </a:schemeClr>
                </a:solidFill>
              </a:rPr>
              <a:t> المحلي </a:t>
            </a:r>
            <a:r>
              <a:rPr lang="ar-SA" sz="1400" b="1" dirty="0" err="1">
                <a:solidFill>
                  <a:schemeClr val="tx2">
                    <a:lumMod val="75000"/>
                  </a:schemeClr>
                </a:solidFill>
              </a:rPr>
              <a:t>والاجنبي</a:t>
            </a:r>
            <a:r>
              <a:rPr lang="ar-SA" sz="1400" b="1" dirty="0">
                <a:solidFill>
                  <a:schemeClr val="tx2">
                    <a:lumMod val="75000"/>
                  </a:schemeClr>
                </a:solidFill>
              </a:rPr>
              <a:t>.</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وتتوافر لدى دول المجلس مجموعة من الصناعات </a:t>
            </a:r>
            <a:r>
              <a:rPr lang="ar-SA" sz="1400" b="1" dirty="0" err="1">
                <a:solidFill>
                  <a:schemeClr val="tx2">
                    <a:lumMod val="75000"/>
                  </a:schemeClr>
                </a:solidFill>
              </a:rPr>
              <a:t>الاساسية</a:t>
            </a:r>
            <a:r>
              <a:rPr lang="ar-SA" sz="1400" b="1" dirty="0">
                <a:solidFill>
                  <a:schemeClr val="tx2">
                    <a:lumMod val="75000"/>
                  </a:schemeClr>
                </a:solidFill>
              </a:rPr>
              <a:t> التي يمكن ان تقام على منتجاتها الكثير من الصناعات </a:t>
            </a:r>
            <a:r>
              <a:rPr lang="ar-SA" sz="1400" b="1" dirty="0" err="1">
                <a:solidFill>
                  <a:schemeClr val="tx2">
                    <a:lumMod val="75000"/>
                  </a:schemeClr>
                </a:solidFill>
              </a:rPr>
              <a:t>الامامية</a:t>
            </a:r>
            <a:r>
              <a:rPr lang="ar-SA" sz="1400" b="1" dirty="0">
                <a:solidFill>
                  <a:schemeClr val="tx2">
                    <a:lumMod val="75000"/>
                  </a:schemeClr>
                </a:solidFill>
              </a:rPr>
              <a:t> ، وتعزز من فرص </a:t>
            </a:r>
            <a:r>
              <a:rPr lang="ar-SA" sz="1400" b="1" dirty="0" err="1">
                <a:solidFill>
                  <a:schemeClr val="tx2">
                    <a:lumMod val="75000"/>
                  </a:schemeClr>
                </a:solidFill>
              </a:rPr>
              <a:t>اقامة</a:t>
            </a:r>
            <a:r>
              <a:rPr lang="ar-SA" sz="1400" b="1" dirty="0">
                <a:solidFill>
                  <a:schemeClr val="tx2">
                    <a:lumMod val="75000"/>
                  </a:schemeClr>
                </a:solidFill>
              </a:rPr>
              <a:t> بعض الصناعات </a:t>
            </a:r>
            <a:r>
              <a:rPr lang="ar-SA" sz="1400" b="1" dirty="0" err="1">
                <a:solidFill>
                  <a:schemeClr val="tx2">
                    <a:lumMod val="75000"/>
                  </a:schemeClr>
                </a:solidFill>
              </a:rPr>
              <a:t>الاخرى</a:t>
            </a:r>
            <a:r>
              <a:rPr lang="ar-SA" sz="1400" b="1" dirty="0">
                <a:solidFill>
                  <a:schemeClr val="tx2">
                    <a:lumMod val="75000"/>
                  </a:schemeClr>
                </a:solidFill>
              </a:rPr>
              <a:t> الخلفية التي ترتبط بها ومنها الصناعات </a:t>
            </a:r>
            <a:r>
              <a:rPr lang="ar-SA" sz="1400" b="1" dirty="0" err="1">
                <a:solidFill>
                  <a:schemeClr val="tx2">
                    <a:lumMod val="75000"/>
                  </a:schemeClr>
                </a:solidFill>
              </a:rPr>
              <a:t>البتروكيماوية</a:t>
            </a:r>
            <a:r>
              <a:rPr lang="ar-SA" sz="1400" b="1" dirty="0">
                <a:solidFill>
                  <a:schemeClr val="tx2">
                    <a:lumMod val="75000"/>
                  </a:schemeClr>
                </a:solidFill>
              </a:rPr>
              <a:t> ، وصناعة الحديد والصلب والاسمنت .</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600" dirty="0">
                <a:solidFill>
                  <a:schemeClr val="tx2">
                    <a:lumMod val="75000"/>
                  </a:schemeClr>
                </a:solidFill>
              </a:rPr>
              <a:t>اتساع السوق وارتفاع القوة الشرائية بدول المجلس:</a:t>
            </a:r>
            <a:endParaRPr lang="en-US" sz="1600" dirty="0">
              <a:solidFill>
                <a:schemeClr val="tx2">
                  <a:lumMod val="75000"/>
                </a:schemeClr>
              </a:solidFill>
            </a:endParaRPr>
          </a:p>
          <a:p>
            <a:pPr>
              <a:defRPr/>
            </a:pPr>
            <a:r>
              <a:rPr lang="ar-SA" sz="1400" dirty="0">
                <a:solidFill>
                  <a:schemeClr val="tx2">
                    <a:lumMod val="75000"/>
                  </a:schemeClr>
                </a:solidFill>
              </a:rPr>
              <a:t> </a:t>
            </a:r>
            <a:endParaRPr lang="en-US" sz="1400" dirty="0">
              <a:solidFill>
                <a:schemeClr val="tx2">
                  <a:lumMod val="75000"/>
                </a:schemeClr>
              </a:solidFill>
            </a:endParaRPr>
          </a:p>
          <a:p>
            <a:pPr>
              <a:defRPr/>
            </a:pPr>
            <a:r>
              <a:rPr lang="ar-SA" sz="1400" b="1" dirty="0">
                <a:solidFill>
                  <a:schemeClr val="tx2">
                    <a:lumMod val="75000"/>
                  </a:schemeClr>
                </a:solidFill>
              </a:rPr>
              <a:t>تتمتع السوق الخليجية بخاصية الاتساع والنمو المضطرد . </a:t>
            </a:r>
            <a:r>
              <a:rPr lang="ar-SA" sz="1400" b="1" dirty="0" err="1">
                <a:solidFill>
                  <a:schemeClr val="tx2">
                    <a:lumMod val="75000"/>
                  </a:schemeClr>
                </a:solidFill>
              </a:rPr>
              <a:t>فعددالسكان</a:t>
            </a:r>
            <a:r>
              <a:rPr lang="ar-SA" sz="1400" b="1" dirty="0">
                <a:solidFill>
                  <a:schemeClr val="tx2">
                    <a:lumMod val="75000"/>
                  </a:schemeClr>
                </a:solidFill>
              </a:rPr>
              <a:t> </a:t>
            </a:r>
            <a:r>
              <a:rPr lang="ar-SA" sz="1400" b="1" dirty="0" err="1">
                <a:solidFill>
                  <a:schemeClr val="tx2">
                    <a:lumMod val="75000"/>
                  </a:schemeClr>
                </a:solidFill>
              </a:rPr>
              <a:t>الاجمالي</a:t>
            </a:r>
            <a:r>
              <a:rPr lang="ar-SA" sz="1400" b="1" dirty="0">
                <a:solidFill>
                  <a:schemeClr val="tx2">
                    <a:lumMod val="75000"/>
                  </a:schemeClr>
                </a:solidFill>
              </a:rPr>
              <a:t> لدول المجلس يبلغ حوالي 26 مليون نسمة </a:t>
            </a:r>
            <a:r>
              <a:rPr lang="ar-SA" sz="1400" b="1" dirty="0" err="1">
                <a:solidFill>
                  <a:schemeClr val="tx2">
                    <a:lumMod val="75000"/>
                  </a:schemeClr>
                </a:solidFill>
              </a:rPr>
              <a:t>اضافة</a:t>
            </a:r>
            <a:r>
              <a:rPr lang="ar-SA" sz="1400" b="1" dirty="0">
                <a:solidFill>
                  <a:schemeClr val="tx2">
                    <a:lumMod val="75000"/>
                  </a:schemeClr>
                </a:solidFill>
              </a:rPr>
              <a:t> </a:t>
            </a:r>
            <a:r>
              <a:rPr lang="ar-SA" sz="1400" b="1" dirty="0" err="1">
                <a:solidFill>
                  <a:schemeClr val="tx2">
                    <a:lumMod val="75000"/>
                  </a:schemeClr>
                </a:solidFill>
              </a:rPr>
              <a:t>الى</a:t>
            </a:r>
            <a:r>
              <a:rPr lang="ar-SA" sz="1400" b="1" dirty="0">
                <a:solidFill>
                  <a:schemeClr val="tx2">
                    <a:lumMod val="75000"/>
                  </a:schemeClr>
                </a:solidFill>
              </a:rPr>
              <a:t> ارتفاع مستويات الدخل الفردي والقوة الشرائية </a:t>
            </a:r>
            <a:r>
              <a:rPr lang="ar-SA" sz="1400" b="1" dirty="0" err="1">
                <a:solidFill>
                  <a:schemeClr val="tx2">
                    <a:lumMod val="75000"/>
                  </a:schemeClr>
                </a:solidFill>
              </a:rPr>
              <a:t>لابناء</a:t>
            </a:r>
            <a:r>
              <a:rPr lang="ar-SA" sz="1400" b="1" dirty="0">
                <a:solidFill>
                  <a:schemeClr val="tx2">
                    <a:lumMod val="75000"/>
                  </a:schemeClr>
                </a:solidFill>
              </a:rPr>
              <a:t> دول المجلس وتبلغ قيمة الاستهلاك الكلي </a:t>
            </a:r>
            <a:r>
              <a:rPr lang="ar-SA" sz="1400" b="1" dirty="0" err="1">
                <a:solidFill>
                  <a:schemeClr val="tx2">
                    <a:lumMod val="75000"/>
                  </a:schemeClr>
                </a:solidFill>
              </a:rPr>
              <a:t>الى</a:t>
            </a:r>
            <a:r>
              <a:rPr lang="ar-SA" sz="1400" b="1" dirty="0">
                <a:solidFill>
                  <a:schemeClr val="tx2">
                    <a:lumMod val="75000"/>
                  </a:schemeClr>
                </a:solidFill>
              </a:rPr>
              <a:t> الناتج المحلي لدول المجلس محققة حوالي 7% وهذا يعتبر استهلاكاً مرتفعاً .</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وتمتاز </a:t>
            </a:r>
            <a:r>
              <a:rPr lang="ar-SA" sz="1400" b="1" dirty="0" err="1">
                <a:solidFill>
                  <a:schemeClr val="tx2">
                    <a:lumMod val="75000"/>
                  </a:schemeClr>
                </a:solidFill>
              </a:rPr>
              <a:t>اسواق</a:t>
            </a:r>
            <a:r>
              <a:rPr lang="ar-SA" sz="1400" b="1" dirty="0">
                <a:solidFill>
                  <a:schemeClr val="tx2">
                    <a:lumMod val="75000"/>
                  </a:schemeClr>
                </a:solidFill>
              </a:rPr>
              <a:t> دول المجلس بأنها منفتحة على بعضها البعض </a:t>
            </a:r>
            <a:r>
              <a:rPr lang="ar-SA" sz="1400" b="1" dirty="0" err="1">
                <a:solidFill>
                  <a:schemeClr val="tx2">
                    <a:lumMod val="75000"/>
                  </a:schemeClr>
                </a:solidFill>
              </a:rPr>
              <a:t>امام</a:t>
            </a:r>
            <a:r>
              <a:rPr lang="ar-SA" sz="1400" b="1" dirty="0">
                <a:solidFill>
                  <a:schemeClr val="tx2">
                    <a:lumMod val="75000"/>
                  </a:schemeClr>
                </a:solidFill>
              </a:rPr>
              <a:t> المنتجات الوطنية لكل منها ولا توجد </a:t>
            </a:r>
            <a:r>
              <a:rPr lang="ar-SA" sz="1400" b="1" dirty="0" err="1">
                <a:solidFill>
                  <a:schemeClr val="tx2">
                    <a:lumMod val="75000"/>
                  </a:schemeClr>
                </a:solidFill>
              </a:rPr>
              <a:t>اية</a:t>
            </a:r>
            <a:r>
              <a:rPr lang="ar-SA" sz="1400" b="1" dirty="0">
                <a:solidFill>
                  <a:schemeClr val="tx2">
                    <a:lumMod val="75000"/>
                  </a:schemeClr>
                </a:solidFill>
              </a:rPr>
              <a:t> قيود </a:t>
            </a:r>
            <a:r>
              <a:rPr lang="ar-SA" sz="1400" b="1" dirty="0" err="1">
                <a:solidFill>
                  <a:schemeClr val="tx2">
                    <a:lumMod val="75000"/>
                  </a:schemeClr>
                </a:solidFill>
              </a:rPr>
              <a:t>او</a:t>
            </a:r>
            <a:r>
              <a:rPr lang="ar-SA" sz="1400" b="1" dirty="0">
                <a:solidFill>
                  <a:schemeClr val="tx2">
                    <a:lumMod val="75000"/>
                  </a:schemeClr>
                </a:solidFill>
              </a:rPr>
              <a:t> حواجز جمركية </a:t>
            </a:r>
            <a:r>
              <a:rPr lang="ar-SA" sz="1400" b="1" dirty="0" err="1">
                <a:solidFill>
                  <a:schemeClr val="tx2">
                    <a:lumMod val="75000"/>
                  </a:schemeClr>
                </a:solidFill>
              </a:rPr>
              <a:t>او</a:t>
            </a:r>
            <a:r>
              <a:rPr lang="ar-SA" sz="1400" b="1" dirty="0">
                <a:solidFill>
                  <a:schemeClr val="tx2">
                    <a:lumMod val="75000"/>
                  </a:schemeClr>
                </a:solidFill>
              </a:rPr>
              <a:t> غير جمركية كبيرة </a:t>
            </a:r>
            <a:r>
              <a:rPr lang="ar-SA" sz="1400" b="1" dirty="0" err="1">
                <a:solidFill>
                  <a:schemeClr val="tx2">
                    <a:lumMod val="75000"/>
                  </a:schemeClr>
                </a:solidFill>
              </a:rPr>
              <a:t>امام</a:t>
            </a:r>
            <a:r>
              <a:rPr lang="ar-SA" sz="1400" b="1" dirty="0">
                <a:solidFill>
                  <a:schemeClr val="tx2">
                    <a:lumMod val="75000"/>
                  </a:schemeClr>
                </a:solidFill>
              </a:rPr>
              <a:t> دخول المنتجات </a:t>
            </a:r>
            <a:r>
              <a:rPr lang="ar-SA" sz="1400" b="1" dirty="0" err="1">
                <a:solidFill>
                  <a:schemeClr val="tx2">
                    <a:lumMod val="75000"/>
                  </a:schemeClr>
                </a:solidFill>
              </a:rPr>
              <a:t>الى</a:t>
            </a:r>
            <a:r>
              <a:rPr lang="ar-SA" sz="1400" b="1" dirty="0">
                <a:solidFill>
                  <a:schemeClr val="tx2">
                    <a:lumMod val="75000"/>
                  </a:schemeClr>
                </a:solidFill>
              </a:rPr>
              <a:t> </a:t>
            </a:r>
            <a:r>
              <a:rPr lang="ar-SA" sz="1400" b="1" dirty="0" err="1">
                <a:solidFill>
                  <a:schemeClr val="tx2">
                    <a:lumMod val="75000"/>
                  </a:schemeClr>
                </a:solidFill>
              </a:rPr>
              <a:t>اسواقها</a:t>
            </a:r>
            <a:r>
              <a:rPr lang="ar-SA" sz="1400" b="1" dirty="0">
                <a:solidFill>
                  <a:schemeClr val="tx2">
                    <a:lumMod val="75000"/>
                  </a:schemeClr>
                </a:solidFill>
              </a:rPr>
              <a:t> وذلك بموجب </a:t>
            </a:r>
            <a:r>
              <a:rPr lang="ar-SA" sz="1400" b="1" dirty="0" err="1">
                <a:solidFill>
                  <a:schemeClr val="tx2">
                    <a:lumMod val="75000"/>
                  </a:schemeClr>
                </a:solidFill>
              </a:rPr>
              <a:t>احكام</a:t>
            </a:r>
            <a:r>
              <a:rPr lang="ar-SA" sz="1400" b="1" dirty="0">
                <a:solidFill>
                  <a:schemeClr val="tx2">
                    <a:lumMod val="75000"/>
                  </a:schemeClr>
                </a:solidFill>
              </a:rPr>
              <a:t> الاتفاقية الاقتصادية الموحدة الموقعة عام 1981م والاتفاقيات </a:t>
            </a:r>
            <a:r>
              <a:rPr lang="ar-SA" sz="1400" b="1" dirty="0" err="1">
                <a:solidFill>
                  <a:schemeClr val="tx2">
                    <a:lumMod val="75000"/>
                  </a:schemeClr>
                </a:solidFill>
              </a:rPr>
              <a:t>المنفة</a:t>
            </a:r>
            <a:r>
              <a:rPr lang="ar-SA" sz="1400" b="1" dirty="0">
                <a:solidFill>
                  <a:schemeClr val="tx2">
                    <a:lumMod val="75000"/>
                  </a:schemeClr>
                </a:solidFill>
              </a:rPr>
              <a:t> لها .</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وتستوعب السوق الخليجية بكم هائل من المنتجات </a:t>
            </a:r>
            <a:r>
              <a:rPr lang="ar-SA" sz="1400" b="1" dirty="0" err="1">
                <a:solidFill>
                  <a:schemeClr val="tx2">
                    <a:lumMod val="75000"/>
                  </a:schemeClr>
                </a:solidFill>
              </a:rPr>
              <a:t>الاجنبية</a:t>
            </a:r>
            <a:r>
              <a:rPr lang="ar-SA" sz="1400" b="1" dirty="0">
                <a:solidFill>
                  <a:schemeClr val="tx2">
                    <a:lumMod val="75000"/>
                  </a:schemeClr>
                </a:solidFill>
              </a:rPr>
              <a:t> مما يعني وجود فجوة طلب بها يمكن سدها عن طريق </a:t>
            </a:r>
            <a:r>
              <a:rPr lang="ar-SA" sz="1400" b="1" dirty="0" err="1">
                <a:solidFill>
                  <a:schemeClr val="tx2">
                    <a:lumMod val="75000"/>
                  </a:schemeClr>
                </a:solidFill>
              </a:rPr>
              <a:t>اقامة</a:t>
            </a:r>
            <a:r>
              <a:rPr lang="ar-SA" sz="1400" b="1" dirty="0">
                <a:solidFill>
                  <a:schemeClr val="tx2">
                    <a:lumMod val="75000"/>
                  </a:schemeClr>
                </a:solidFill>
              </a:rPr>
              <a:t> مشروعات استثمارية جديدة على </a:t>
            </a:r>
            <a:r>
              <a:rPr lang="ar-SA" sz="1400" b="1" dirty="0" err="1">
                <a:solidFill>
                  <a:schemeClr val="tx2">
                    <a:lumMod val="75000"/>
                  </a:schemeClr>
                </a:solidFill>
              </a:rPr>
              <a:t>اراضيها</a:t>
            </a: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لاحقاً .</a:t>
            </a:r>
            <a:endParaRPr lang="en-US" sz="1400" b="1" dirty="0">
              <a:solidFill>
                <a:schemeClr val="tx2">
                  <a:lumMod val="75000"/>
                </a:schemeClr>
              </a:solidFill>
            </a:endParaRPr>
          </a:p>
          <a:p>
            <a:pPr>
              <a:defRPr/>
            </a:pPr>
            <a:endParaRPr lang="en-US" sz="1400" dirty="0">
              <a:solidFill>
                <a:schemeClr val="tx2">
                  <a:lumMod val="75000"/>
                </a:schemeClr>
              </a:solidFill>
            </a:endParaRPr>
          </a:p>
          <a:p>
            <a:pPr>
              <a:defRPr/>
            </a:pPr>
            <a:endParaRPr lang="ar-SA" sz="1400" b="1"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6926CB7B-2B7D-44E6-AAFB-86687020B3F0}" type="slidenum">
              <a:rPr lang="ar-SA" smtClean="0"/>
              <a:pPr>
                <a:defRPr/>
              </a:pPr>
              <a:t>15</a:t>
            </a:fld>
            <a:endParaRPr lang="ar-SA" dirty="0"/>
          </a:p>
        </p:txBody>
      </p:sp>
      <p:sp>
        <p:nvSpPr>
          <p:cNvPr id="8" name="مستطيل 7"/>
          <p:cNvSpPr/>
          <p:nvPr/>
        </p:nvSpPr>
        <p:spPr>
          <a:xfrm>
            <a:off x="3071813" y="1428750"/>
            <a:ext cx="5429250" cy="50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400" b="1" dirty="0">
                <a:solidFill>
                  <a:schemeClr val="accent6">
                    <a:lumMod val="50000"/>
                  </a:schemeClr>
                </a:solidFill>
              </a:rPr>
              <a:t>ثانيا: مقومات الاستثمار  في دول المجلس :</a:t>
            </a:r>
            <a:endParaRPr lang="en-US" sz="2400" dirty="0">
              <a:solidFill>
                <a:schemeClr val="accent6">
                  <a:lumMod val="50000"/>
                </a:schemeClr>
              </a:solidFill>
            </a:endParaRPr>
          </a:p>
        </p:txBody>
      </p:sp>
    </p:spTree>
  </p:cSld>
  <p:clrMapOvr>
    <a:masterClrMapping/>
  </p:clrMapOvr>
  <p:transition spd="slow">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428596" y="1857364"/>
            <a:ext cx="8501063" cy="428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600" b="1" dirty="0">
                <a:solidFill>
                  <a:schemeClr val="tx2">
                    <a:lumMod val="75000"/>
                  </a:schemeClr>
                </a:solidFill>
              </a:rPr>
              <a:t>رأس المال النقدي:</a:t>
            </a:r>
            <a:endParaRPr lang="en-US" sz="1600" dirty="0">
              <a:solidFill>
                <a:schemeClr val="tx2">
                  <a:lumMod val="75000"/>
                </a:schemeClr>
              </a:solidFill>
            </a:endParaRPr>
          </a:p>
          <a:p>
            <a:pPr>
              <a:defRPr/>
            </a:pPr>
            <a:r>
              <a:rPr lang="ar-SA" sz="1400" dirty="0">
                <a:solidFill>
                  <a:schemeClr val="tx2">
                    <a:lumMod val="75000"/>
                  </a:schemeClr>
                </a:solidFill>
              </a:rPr>
              <a:t> </a:t>
            </a:r>
            <a:endParaRPr lang="en-US" sz="1400" dirty="0">
              <a:solidFill>
                <a:schemeClr val="tx2">
                  <a:lumMod val="75000"/>
                </a:schemeClr>
              </a:solidFill>
            </a:endParaRPr>
          </a:p>
          <a:p>
            <a:pPr>
              <a:defRPr/>
            </a:pPr>
            <a:r>
              <a:rPr lang="ar-SA" sz="1400" b="1" dirty="0">
                <a:solidFill>
                  <a:schemeClr val="tx2">
                    <a:lumMod val="75000"/>
                  </a:schemeClr>
                </a:solidFill>
              </a:rPr>
              <a:t>تعتبر دول المجلس من الدول المصدرة </a:t>
            </a:r>
            <a:r>
              <a:rPr lang="ar-SA" sz="1400" b="1" dirty="0" err="1">
                <a:solidFill>
                  <a:schemeClr val="tx2">
                    <a:lumMod val="75000"/>
                  </a:schemeClr>
                </a:solidFill>
              </a:rPr>
              <a:t>لراس</a:t>
            </a:r>
            <a:r>
              <a:rPr lang="ar-SA" sz="1400" b="1" dirty="0">
                <a:solidFill>
                  <a:schemeClr val="tx2">
                    <a:lumMod val="75000"/>
                  </a:schemeClr>
                </a:solidFill>
              </a:rPr>
              <a:t> المال وتعدد استثماراتها الخارجية بحوالي 200 </a:t>
            </a:r>
            <a:r>
              <a:rPr lang="en-US" sz="1400" b="1" dirty="0">
                <a:solidFill>
                  <a:schemeClr val="tx2">
                    <a:lumMod val="75000"/>
                  </a:schemeClr>
                </a:solidFill>
              </a:rPr>
              <a:t>–</a:t>
            </a:r>
            <a:r>
              <a:rPr lang="ar-SA" sz="1400" b="1" dirty="0">
                <a:solidFill>
                  <a:schemeClr val="tx2">
                    <a:lumMod val="75000"/>
                  </a:schemeClr>
                </a:solidFill>
              </a:rPr>
              <a:t> 300 مليار دولار مما يدل على ان هناك وفرة في عنصر رأس المال الوطني </a:t>
            </a:r>
            <a:r>
              <a:rPr lang="ar-SA" sz="1400" b="1" dirty="0" err="1">
                <a:solidFill>
                  <a:schemeClr val="tx2">
                    <a:lumMod val="75000"/>
                  </a:schemeClr>
                </a:solidFill>
              </a:rPr>
              <a:t>الامر</a:t>
            </a:r>
            <a:r>
              <a:rPr lang="ar-SA" sz="1400" b="1" dirty="0">
                <a:solidFill>
                  <a:schemeClr val="tx2">
                    <a:lumMod val="75000"/>
                  </a:schemeClr>
                </a:solidFill>
              </a:rPr>
              <a:t> الذي يشكل حافزاً للمستثمرين </a:t>
            </a:r>
            <a:r>
              <a:rPr lang="ar-SA" sz="1400" b="1" dirty="0" err="1">
                <a:solidFill>
                  <a:schemeClr val="tx2">
                    <a:lumMod val="75000"/>
                  </a:schemeClr>
                </a:solidFill>
              </a:rPr>
              <a:t>الاجانب</a:t>
            </a:r>
            <a:r>
              <a:rPr lang="ar-SA" sz="1400" b="1" dirty="0">
                <a:solidFill>
                  <a:schemeClr val="tx2">
                    <a:lumMod val="75000"/>
                  </a:schemeClr>
                </a:solidFill>
              </a:rPr>
              <a:t> </a:t>
            </a:r>
            <a:r>
              <a:rPr lang="ar-SA" sz="1400" b="1" dirty="0" err="1">
                <a:solidFill>
                  <a:schemeClr val="tx2">
                    <a:lumMod val="75000"/>
                  </a:schemeClr>
                </a:solidFill>
              </a:rPr>
              <a:t>للإستثمار</a:t>
            </a:r>
            <a:r>
              <a:rPr lang="ar-SA" sz="1400" b="1" dirty="0">
                <a:solidFill>
                  <a:schemeClr val="tx2">
                    <a:lumMod val="75000"/>
                  </a:schemeClr>
                </a:solidFill>
              </a:rPr>
              <a:t> في المنطقة بصورة مشتركة مع المستثمرين المحليين مما يقلل من مخاطر الاستثمار ويضمن لهم جدية دول المجلس في حفز مثل هذه المشاريع .</a:t>
            </a:r>
            <a:endParaRPr lang="en-US" sz="1400" b="1" dirty="0">
              <a:solidFill>
                <a:schemeClr val="tx2">
                  <a:lumMod val="75000"/>
                </a:schemeClr>
              </a:solidFill>
            </a:endParaRPr>
          </a:p>
          <a:p>
            <a:pPr>
              <a:defRPr/>
            </a:pPr>
            <a:r>
              <a:rPr lang="ar-SA" sz="1400" dirty="0">
                <a:solidFill>
                  <a:schemeClr val="tx2">
                    <a:lumMod val="75000"/>
                  </a:schemeClr>
                </a:solidFill>
              </a:rPr>
              <a:t> </a:t>
            </a:r>
            <a:endParaRPr lang="en-US" sz="1400" dirty="0">
              <a:solidFill>
                <a:schemeClr val="tx2">
                  <a:lumMod val="75000"/>
                </a:schemeClr>
              </a:solidFill>
            </a:endParaRPr>
          </a:p>
          <a:p>
            <a:pPr>
              <a:defRPr/>
            </a:pPr>
            <a:r>
              <a:rPr lang="ar-SA" sz="1600" b="1" dirty="0">
                <a:solidFill>
                  <a:schemeClr val="tx2">
                    <a:lumMod val="75000"/>
                  </a:schemeClr>
                </a:solidFill>
              </a:rPr>
              <a:t>توافر العمالة :</a:t>
            </a:r>
            <a:endParaRPr lang="en-US" sz="1600" b="1" dirty="0">
              <a:solidFill>
                <a:schemeClr val="tx2">
                  <a:lumMod val="75000"/>
                </a:schemeClr>
              </a:solidFill>
            </a:endParaRPr>
          </a:p>
          <a:p>
            <a:pPr>
              <a:defRPr/>
            </a:pPr>
            <a:r>
              <a:rPr lang="ar-SA" sz="1400" dirty="0">
                <a:solidFill>
                  <a:schemeClr val="tx2">
                    <a:lumMod val="75000"/>
                  </a:schemeClr>
                </a:solidFill>
              </a:rPr>
              <a:t> </a:t>
            </a:r>
            <a:endParaRPr lang="en-US" sz="1400" dirty="0">
              <a:solidFill>
                <a:schemeClr val="tx2">
                  <a:lumMod val="75000"/>
                </a:schemeClr>
              </a:solidFill>
            </a:endParaRPr>
          </a:p>
          <a:p>
            <a:pPr>
              <a:defRPr/>
            </a:pPr>
            <a:r>
              <a:rPr lang="ar-SA" sz="1400" b="1" dirty="0">
                <a:solidFill>
                  <a:schemeClr val="tx2">
                    <a:lumMod val="75000"/>
                  </a:schemeClr>
                </a:solidFill>
              </a:rPr>
              <a:t>تتوافر في دول المجلس </a:t>
            </a:r>
            <a:r>
              <a:rPr lang="ar-SA" sz="1400" b="1" dirty="0" err="1">
                <a:solidFill>
                  <a:schemeClr val="tx2">
                    <a:lumMod val="75000"/>
                  </a:schemeClr>
                </a:solidFill>
              </a:rPr>
              <a:t>الايدي</a:t>
            </a:r>
            <a:r>
              <a:rPr lang="ar-SA" sz="1400" b="1" dirty="0">
                <a:solidFill>
                  <a:schemeClr val="tx2">
                    <a:lumMod val="75000"/>
                  </a:schemeClr>
                </a:solidFill>
              </a:rPr>
              <a:t> العاملة الوطنية </a:t>
            </a:r>
            <a:r>
              <a:rPr lang="ar-SA" sz="1400" b="1" dirty="0" err="1">
                <a:solidFill>
                  <a:schemeClr val="tx2">
                    <a:lumMod val="75000"/>
                  </a:schemeClr>
                </a:solidFill>
              </a:rPr>
              <a:t>والاجنبية</a:t>
            </a:r>
            <a:r>
              <a:rPr lang="ar-SA" sz="1400" b="1" dirty="0">
                <a:solidFill>
                  <a:schemeClr val="tx2">
                    <a:lumMod val="75000"/>
                  </a:schemeClr>
                </a:solidFill>
              </a:rPr>
              <a:t> المؤهلة والدربة القادرة على العمل في المشاريع الاستثمارية بمختلف </a:t>
            </a:r>
            <a:r>
              <a:rPr lang="ar-SA" sz="1400" b="1" dirty="0" err="1">
                <a:solidFill>
                  <a:schemeClr val="tx2">
                    <a:lumMod val="75000"/>
                  </a:schemeClr>
                </a:solidFill>
              </a:rPr>
              <a:t>انواعها</a:t>
            </a:r>
            <a:r>
              <a:rPr lang="ar-SA" sz="1400" b="1" dirty="0">
                <a:solidFill>
                  <a:schemeClr val="tx2">
                    <a:lumMod val="75000"/>
                  </a:schemeClr>
                </a:solidFill>
              </a:rPr>
              <a:t> بكفاءة وفاعلية عاليتين . وعلى الرغم من </a:t>
            </a:r>
            <a:r>
              <a:rPr lang="ar-SA" sz="1400" b="1" dirty="0" err="1">
                <a:solidFill>
                  <a:schemeClr val="tx2">
                    <a:lumMod val="75000"/>
                  </a:schemeClr>
                </a:solidFill>
              </a:rPr>
              <a:t>الاولوية</a:t>
            </a:r>
            <a:r>
              <a:rPr lang="ar-SA" sz="1400" b="1" dirty="0">
                <a:solidFill>
                  <a:schemeClr val="tx2">
                    <a:lumMod val="75000"/>
                  </a:schemeClr>
                </a:solidFill>
              </a:rPr>
              <a:t> تعطى للمواطنين في التوظيف ، </a:t>
            </a:r>
            <a:r>
              <a:rPr lang="ar-SA" sz="1400" b="1" dirty="0" err="1">
                <a:solidFill>
                  <a:schemeClr val="tx2">
                    <a:lumMod val="75000"/>
                  </a:schemeClr>
                </a:solidFill>
              </a:rPr>
              <a:t>اتلا</a:t>
            </a:r>
            <a:r>
              <a:rPr lang="ar-SA" sz="1400" b="1" dirty="0">
                <a:solidFill>
                  <a:schemeClr val="tx2">
                    <a:lumMod val="75000"/>
                  </a:schemeClr>
                </a:solidFill>
              </a:rPr>
              <a:t> ان </a:t>
            </a:r>
            <a:r>
              <a:rPr lang="ar-SA" sz="1400" b="1" dirty="0" err="1">
                <a:solidFill>
                  <a:schemeClr val="tx2">
                    <a:lumMod val="75000"/>
                  </a:schemeClr>
                </a:solidFill>
              </a:rPr>
              <a:t>الانظمة</a:t>
            </a:r>
            <a:r>
              <a:rPr lang="ar-SA" sz="1400" b="1" dirty="0">
                <a:solidFill>
                  <a:schemeClr val="tx2">
                    <a:lumMod val="75000"/>
                  </a:schemeClr>
                </a:solidFill>
              </a:rPr>
              <a:t> والقوانين العمالية السارية تسمح </a:t>
            </a:r>
            <a:r>
              <a:rPr lang="ar-SA" sz="1400" b="1" dirty="0" err="1">
                <a:solidFill>
                  <a:schemeClr val="tx2">
                    <a:lumMod val="75000"/>
                  </a:schemeClr>
                </a:solidFill>
              </a:rPr>
              <a:t>بإستيراد</a:t>
            </a:r>
            <a:r>
              <a:rPr lang="ar-SA" sz="1400" b="1" dirty="0">
                <a:solidFill>
                  <a:schemeClr val="tx2">
                    <a:lumMod val="75000"/>
                  </a:schemeClr>
                </a:solidFill>
              </a:rPr>
              <a:t> العمالة الماهرة وغير الماهرة </a:t>
            </a:r>
            <a:r>
              <a:rPr lang="ar-SA" sz="1400" b="1" dirty="0" err="1">
                <a:solidFill>
                  <a:schemeClr val="tx2">
                    <a:lumMod val="75000"/>
                  </a:schemeClr>
                </a:solidFill>
              </a:rPr>
              <a:t>الاتية</a:t>
            </a:r>
            <a:r>
              <a:rPr lang="ar-SA" sz="1400" b="1" dirty="0">
                <a:solidFill>
                  <a:schemeClr val="tx2">
                    <a:lumMod val="75000"/>
                  </a:schemeClr>
                </a:solidFill>
              </a:rPr>
              <a:t> لتشغيل المشروعات من أي من دول العالم مما يتيح فرصة للحصول على العمالة المطلوبة من مصادرها الرخيصة وبالتالي تقليل تكلفة </a:t>
            </a:r>
            <a:r>
              <a:rPr lang="ar-SA" sz="1400" b="1" dirty="0" err="1">
                <a:solidFill>
                  <a:schemeClr val="tx2">
                    <a:lumMod val="75000"/>
                  </a:schemeClr>
                </a:solidFill>
              </a:rPr>
              <a:t>الانتاج</a:t>
            </a:r>
            <a:r>
              <a:rPr lang="ar-SA" sz="1400" b="1" dirty="0">
                <a:solidFill>
                  <a:schemeClr val="tx2">
                    <a:lumMod val="75000"/>
                  </a:schemeClr>
                </a:solidFill>
              </a:rPr>
              <a:t> لتصبح في وضع تنافسي مع الصناعات والمشاريع المنافسة .</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
            </a:r>
            <a:br>
              <a:rPr lang="ar-SA" sz="1400" b="1" dirty="0">
                <a:solidFill>
                  <a:schemeClr val="tx2">
                    <a:lumMod val="75000"/>
                  </a:schemeClr>
                </a:solidFill>
              </a:rPr>
            </a:br>
            <a:endParaRPr lang="ar-SA" sz="1400" b="1"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553471B7-4163-4069-BFCB-8772A3C159DC}" type="slidenum">
              <a:rPr lang="ar-SA" smtClean="0"/>
              <a:pPr>
                <a:defRPr/>
              </a:pPr>
              <a:t>16</a:t>
            </a:fld>
            <a:endParaRPr lang="ar-SA" dirty="0"/>
          </a:p>
        </p:txBody>
      </p:sp>
      <p:sp>
        <p:nvSpPr>
          <p:cNvPr id="8" name="مستطيل 7"/>
          <p:cNvSpPr/>
          <p:nvPr/>
        </p:nvSpPr>
        <p:spPr>
          <a:xfrm>
            <a:off x="3071813" y="1428750"/>
            <a:ext cx="5429250" cy="50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400" b="1" dirty="0">
                <a:solidFill>
                  <a:schemeClr val="accent6">
                    <a:lumMod val="50000"/>
                  </a:schemeClr>
                </a:solidFill>
              </a:rPr>
              <a:t>ثانيا: مقومات الاستثمار  في دول المجلس :</a:t>
            </a:r>
            <a:endParaRPr lang="en-US" sz="2400" dirty="0">
              <a:solidFill>
                <a:schemeClr val="accent6">
                  <a:lumMod val="50000"/>
                </a:schemeClr>
              </a:solidFill>
            </a:endParaRPr>
          </a:p>
        </p:txBody>
      </p:sp>
    </p:spTree>
  </p:cSld>
  <p:clrMapOvr>
    <a:masterClrMapping/>
  </p:clrMapOvr>
  <p:transition spd="slow">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357188" y="2143125"/>
            <a:ext cx="8501062" cy="428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600" b="1" dirty="0">
                <a:solidFill>
                  <a:schemeClr val="tx2">
                    <a:lumMod val="75000"/>
                  </a:schemeClr>
                </a:solidFill>
              </a:rPr>
              <a:t>- الاستبيان</a:t>
            </a:r>
            <a:endParaRPr lang="en-US" sz="1600" dirty="0">
              <a:solidFill>
                <a:schemeClr val="tx2">
                  <a:lumMod val="75000"/>
                </a:schemeClr>
              </a:solidFill>
            </a:endParaRPr>
          </a:p>
          <a:p>
            <a:pPr>
              <a:defRPr/>
            </a:pPr>
            <a:r>
              <a:rPr lang="ar-SA" sz="1400" b="1" dirty="0">
                <a:solidFill>
                  <a:schemeClr val="tx2">
                    <a:lumMod val="75000"/>
                  </a:schemeClr>
                </a:solidFill>
              </a:rPr>
              <a:t>صمم لأغراض هذه الدراسة استبيان خاص تم من خلاله توجيه عدة أسئلة لعدد من </a:t>
            </a:r>
            <a:r>
              <a:rPr lang="ar-SA" sz="1400" b="1" dirty="0" err="1">
                <a:solidFill>
                  <a:schemeClr val="tx2">
                    <a:lumMod val="75000"/>
                  </a:schemeClr>
                </a:solidFill>
              </a:rPr>
              <a:t>اصحاب</a:t>
            </a:r>
            <a:r>
              <a:rPr lang="ar-SA" sz="1400" b="1" dirty="0">
                <a:solidFill>
                  <a:schemeClr val="tx2">
                    <a:lumMod val="75000"/>
                  </a:schemeClr>
                </a:solidFill>
              </a:rPr>
              <a:t> الشركات والمستثمرين في دول المجلس حول طبيعة الصعوبات والمشاكل التي يواجهونها في مجال الاستثمار في كافة المجالات خاصة فيما يتعلق بالاستثمار البيني بين دول مجلس التعاون الخليجي. </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وقد قسمت المشاكل والمعوقات  </a:t>
            </a:r>
            <a:r>
              <a:rPr lang="ar-SA" sz="1400" b="1" dirty="0" err="1">
                <a:solidFill>
                  <a:schemeClr val="tx2">
                    <a:lumMod val="75000"/>
                  </a:schemeClr>
                </a:solidFill>
              </a:rPr>
              <a:t>الى</a:t>
            </a:r>
            <a:r>
              <a:rPr lang="ar-SA" sz="1400" b="1" dirty="0">
                <a:solidFill>
                  <a:schemeClr val="tx2">
                    <a:lumMod val="75000"/>
                  </a:schemeClr>
                </a:solidFill>
              </a:rPr>
              <a:t> خمس فئات رئيسية هي:</a:t>
            </a:r>
            <a:endParaRPr lang="en-US" sz="1400" b="1" dirty="0">
              <a:solidFill>
                <a:schemeClr val="tx2">
                  <a:lumMod val="75000"/>
                </a:schemeClr>
              </a:solidFill>
            </a:endParaRPr>
          </a:p>
          <a:p>
            <a:pPr>
              <a:defRPr/>
            </a:pPr>
            <a:r>
              <a:rPr lang="ar-SA" sz="1400" b="1" dirty="0">
                <a:solidFill>
                  <a:schemeClr val="tx2">
                    <a:lumMod val="75000"/>
                  </a:schemeClr>
                </a:solidFill>
              </a:rPr>
              <a:t>المعوقات </a:t>
            </a:r>
            <a:r>
              <a:rPr lang="ar-SA" sz="1400" b="1" dirty="0" err="1">
                <a:solidFill>
                  <a:schemeClr val="tx2">
                    <a:lumMod val="75000"/>
                  </a:schemeClr>
                </a:solidFill>
              </a:rPr>
              <a:t>الاجرائية</a:t>
            </a:r>
            <a:endParaRPr lang="en-US" sz="1400" b="1" dirty="0">
              <a:solidFill>
                <a:schemeClr val="tx2">
                  <a:lumMod val="75000"/>
                </a:schemeClr>
              </a:solidFill>
            </a:endParaRPr>
          </a:p>
          <a:p>
            <a:pPr>
              <a:defRPr/>
            </a:pPr>
            <a:r>
              <a:rPr lang="ar-SA" sz="1400" b="1" dirty="0">
                <a:solidFill>
                  <a:schemeClr val="tx2">
                    <a:lumMod val="75000"/>
                  </a:schemeClr>
                </a:solidFill>
              </a:rPr>
              <a:t>المعوقات التشريعية والقضائية.</a:t>
            </a:r>
            <a:endParaRPr lang="en-US" sz="1400" b="1" dirty="0">
              <a:solidFill>
                <a:schemeClr val="tx2">
                  <a:lumMod val="75000"/>
                </a:schemeClr>
              </a:solidFill>
            </a:endParaRPr>
          </a:p>
          <a:p>
            <a:pPr>
              <a:defRPr/>
            </a:pPr>
            <a:r>
              <a:rPr lang="ar-SA" sz="1400" b="1" dirty="0">
                <a:solidFill>
                  <a:schemeClr val="tx2">
                    <a:lumMod val="75000"/>
                  </a:schemeClr>
                </a:solidFill>
              </a:rPr>
              <a:t>معوقات السياسة الاقتصادية.</a:t>
            </a:r>
            <a:endParaRPr lang="en-US" sz="1400" b="1" dirty="0">
              <a:solidFill>
                <a:schemeClr val="tx2">
                  <a:lumMod val="75000"/>
                </a:schemeClr>
              </a:solidFill>
            </a:endParaRPr>
          </a:p>
          <a:p>
            <a:pPr>
              <a:defRPr/>
            </a:pPr>
            <a:r>
              <a:rPr lang="ar-SA" sz="1400" b="1" dirty="0">
                <a:solidFill>
                  <a:schemeClr val="tx2">
                    <a:lumMod val="75000"/>
                  </a:schemeClr>
                </a:solidFill>
              </a:rPr>
              <a:t>معوقات البنية </a:t>
            </a:r>
            <a:r>
              <a:rPr lang="ar-SA" sz="1400" b="1" dirty="0" err="1">
                <a:solidFill>
                  <a:schemeClr val="tx2">
                    <a:lumMod val="75000"/>
                  </a:schemeClr>
                </a:solidFill>
              </a:rPr>
              <a:t>الاساسية</a:t>
            </a:r>
            <a:r>
              <a:rPr lang="ar-SA" sz="1400" b="1" dirty="0">
                <a:solidFill>
                  <a:schemeClr val="tx2">
                    <a:lumMod val="75000"/>
                  </a:schemeClr>
                </a:solidFill>
              </a:rPr>
              <a:t>.</a:t>
            </a:r>
            <a:endParaRPr lang="en-US" sz="1400" b="1" dirty="0">
              <a:solidFill>
                <a:schemeClr val="tx2">
                  <a:lumMod val="75000"/>
                </a:schemeClr>
              </a:solidFill>
            </a:endParaRPr>
          </a:p>
          <a:p>
            <a:pPr>
              <a:defRPr/>
            </a:pPr>
            <a:r>
              <a:rPr lang="ar-SA" sz="1400" b="1" dirty="0">
                <a:solidFill>
                  <a:schemeClr val="tx2">
                    <a:lumMod val="75000"/>
                  </a:schemeClr>
                </a:solidFill>
              </a:rPr>
              <a:t>معوقات الاستثمار بين دول المجلس</a:t>
            </a:r>
            <a:endParaRPr lang="en-US" sz="1400" b="1" dirty="0">
              <a:solidFill>
                <a:schemeClr val="tx2">
                  <a:lumMod val="75000"/>
                </a:schemeClr>
              </a:solidFill>
            </a:endParaRPr>
          </a:p>
          <a:p>
            <a:pPr>
              <a:defRPr/>
            </a:pPr>
            <a:r>
              <a:rPr lang="en-US" sz="1400" b="1" dirty="0">
                <a:solidFill>
                  <a:schemeClr val="tx2">
                    <a:lumMod val="75000"/>
                  </a:schemeClr>
                </a:solidFill>
              </a:rPr>
              <a:t> </a:t>
            </a:r>
          </a:p>
          <a:p>
            <a:pPr>
              <a:defRPr/>
            </a:pPr>
            <a:r>
              <a:rPr lang="ar-SA" sz="1600" b="1" dirty="0">
                <a:solidFill>
                  <a:schemeClr val="tx2">
                    <a:lumMod val="75000"/>
                  </a:schemeClr>
                </a:solidFill>
              </a:rPr>
              <a:t>2-  عينة الدراسة</a:t>
            </a:r>
            <a:endParaRPr lang="en-US" sz="1600" b="1" dirty="0">
              <a:solidFill>
                <a:schemeClr val="tx2">
                  <a:lumMod val="75000"/>
                </a:schemeClr>
              </a:solidFill>
            </a:endParaRPr>
          </a:p>
          <a:p>
            <a:pPr>
              <a:defRPr/>
            </a:pPr>
            <a:r>
              <a:rPr lang="ar-SA" sz="1400" b="1" dirty="0">
                <a:solidFill>
                  <a:schemeClr val="tx2">
                    <a:lumMod val="75000"/>
                  </a:schemeClr>
                </a:solidFill>
              </a:rPr>
              <a:t>وزع الاستبيان على العديد من الشركات العاملة في دول المجلس  وتم  تعميم الاستبيان على الغرف الأعضاء في دول المجلس لتقوم بدورها بتوزيعه مباشرة على منسوبيها من الشركات والمؤسسات ذات العلاقة.</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وقد بلغ عدد الشركات التي أجابت على الاستبيان 89 شركة معظمها من السعودية وتعتبر نسبة الاستجابة على الاستبيان مقبولة إلى حد ما، وان كان من المؤمل أن تكون استجابة الشركات أكبر من ذلك نظرا لأهمية الاستبيان وقيمته في تحديد طبيعة المشاكل والصعوبات التي تواجهها الشركات في مجال الاستثمار من اجل السعي إلى تعاون هيئات ومؤسسات القطاعين العام والخاص في إيجاد الحلول العملية الناجعة لمعالجتها.</a:t>
            </a:r>
            <a:endParaRPr lang="en-US" sz="1400" b="1" dirty="0">
              <a:solidFill>
                <a:schemeClr val="tx2">
                  <a:lumMod val="75000"/>
                </a:schemeClr>
              </a:solidFill>
            </a:endParaRPr>
          </a:p>
          <a:p>
            <a:pPr>
              <a:defRPr/>
            </a:pPr>
            <a:r>
              <a:rPr lang="ar-SA" sz="1400" b="1" dirty="0">
                <a:solidFill>
                  <a:schemeClr val="tx2">
                    <a:lumMod val="75000"/>
                  </a:schemeClr>
                </a:solidFill>
              </a:rPr>
              <a:t>ومن واقع الإجابات على </a:t>
            </a:r>
            <a:r>
              <a:rPr lang="ar-SA" sz="1400" b="1" dirty="0" err="1">
                <a:solidFill>
                  <a:schemeClr val="tx2">
                    <a:lumMod val="75000"/>
                  </a:schemeClr>
                </a:solidFill>
              </a:rPr>
              <a:t>الاسئلة</a:t>
            </a:r>
            <a:r>
              <a:rPr lang="ar-SA" sz="1400" b="1" dirty="0">
                <a:solidFill>
                  <a:schemeClr val="tx2">
                    <a:lumMod val="75000"/>
                  </a:schemeClr>
                </a:solidFill>
              </a:rPr>
              <a:t> المدرجة في الاستبيان تم احتساب مستوى التأثير السلبي الكلي لكل نوع من أنواع الصعوبات على المقدرة الاستثمارية  لعينة الشركات وفق الطريقة المدرجة في الملحق رقم ().</a:t>
            </a:r>
            <a:endParaRPr lang="en-US" sz="1400" b="1" dirty="0">
              <a:solidFill>
                <a:schemeClr val="tx2">
                  <a:lumMod val="75000"/>
                </a:schemeClr>
              </a:solidFill>
            </a:endParaRPr>
          </a:p>
          <a:p>
            <a:pPr>
              <a:defRPr/>
            </a:pPr>
            <a:r>
              <a:rPr lang="ar-SA" sz="1400" b="1" dirty="0">
                <a:solidFill>
                  <a:schemeClr val="tx2">
                    <a:lumMod val="75000"/>
                  </a:schemeClr>
                </a:solidFill>
              </a:rPr>
              <a:t/>
            </a:r>
            <a:br>
              <a:rPr lang="ar-SA" sz="1400" b="1" dirty="0">
                <a:solidFill>
                  <a:schemeClr val="tx2">
                    <a:lumMod val="75000"/>
                  </a:schemeClr>
                </a:solidFill>
              </a:rPr>
            </a:br>
            <a:endParaRPr lang="ar-SA" sz="1400" b="1"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512A7188-2A28-4CD7-8887-00EBB1A614D0}" type="slidenum">
              <a:rPr lang="ar-SA" smtClean="0"/>
              <a:pPr>
                <a:defRPr/>
              </a:pPr>
              <a:t>17</a:t>
            </a:fld>
            <a:endParaRPr lang="ar-SA" dirty="0"/>
          </a:p>
        </p:txBody>
      </p:sp>
      <p:sp>
        <p:nvSpPr>
          <p:cNvPr id="8" name="مستطيل 7"/>
          <p:cNvSpPr/>
          <p:nvPr/>
        </p:nvSpPr>
        <p:spPr>
          <a:xfrm>
            <a:off x="214313" y="1428750"/>
            <a:ext cx="8501062" cy="50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400" b="1" dirty="0">
                <a:solidFill>
                  <a:schemeClr val="accent6">
                    <a:lumMod val="50000"/>
                  </a:schemeClr>
                </a:solidFill>
              </a:rPr>
              <a:t>ثالثا: معوقات الاستثمار في دول مجلس التعاون الخليجي دراسة ميدانية</a:t>
            </a:r>
            <a:r>
              <a:rPr lang="ar-SA" sz="2400" dirty="0">
                <a:solidFill>
                  <a:schemeClr val="accent6">
                    <a:lumMod val="50000"/>
                  </a:schemeClr>
                </a:solidFill>
              </a:rPr>
              <a:t> </a:t>
            </a:r>
            <a:endParaRPr lang="en-US" sz="2400" dirty="0">
              <a:solidFill>
                <a:schemeClr val="accent6">
                  <a:lumMod val="50000"/>
                </a:schemeClr>
              </a:solidFill>
            </a:endParaRPr>
          </a:p>
        </p:txBody>
      </p:sp>
    </p:spTree>
  </p:cSld>
  <p:clrMapOvr>
    <a:masterClrMapping/>
  </p:clrMapOvr>
  <p:transition spd="slow">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357188" y="1643063"/>
            <a:ext cx="8501062" cy="1785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400" dirty="0">
                <a:solidFill>
                  <a:schemeClr val="tx2">
                    <a:lumMod val="75000"/>
                  </a:schemeClr>
                </a:solidFill>
              </a:rPr>
              <a:t> </a:t>
            </a:r>
            <a:endParaRPr lang="en-US" sz="1400" dirty="0">
              <a:solidFill>
                <a:schemeClr val="tx2">
                  <a:lumMod val="75000"/>
                </a:schemeClr>
              </a:solidFill>
            </a:endParaRPr>
          </a:p>
          <a:p>
            <a:pPr>
              <a:defRPr/>
            </a:pPr>
            <a:r>
              <a:rPr lang="ar-SA" sz="1400" b="1" dirty="0">
                <a:solidFill>
                  <a:schemeClr val="tx2">
                    <a:lumMod val="75000"/>
                  </a:schemeClr>
                </a:solidFill>
              </a:rPr>
              <a:t>3</a:t>
            </a:r>
            <a:r>
              <a:rPr lang="ar-SA" sz="1600" b="1" dirty="0">
                <a:solidFill>
                  <a:schemeClr val="tx2">
                    <a:lumMod val="75000"/>
                  </a:schemeClr>
                </a:solidFill>
              </a:rPr>
              <a:t>- تحليل النتائج</a:t>
            </a:r>
            <a:endParaRPr lang="en-US" sz="1600" dirty="0">
              <a:solidFill>
                <a:schemeClr val="tx2">
                  <a:lumMod val="75000"/>
                </a:schemeClr>
              </a:solidFill>
            </a:endParaRPr>
          </a:p>
          <a:p>
            <a:pPr>
              <a:defRPr/>
            </a:pPr>
            <a:r>
              <a:rPr lang="ar-SA" sz="1600" b="1" dirty="0" err="1">
                <a:solidFill>
                  <a:schemeClr val="tx2">
                    <a:lumMod val="75000"/>
                  </a:schemeClr>
                </a:solidFill>
              </a:rPr>
              <a:t>اولا</a:t>
            </a:r>
            <a:r>
              <a:rPr lang="ar-SA" sz="1600" b="1" dirty="0">
                <a:solidFill>
                  <a:schemeClr val="tx2">
                    <a:lumMod val="75000"/>
                  </a:schemeClr>
                </a:solidFill>
              </a:rPr>
              <a:t>: المعوقات </a:t>
            </a:r>
            <a:r>
              <a:rPr lang="ar-SA" sz="1600" b="1" dirty="0" err="1">
                <a:solidFill>
                  <a:schemeClr val="tx2">
                    <a:lumMod val="75000"/>
                  </a:schemeClr>
                </a:solidFill>
              </a:rPr>
              <a:t>الاجرائية</a:t>
            </a:r>
            <a:r>
              <a:rPr lang="ar-SA" sz="1600" b="1" dirty="0">
                <a:solidFill>
                  <a:schemeClr val="tx2">
                    <a:lumMod val="75000"/>
                  </a:schemeClr>
                </a:solidFill>
              </a:rPr>
              <a:t>:</a:t>
            </a:r>
            <a:endParaRPr lang="en-US" sz="1600" dirty="0">
              <a:solidFill>
                <a:schemeClr val="tx2">
                  <a:lumMod val="75000"/>
                </a:schemeClr>
              </a:solidFill>
            </a:endParaRPr>
          </a:p>
          <a:p>
            <a:pPr>
              <a:defRPr/>
            </a:pPr>
            <a:r>
              <a:rPr lang="ar-SA" sz="1400" b="1" dirty="0">
                <a:solidFill>
                  <a:schemeClr val="tx2">
                    <a:lumMod val="75000"/>
                  </a:schemeClr>
                </a:solidFill>
              </a:rPr>
              <a:t>تم تحديد 6 </a:t>
            </a:r>
            <a:r>
              <a:rPr lang="ar-SA" sz="1400" b="1" dirty="0" err="1">
                <a:solidFill>
                  <a:schemeClr val="tx2">
                    <a:lumMod val="75000"/>
                  </a:schemeClr>
                </a:solidFill>
              </a:rPr>
              <a:t>انواع</a:t>
            </a:r>
            <a:r>
              <a:rPr lang="ar-SA" sz="1400" b="1" dirty="0">
                <a:solidFill>
                  <a:schemeClr val="tx2">
                    <a:lumMod val="75000"/>
                  </a:schemeClr>
                </a:solidFill>
              </a:rPr>
              <a:t> من الصعوبات في مجال المعوقات </a:t>
            </a:r>
            <a:r>
              <a:rPr lang="ar-SA" sz="1400" b="1" dirty="0" err="1">
                <a:solidFill>
                  <a:schemeClr val="tx2">
                    <a:lumMod val="75000"/>
                  </a:schemeClr>
                </a:solidFill>
              </a:rPr>
              <a:t>الاجرائية</a:t>
            </a:r>
            <a:r>
              <a:rPr lang="ar-SA" sz="1400" b="1" dirty="0">
                <a:solidFill>
                  <a:schemeClr val="tx2">
                    <a:lumMod val="75000"/>
                  </a:schemeClr>
                </a:solidFill>
              </a:rPr>
              <a:t> التي قد تؤثر سلبا التوجه الاستثماري للشركات والمؤسسات في عينة الدراسة للشركات الخليجية ، وطلب منها تحديد درجة التأثير السلبي لكل من هذه الصعوبات على مقدرتها الاستثمارية وقد أدرج التوزيع النسبي لإجابات الشركات على هذه الأسئلة في الجدول رقم (1).وقد تم المستوى لدرجة الصعوبة لكل نوع من </a:t>
            </a:r>
            <a:r>
              <a:rPr lang="ar-SA" sz="1400" b="1" dirty="0" err="1">
                <a:solidFill>
                  <a:schemeClr val="tx2">
                    <a:lumMod val="75000"/>
                  </a:schemeClr>
                </a:solidFill>
              </a:rPr>
              <a:t>انواع</a:t>
            </a:r>
            <a:r>
              <a:rPr lang="ar-SA" sz="1400" b="1" dirty="0">
                <a:solidFill>
                  <a:schemeClr val="tx2">
                    <a:lumMod val="75000"/>
                  </a:schemeClr>
                </a:solidFill>
              </a:rPr>
              <a:t> المعوقات ومنها </a:t>
            </a:r>
            <a:r>
              <a:rPr lang="ar-SA" sz="1400" b="1" dirty="0" err="1">
                <a:solidFill>
                  <a:schemeClr val="tx2">
                    <a:lumMod val="75000"/>
                  </a:schemeClr>
                </a:solidFill>
              </a:rPr>
              <a:t>يتيبن</a:t>
            </a:r>
            <a:r>
              <a:rPr lang="ar-SA" sz="1400" b="1" dirty="0">
                <a:solidFill>
                  <a:schemeClr val="tx2">
                    <a:lumMod val="75000"/>
                  </a:schemeClr>
                </a:solidFill>
              </a:rPr>
              <a:t> ان القيود البيروقراطية وتعدد الجهات </a:t>
            </a:r>
            <a:r>
              <a:rPr lang="ar-SA" sz="1400" b="1" dirty="0" err="1">
                <a:solidFill>
                  <a:schemeClr val="tx2">
                    <a:lumMod val="75000"/>
                  </a:schemeClr>
                </a:solidFill>
              </a:rPr>
              <a:t>المسؤولة</a:t>
            </a:r>
            <a:r>
              <a:rPr lang="ar-SA" sz="1400" b="1" dirty="0">
                <a:solidFill>
                  <a:schemeClr val="tx2">
                    <a:lumMod val="75000"/>
                  </a:schemeClr>
                </a:solidFill>
              </a:rPr>
              <a:t> عن الاستثمار هما </a:t>
            </a:r>
            <a:r>
              <a:rPr lang="ar-SA" sz="1400" b="1" dirty="0" err="1">
                <a:solidFill>
                  <a:schemeClr val="tx2">
                    <a:lumMod val="75000"/>
                  </a:schemeClr>
                </a:solidFill>
              </a:rPr>
              <a:t>اهم</a:t>
            </a:r>
            <a:r>
              <a:rPr lang="ar-SA" sz="1400" b="1" dirty="0">
                <a:solidFill>
                  <a:schemeClr val="tx2">
                    <a:lumMod val="75000"/>
                  </a:schemeClr>
                </a:solidFill>
              </a:rPr>
              <a:t> معوقين في هذا المجال مع العلم بان الدرجة الكلية لجميع </a:t>
            </a:r>
            <a:r>
              <a:rPr lang="ar-SA" sz="1400" b="1" dirty="0" err="1">
                <a:solidFill>
                  <a:schemeClr val="tx2">
                    <a:lumMod val="75000"/>
                  </a:schemeClr>
                </a:solidFill>
              </a:rPr>
              <a:t>انواع</a:t>
            </a:r>
            <a:r>
              <a:rPr lang="ar-SA" sz="1400" b="1" dirty="0">
                <a:solidFill>
                  <a:schemeClr val="tx2">
                    <a:lumMod val="75000"/>
                  </a:schemeClr>
                </a:solidFill>
              </a:rPr>
              <a:t> المعوقات كانت كبيرة </a:t>
            </a:r>
            <a:r>
              <a:rPr lang="ar-SA" sz="1400" b="1" dirty="0" err="1">
                <a:solidFill>
                  <a:schemeClr val="tx2">
                    <a:lumMod val="75000"/>
                  </a:schemeClr>
                </a:solidFill>
              </a:rPr>
              <a:t>او</a:t>
            </a:r>
            <a:r>
              <a:rPr lang="ar-SA" sz="1400" b="1" dirty="0">
                <a:solidFill>
                  <a:schemeClr val="tx2">
                    <a:lumMod val="75000"/>
                  </a:schemeClr>
                </a:solidFill>
              </a:rPr>
              <a:t> كبيرة جدا في نظر عينة الدراسة.  </a:t>
            </a:r>
            <a:endParaRPr lang="en-US" sz="1400" b="1"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F49FED2B-3642-402E-9FA3-FA256EF34921}" type="slidenum">
              <a:rPr lang="ar-SA" smtClean="0"/>
              <a:pPr>
                <a:defRPr/>
              </a:pPr>
              <a:t>18</a:t>
            </a:fld>
            <a:endParaRPr lang="ar-SA" dirty="0"/>
          </a:p>
        </p:txBody>
      </p:sp>
      <p:sp>
        <p:nvSpPr>
          <p:cNvPr id="8" name="مستطيل 7"/>
          <p:cNvSpPr/>
          <p:nvPr/>
        </p:nvSpPr>
        <p:spPr>
          <a:xfrm>
            <a:off x="-142875" y="1428750"/>
            <a:ext cx="9144000" cy="50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b="1" dirty="0">
                <a:solidFill>
                  <a:schemeClr val="accent6">
                    <a:lumMod val="50000"/>
                  </a:schemeClr>
                </a:solidFill>
              </a:rPr>
              <a:t>ثالثا: معوقات الاستثمار في دول مجلس التعاون الخليجي دراسة ميدانية</a:t>
            </a:r>
            <a:r>
              <a:rPr lang="ar-SA" sz="2400" dirty="0">
                <a:solidFill>
                  <a:schemeClr val="accent6">
                    <a:lumMod val="50000"/>
                  </a:schemeClr>
                </a:solidFill>
              </a:rPr>
              <a:t> </a:t>
            </a:r>
            <a:endParaRPr lang="en-US" sz="2400" dirty="0">
              <a:solidFill>
                <a:schemeClr val="accent6">
                  <a:lumMod val="50000"/>
                </a:schemeClr>
              </a:solidFill>
            </a:endParaRPr>
          </a:p>
        </p:txBody>
      </p:sp>
      <p:sp>
        <p:nvSpPr>
          <p:cNvPr id="19463" name="Rectangle 1"/>
          <p:cNvSpPr>
            <a:spLocks noChangeArrowheads="1"/>
          </p:cNvSpPr>
          <p:nvPr/>
        </p:nvSpPr>
        <p:spPr bwMode="auto">
          <a:xfrm>
            <a:off x="0" y="3357563"/>
            <a:ext cx="9144000" cy="457200"/>
          </a:xfrm>
          <a:prstGeom prst="rect">
            <a:avLst/>
          </a:prstGeom>
          <a:noFill/>
          <a:ln w="9525">
            <a:noFill/>
            <a:miter lim="800000"/>
            <a:headEnd/>
            <a:tailEnd/>
          </a:ln>
        </p:spPr>
        <p:txBody>
          <a:bodyPr wrap="none" anchor="ctr">
            <a:spAutoFit/>
          </a:bodyPr>
          <a:lstStyle/>
          <a:p>
            <a:pPr algn="ctr" eaLnBrk="0" hangingPunct="0"/>
            <a:r>
              <a:rPr lang="ar-SA" sz="1400" b="1">
                <a:cs typeface="Times New Roman" pitchFamily="18" charset="0"/>
              </a:rPr>
              <a:t>الجدول رقم (1): المعوقات الاجرائية</a:t>
            </a:r>
            <a:endParaRPr lang="ar-SA"/>
          </a:p>
        </p:txBody>
      </p:sp>
      <p:graphicFrame>
        <p:nvGraphicFramePr>
          <p:cNvPr id="9" name="جدول 8"/>
          <p:cNvGraphicFramePr>
            <a:graphicFrameLocks noGrp="1"/>
          </p:cNvGraphicFramePr>
          <p:nvPr/>
        </p:nvGraphicFramePr>
        <p:xfrm>
          <a:off x="428596" y="3929066"/>
          <a:ext cx="8215371" cy="2362164"/>
        </p:xfrm>
        <a:graphic>
          <a:graphicData uri="http://schemas.openxmlformats.org/drawingml/2006/table">
            <a:tbl>
              <a:tblPr rtl="1">
                <a:tableStyleId>{37CE84F3-28C3-443E-9E96-99CF82512B78}</a:tableStyleId>
              </a:tblPr>
              <a:tblGrid>
                <a:gridCol w="772846"/>
                <a:gridCol w="2744712"/>
                <a:gridCol w="782969"/>
                <a:gridCol w="652474"/>
                <a:gridCol w="652474"/>
                <a:gridCol w="652474"/>
                <a:gridCol w="652474"/>
                <a:gridCol w="652474"/>
                <a:gridCol w="652474"/>
              </a:tblGrid>
              <a:tr h="100097">
                <a:tc rowSpan="2">
                  <a:txBody>
                    <a:bodyPr/>
                    <a:lstStyle/>
                    <a:p>
                      <a:pPr marL="71755" marR="71755" algn="ctr" rtl="1">
                        <a:spcAft>
                          <a:spcPts val="0"/>
                        </a:spcAft>
                      </a:pPr>
                      <a:r>
                        <a:rPr lang="ar-SA" sz="1050" dirty="0"/>
                        <a:t>الرقم</a:t>
                      </a:r>
                      <a:endParaRPr lang="en-US" sz="1050" dirty="0">
                        <a:latin typeface="Times New Roman"/>
                        <a:ea typeface="Times New Roman"/>
                      </a:endParaRPr>
                    </a:p>
                  </a:txBody>
                  <a:tcPr marL="68580" marR="68580" marT="0" marB="0" vert="vert270" anchor="ctr"/>
                </a:tc>
                <a:tc>
                  <a:txBody>
                    <a:bodyPr/>
                    <a:lstStyle/>
                    <a:p>
                      <a:pPr algn="ctr" rtl="1">
                        <a:spcAft>
                          <a:spcPts val="0"/>
                        </a:spcAft>
                      </a:pPr>
                      <a:r>
                        <a:rPr lang="ar-SA" sz="1050"/>
                        <a:t>المعوق</a:t>
                      </a:r>
                      <a:endParaRPr lang="en-US" sz="1050" dirty="0">
                        <a:latin typeface="Times New Roman"/>
                        <a:ea typeface="Times New Roman"/>
                      </a:endParaRPr>
                    </a:p>
                  </a:txBody>
                  <a:tcPr marL="68580" marR="68580" marT="0" marB="0" anchor="ctr"/>
                </a:tc>
                <a:tc gridSpan="5">
                  <a:txBody>
                    <a:bodyPr/>
                    <a:lstStyle/>
                    <a:p>
                      <a:pPr algn="ctr" rtl="1">
                        <a:spcAft>
                          <a:spcPts val="0"/>
                        </a:spcAft>
                      </a:pPr>
                      <a:r>
                        <a:rPr lang="ar-SA" sz="1050"/>
                        <a:t>درجة التأثير السلبي للمعوق </a:t>
                      </a:r>
                      <a:endParaRPr lang="en-US" sz="1050" dirty="0">
                        <a:latin typeface="Times New Roman"/>
                        <a:ea typeface="Times New Roman"/>
                      </a:endParaRPr>
                    </a:p>
                  </a:txBody>
                  <a:tcPr marL="68580" marR="6858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2">
                  <a:txBody>
                    <a:bodyPr/>
                    <a:lstStyle/>
                    <a:p>
                      <a:pPr algn="ctr" rtl="1">
                        <a:spcAft>
                          <a:spcPts val="0"/>
                        </a:spcAft>
                      </a:pPr>
                      <a:r>
                        <a:rPr lang="ar-SA" sz="1050"/>
                        <a:t>المستوى العام</a:t>
                      </a:r>
                      <a:endParaRPr lang="en-US" sz="1050" dirty="0">
                        <a:latin typeface="Times New Roman"/>
                        <a:ea typeface="Times New Roman"/>
                      </a:endParaRPr>
                    </a:p>
                  </a:txBody>
                  <a:tcPr marL="68580" marR="68580" marT="0" marB="0" anchor="ctr"/>
                </a:tc>
                <a:tc hMerge="1">
                  <a:txBody>
                    <a:bodyPr/>
                    <a:lstStyle/>
                    <a:p>
                      <a:pPr rtl="1"/>
                      <a:endParaRPr lang="ar-SA"/>
                    </a:p>
                  </a:txBody>
                  <a:tcPr/>
                </a:tc>
              </a:tr>
              <a:tr h="200195">
                <a:tc vMerge="1">
                  <a:txBody>
                    <a:bodyPr/>
                    <a:lstStyle/>
                    <a:p>
                      <a:pPr rtl="1"/>
                      <a:endParaRPr lang="ar-SA"/>
                    </a:p>
                  </a:txBody>
                  <a:tcPr/>
                </a:tc>
                <a:tc>
                  <a:txBody>
                    <a:bodyPr/>
                    <a:lstStyle/>
                    <a:p>
                      <a:pPr algn="justLow" rtl="0">
                        <a:spcAft>
                          <a:spcPts val="0"/>
                        </a:spcAft>
                      </a:pPr>
                      <a:r>
                        <a:rPr lang="en-US" sz="1050" dirty="0"/>
                        <a:t> </a:t>
                      </a:r>
                      <a:endParaRPr lang="en-US" sz="1050" dirty="0">
                        <a:latin typeface="Times New Roman"/>
                        <a:ea typeface="Times New Roman"/>
                      </a:endParaRPr>
                    </a:p>
                  </a:txBody>
                  <a:tcPr marL="68580" marR="68580" marT="0" marB="0" anchor="ctr"/>
                </a:tc>
                <a:tc>
                  <a:txBody>
                    <a:bodyPr/>
                    <a:lstStyle/>
                    <a:p>
                      <a:pPr algn="ctr" rtl="1">
                        <a:spcAft>
                          <a:spcPts val="0"/>
                        </a:spcAft>
                      </a:pPr>
                      <a:r>
                        <a:rPr lang="ar-SA" sz="1050"/>
                        <a:t>كبيرة جدا</a:t>
                      </a:r>
                      <a:endParaRPr lang="en-US" sz="1050" dirty="0">
                        <a:latin typeface="Times New Roman"/>
                        <a:ea typeface="Times New Roman"/>
                      </a:endParaRPr>
                    </a:p>
                  </a:txBody>
                  <a:tcPr marL="68580" marR="68580" marT="0" marB="0" anchor="ctr"/>
                </a:tc>
                <a:tc>
                  <a:txBody>
                    <a:bodyPr/>
                    <a:lstStyle/>
                    <a:p>
                      <a:pPr algn="ctr" rtl="1">
                        <a:spcAft>
                          <a:spcPts val="0"/>
                        </a:spcAft>
                      </a:pPr>
                      <a:r>
                        <a:rPr lang="ar-SA" sz="1050"/>
                        <a:t>كبيرة</a:t>
                      </a:r>
                      <a:endParaRPr lang="en-US" sz="1050" dirty="0">
                        <a:latin typeface="Times New Roman"/>
                        <a:ea typeface="Times New Roman"/>
                      </a:endParaRPr>
                    </a:p>
                  </a:txBody>
                  <a:tcPr marL="68580" marR="68580" marT="0" marB="0" anchor="ctr"/>
                </a:tc>
                <a:tc>
                  <a:txBody>
                    <a:bodyPr/>
                    <a:lstStyle/>
                    <a:p>
                      <a:pPr algn="ctr" rtl="1">
                        <a:spcAft>
                          <a:spcPts val="0"/>
                        </a:spcAft>
                      </a:pPr>
                      <a:r>
                        <a:rPr lang="ar-SA" sz="1050"/>
                        <a:t>متوسطة</a:t>
                      </a:r>
                      <a:endParaRPr lang="en-US" sz="1050" dirty="0">
                        <a:latin typeface="Times New Roman"/>
                        <a:ea typeface="Times New Roman"/>
                      </a:endParaRPr>
                    </a:p>
                  </a:txBody>
                  <a:tcPr marL="68580" marR="68580" marT="0" marB="0" anchor="ctr"/>
                </a:tc>
                <a:tc>
                  <a:txBody>
                    <a:bodyPr/>
                    <a:lstStyle/>
                    <a:p>
                      <a:pPr algn="ctr" rtl="1">
                        <a:spcAft>
                          <a:spcPts val="0"/>
                        </a:spcAft>
                      </a:pPr>
                      <a:r>
                        <a:rPr lang="ar-SA" sz="1050"/>
                        <a:t>ضعيفة</a:t>
                      </a:r>
                      <a:endParaRPr lang="en-US" sz="1050" dirty="0">
                        <a:latin typeface="Times New Roman"/>
                        <a:ea typeface="Times New Roman"/>
                      </a:endParaRPr>
                    </a:p>
                  </a:txBody>
                  <a:tcPr marL="68580" marR="68580" marT="0" marB="0" anchor="ctr"/>
                </a:tc>
                <a:tc>
                  <a:txBody>
                    <a:bodyPr/>
                    <a:lstStyle/>
                    <a:p>
                      <a:pPr algn="ctr" rtl="1">
                        <a:spcAft>
                          <a:spcPts val="0"/>
                        </a:spcAft>
                      </a:pPr>
                      <a:r>
                        <a:rPr lang="ar-SA" sz="1050"/>
                        <a:t>غير مؤثرة</a:t>
                      </a:r>
                      <a:endParaRPr lang="en-US" sz="1050" dirty="0">
                        <a:latin typeface="Times New Roman"/>
                        <a:ea typeface="Times New Roman"/>
                      </a:endParaRPr>
                    </a:p>
                  </a:txBody>
                  <a:tcPr marL="68580" marR="68580" marT="0" marB="0" anchor="ctr"/>
                </a:tc>
                <a:tc>
                  <a:txBody>
                    <a:bodyPr/>
                    <a:lstStyle/>
                    <a:p>
                      <a:pPr algn="ctr" rtl="1">
                        <a:spcAft>
                          <a:spcPts val="0"/>
                        </a:spcAft>
                      </a:pPr>
                      <a:r>
                        <a:rPr lang="ar-SA" sz="1050"/>
                        <a:t>النسبة</a:t>
                      </a:r>
                      <a:endParaRPr lang="en-US" sz="1050" dirty="0">
                        <a:latin typeface="Times New Roman"/>
                        <a:ea typeface="Times New Roman"/>
                      </a:endParaRPr>
                    </a:p>
                  </a:txBody>
                  <a:tcPr marL="68580" marR="68580" marT="0" marB="0" anchor="ctr"/>
                </a:tc>
                <a:tc>
                  <a:txBody>
                    <a:bodyPr/>
                    <a:lstStyle/>
                    <a:p>
                      <a:pPr algn="ctr" rtl="1">
                        <a:spcAft>
                          <a:spcPts val="0"/>
                        </a:spcAft>
                      </a:pPr>
                      <a:r>
                        <a:rPr lang="ar-SA" sz="1050"/>
                        <a:t>الدرجة</a:t>
                      </a:r>
                      <a:endParaRPr lang="en-US" sz="1050" dirty="0">
                        <a:latin typeface="Times New Roman"/>
                        <a:ea typeface="Times New Roman"/>
                      </a:endParaRPr>
                    </a:p>
                  </a:txBody>
                  <a:tcPr marL="68580" marR="68580" marT="0" marB="0" anchor="ctr"/>
                </a:tc>
              </a:tr>
              <a:tr h="300292">
                <a:tc>
                  <a:txBody>
                    <a:bodyPr/>
                    <a:lstStyle/>
                    <a:p>
                      <a:pPr algn="ctr" rtl="0">
                        <a:spcAft>
                          <a:spcPts val="0"/>
                        </a:spcAft>
                      </a:pPr>
                      <a:r>
                        <a:rPr lang="en-US" sz="1050" dirty="0"/>
                        <a:t>1</a:t>
                      </a:r>
                      <a:endParaRPr lang="en-US" sz="1050" dirty="0">
                        <a:latin typeface="Times New Roman"/>
                        <a:ea typeface="Times New Roman"/>
                      </a:endParaRPr>
                    </a:p>
                  </a:txBody>
                  <a:tcPr marL="68580" marR="68580" marT="0" marB="0" anchor="ctr"/>
                </a:tc>
                <a:tc>
                  <a:txBody>
                    <a:bodyPr/>
                    <a:lstStyle/>
                    <a:p>
                      <a:pPr algn="justLow" rtl="1">
                        <a:spcAft>
                          <a:spcPts val="0"/>
                        </a:spcAft>
                      </a:pPr>
                      <a:r>
                        <a:rPr lang="ar-SA" sz="1050" dirty="0"/>
                        <a:t>القيود البيروقراطية وبطء </a:t>
                      </a:r>
                      <a:r>
                        <a:rPr lang="ar-SA" sz="1050" dirty="0" err="1"/>
                        <a:t>الاجراءات</a:t>
                      </a:r>
                      <a:r>
                        <a:rPr lang="ar-SA" sz="1050" dirty="0"/>
                        <a:t> </a:t>
                      </a:r>
                      <a:r>
                        <a:rPr lang="ar-SA" sz="1050" dirty="0" err="1"/>
                        <a:t>الادارية</a:t>
                      </a:r>
                      <a:r>
                        <a:rPr lang="ar-SA" sz="1050" dirty="0"/>
                        <a:t> و الحكومية</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62%</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26%</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12%</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0%</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0%</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88%</a:t>
                      </a:r>
                      <a:endParaRPr lang="en-US" sz="1050" dirty="0">
                        <a:latin typeface="Times New Roman"/>
                        <a:ea typeface="Times New Roman"/>
                      </a:endParaRPr>
                    </a:p>
                  </a:txBody>
                  <a:tcPr marL="68580" marR="68580" marT="0" marB="0" anchor="ctr"/>
                </a:tc>
                <a:tc>
                  <a:txBody>
                    <a:bodyPr/>
                    <a:lstStyle/>
                    <a:p>
                      <a:pPr algn="ctr" rtl="1">
                        <a:spcAft>
                          <a:spcPts val="0"/>
                        </a:spcAft>
                      </a:pPr>
                      <a:r>
                        <a:rPr lang="ar-SA" sz="1050"/>
                        <a:t>كبيرة جدا</a:t>
                      </a:r>
                      <a:endParaRPr lang="en-US" sz="1050" dirty="0">
                        <a:latin typeface="Times New Roman"/>
                        <a:ea typeface="Times New Roman"/>
                      </a:endParaRPr>
                    </a:p>
                  </a:txBody>
                  <a:tcPr marL="68580" marR="68580" marT="0" marB="0" anchor="ctr"/>
                </a:tc>
              </a:tr>
              <a:tr h="200195">
                <a:tc>
                  <a:txBody>
                    <a:bodyPr/>
                    <a:lstStyle/>
                    <a:p>
                      <a:pPr algn="ctr" rtl="0">
                        <a:spcAft>
                          <a:spcPts val="0"/>
                        </a:spcAft>
                      </a:pPr>
                      <a:r>
                        <a:rPr lang="en-US" sz="1050" dirty="0"/>
                        <a:t>2</a:t>
                      </a:r>
                      <a:endParaRPr lang="en-US" sz="1050" dirty="0">
                        <a:latin typeface="Times New Roman"/>
                        <a:ea typeface="Times New Roman"/>
                      </a:endParaRPr>
                    </a:p>
                  </a:txBody>
                  <a:tcPr marL="68580" marR="68580" marT="0" marB="0" anchor="ctr"/>
                </a:tc>
                <a:tc>
                  <a:txBody>
                    <a:bodyPr/>
                    <a:lstStyle/>
                    <a:p>
                      <a:pPr algn="justLow" rtl="1">
                        <a:spcAft>
                          <a:spcPts val="0"/>
                        </a:spcAft>
                      </a:pPr>
                      <a:r>
                        <a:rPr lang="ar-SA" sz="1050"/>
                        <a:t>صعوبة ترخيص و تسجيل المشروع</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26%</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40%</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25%</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6%</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3%</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70%</a:t>
                      </a:r>
                      <a:endParaRPr lang="en-US" sz="1050" dirty="0">
                        <a:latin typeface="Times New Roman"/>
                        <a:ea typeface="Times New Roman"/>
                      </a:endParaRPr>
                    </a:p>
                  </a:txBody>
                  <a:tcPr marL="68580" marR="68580" marT="0" marB="0" anchor="ctr"/>
                </a:tc>
                <a:tc>
                  <a:txBody>
                    <a:bodyPr/>
                    <a:lstStyle/>
                    <a:p>
                      <a:pPr algn="ctr" rtl="1">
                        <a:spcAft>
                          <a:spcPts val="0"/>
                        </a:spcAft>
                      </a:pPr>
                      <a:r>
                        <a:rPr lang="ar-SA" sz="1050"/>
                        <a:t>كبيرة</a:t>
                      </a:r>
                      <a:endParaRPr lang="en-US" sz="1050" dirty="0">
                        <a:latin typeface="Times New Roman"/>
                        <a:ea typeface="Times New Roman"/>
                      </a:endParaRPr>
                    </a:p>
                  </a:txBody>
                  <a:tcPr marL="68580" marR="68580" marT="0" marB="0" anchor="ctr"/>
                </a:tc>
              </a:tr>
              <a:tr h="400390">
                <a:tc>
                  <a:txBody>
                    <a:bodyPr/>
                    <a:lstStyle/>
                    <a:p>
                      <a:pPr algn="ctr" rtl="0">
                        <a:spcAft>
                          <a:spcPts val="0"/>
                        </a:spcAft>
                      </a:pPr>
                      <a:r>
                        <a:rPr lang="en-US" sz="1050" dirty="0"/>
                        <a:t>3</a:t>
                      </a:r>
                      <a:endParaRPr lang="en-US" sz="1050" dirty="0">
                        <a:latin typeface="Times New Roman"/>
                        <a:ea typeface="Times New Roman"/>
                      </a:endParaRPr>
                    </a:p>
                  </a:txBody>
                  <a:tcPr marL="68580" marR="68580" marT="0" marB="0" anchor="ctr"/>
                </a:tc>
                <a:tc>
                  <a:txBody>
                    <a:bodyPr/>
                    <a:lstStyle/>
                    <a:p>
                      <a:pPr algn="justLow" rtl="1">
                        <a:spcAft>
                          <a:spcPts val="0"/>
                        </a:spcAft>
                      </a:pPr>
                      <a:r>
                        <a:rPr lang="ar-SA" sz="1050"/>
                        <a:t>صعوبة حصول المستثمرين على تأشيرات الدخول للدولة </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39%</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23%</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23%</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11%</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5%</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70%</a:t>
                      </a:r>
                      <a:endParaRPr lang="en-US" sz="1050" dirty="0">
                        <a:latin typeface="Times New Roman"/>
                        <a:ea typeface="Times New Roman"/>
                      </a:endParaRPr>
                    </a:p>
                  </a:txBody>
                  <a:tcPr marL="68580" marR="68580" marT="0" marB="0" anchor="ctr"/>
                </a:tc>
                <a:tc>
                  <a:txBody>
                    <a:bodyPr/>
                    <a:lstStyle/>
                    <a:p>
                      <a:pPr algn="ctr" rtl="1">
                        <a:spcAft>
                          <a:spcPts val="0"/>
                        </a:spcAft>
                      </a:pPr>
                      <a:r>
                        <a:rPr lang="ar-SA" sz="1050"/>
                        <a:t>كبيرة</a:t>
                      </a:r>
                      <a:endParaRPr lang="en-US" sz="1050" dirty="0">
                        <a:latin typeface="Times New Roman"/>
                        <a:ea typeface="Times New Roman"/>
                      </a:endParaRPr>
                    </a:p>
                  </a:txBody>
                  <a:tcPr marL="68580" marR="68580" marT="0" marB="0" anchor="ctr"/>
                </a:tc>
              </a:tr>
              <a:tr h="400390">
                <a:tc>
                  <a:txBody>
                    <a:bodyPr/>
                    <a:lstStyle/>
                    <a:p>
                      <a:pPr algn="ctr" rtl="0">
                        <a:spcAft>
                          <a:spcPts val="0"/>
                        </a:spcAft>
                      </a:pPr>
                      <a:r>
                        <a:rPr lang="en-US" sz="1050" dirty="0"/>
                        <a:t>4</a:t>
                      </a:r>
                      <a:endParaRPr lang="en-US" sz="1050" dirty="0">
                        <a:latin typeface="Times New Roman"/>
                        <a:ea typeface="Times New Roman"/>
                      </a:endParaRPr>
                    </a:p>
                  </a:txBody>
                  <a:tcPr marL="68580" marR="68580" marT="0" marB="0" anchor="ctr"/>
                </a:tc>
                <a:tc>
                  <a:txBody>
                    <a:bodyPr/>
                    <a:lstStyle/>
                    <a:p>
                      <a:pPr algn="justLow" rtl="1">
                        <a:spcAft>
                          <a:spcPts val="0"/>
                        </a:spcAft>
                      </a:pPr>
                      <a:r>
                        <a:rPr lang="ar-SA" sz="1050"/>
                        <a:t>طول الاجرءات التنظيمية للمستثمرين في منافذ السفر و العودة</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25%</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22%</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31%</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13%</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9%</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60%</a:t>
                      </a:r>
                      <a:endParaRPr lang="en-US" sz="1050" dirty="0">
                        <a:latin typeface="Times New Roman"/>
                        <a:ea typeface="Times New Roman"/>
                      </a:endParaRPr>
                    </a:p>
                  </a:txBody>
                  <a:tcPr marL="68580" marR="68580" marT="0" marB="0" anchor="ctr"/>
                </a:tc>
                <a:tc>
                  <a:txBody>
                    <a:bodyPr/>
                    <a:lstStyle/>
                    <a:p>
                      <a:pPr algn="ctr" rtl="1">
                        <a:spcAft>
                          <a:spcPts val="0"/>
                        </a:spcAft>
                      </a:pPr>
                      <a:r>
                        <a:rPr lang="ar-SA" sz="1050"/>
                        <a:t>كبيرة</a:t>
                      </a:r>
                      <a:endParaRPr lang="en-US" sz="1050" dirty="0">
                        <a:latin typeface="Times New Roman"/>
                        <a:ea typeface="Times New Roman"/>
                      </a:endParaRPr>
                    </a:p>
                  </a:txBody>
                  <a:tcPr marL="68580" marR="68580" marT="0" marB="0" anchor="ctr"/>
                </a:tc>
              </a:tr>
              <a:tr h="400390">
                <a:tc>
                  <a:txBody>
                    <a:bodyPr/>
                    <a:lstStyle/>
                    <a:p>
                      <a:pPr algn="ctr" rtl="0">
                        <a:spcAft>
                          <a:spcPts val="0"/>
                        </a:spcAft>
                      </a:pPr>
                      <a:r>
                        <a:rPr lang="en-US" sz="1050" dirty="0"/>
                        <a:t>5</a:t>
                      </a:r>
                      <a:endParaRPr lang="en-US" sz="1050" dirty="0">
                        <a:latin typeface="Times New Roman"/>
                        <a:ea typeface="Times New Roman"/>
                      </a:endParaRPr>
                    </a:p>
                  </a:txBody>
                  <a:tcPr marL="68580" marR="68580" marT="0" marB="0" anchor="ctr"/>
                </a:tc>
                <a:tc>
                  <a:txBody>
                    <a:bodyPr/>
                    <a:lstStyle/>
                    <a:p>
                      <a:pPr algn="justLow" rtl="1">
                        <a:spcAft>
                          <a:spcPts val="0"/>
                        </a:spcAft>
                      </a:pPr>
                      <a:r>
                        <a:rPr lang="ar-SA" sz="1050"/>
                        <a:t>تعدد الجهات المسؤولة عن الاستثمار و تضارب المسؤوليات الصلاحيات بينها</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42%</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29%</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22%</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5%</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3%</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75%</a:t>
                      </a:r>
                      <a:endParaRPr lang="en-US" sz="1050" dirty="0">
                        <a:latin typeface="Times New Roman"/>
                        <a:ea typeface="Times New Roman"/>
                      </a:endParaRPr>
                    </a:p>
                  </a:txBody>
                  <a:tcPr marL="68580" marR="68580" marT="0" marB="0" anchor="ctr"/>
                </a:tc>
                <a:tc>
                  <a:txBody>
                    <a:bodyPr/>
                    <a:lstStyle/>
                    <a:p>
                      <a:pPr algn="ctr" rtl="1">
                        <a:spcAft>
                          <a:spcPts val="0"/>
                        </a:spcAft>
                      </a:pPr>
                      <a:r>
                        <a:rPr lang="ar-SA" sz="1050"/>
                        <a:t>كبيرة جدا</a:t>
                      </a:r>
                      <a:endParaRPr lang="en-US" sz="1050" dirty="0">
                        <a:latin typeface="Times New Roman"/>
                        <a:ea typeface="Times New Roman"/>
                      </a:endParaRPr>
                    </a:p>
                  </a:txBody>
                  <a:tcPr marL="68580" marR="68580" marT="0" marB="0" anchor="ctr"/>
                </a:tc>
              </a:tr>
              <a:tr h="300292">
                <a:tc>
                  <a:txBody>
                    <a:bodyPr/>
                    <a:lstStyle/>
                    <a:p>
                      <a:pPr algn="ctr" rtl="0">
                        <a:spcAft>
                          <a:spcPts val="0"/>
                        </a:spcAft>
                      </a:pPr>
                      <a:r>
                        <a:rPr lang="en-US" sz="1050" dirty="0"/>
                        <a:t>6</a:t>
                      </a:r>
                      <a:endParaRPr lang="en-US" sz="1050" dirty="0">
                        <a:latin typeface="Times New Roman"/>
                        <a:ea typeface="Times New Roman"/>
                      </a:endParaRPr>
                    </a:p>
                  </a:txBody>
                  <a:tcPr marL="68580" marR="68580" marT="0" marB="0" anchor="ctr"/>
                </a:tc>
                <a:tc>
                  <a:txBody>
                    <a:bodyPr/>
                    <a:lstStyle/>
                    <a:p>
                      <a:pPr algn="justLow" rtl="1">
                        <a:spcAft>
                          <a:spcPts val="0"/>
                        </a:spcAft>
                      </a:pPr>
                      <a:r>
                        <a:rPr lang="ar-SA" sz="1050"/>
                        <a:t>طول اجراءات التصدير و الاستيراد وعدم ملاءمتها</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17%</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42%</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28%</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9%</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5%</a:t>
                      </a:r>
                      <a:endParaRPr lang="en-US" sz="1050" dirty="0">
                        <a:latin typeface="Times New Roman"/>
                        <a:ea typeface="Times New Roman"/>
                      </a:endParaRPr>
                    </a:p>
                  </a:txBody>
                  <a:tcPr marL="68580" marR="68580" marT="0" marB="0" anchor="ctr"/>
                </a:tc>
                <a:tc>
                  <a:txBody>
                    <a:bodyPr/>
                    <a:lstStyle/>
                    <a:p>
                      <a:pPr algn="ctr" rtl="0">
                        <a:spcAft>
                          <a:spcPts val="0"/>
                        </a:spcAft>
                      </a:pPr>
                      <a:r>
                        <a:rPr lang="en-US" sz="1050" dirty="0"/>
                        <a:t>64%</a:t>
                      </a:r>
                      <a:endParaRPr lang="en-US" sz="1050" dirty="0">
                        <a:latin typeface="Times New Roman"/>
                        <a:ea typeface="Times New Roman"/>
                      </a:endParaRPr>
                    </a:p>
                  </a:txBody>
                  <a:tcPr marL="68580" marR="68580" marT="0" marB="0" anchor="ctr"/>
                </a:tc>
                <a:tc>
                  <a:txBody>
                    <a:bodyPr/>
                    <a:lstStyle/>
                    <a:p>
                      <a:pPr algn="ctr" rtl="1">
                        <a:spcAft>
                          <a:spcPts val="0"/>
                        </a:spcAft>
                      </a:pPr>
                      <a:r>
                        <a:rPr lang="ar-SA" sz="1050" dirty="0"/>
                        <a:t>كبيرة</a:t>
                      </a:r>
                      <a:endParaRPr lang="en-US" sz="1050" dirty="0">
                        <a:latin typeface="Times New Roman"/>
                        <a:ea typeface="Times New Roman"/>
                      </a:endParaRPr>
                    </a:p>
                  </a:txBody>
                  <a:tcPr marL="68580" marR="68580" marT="0" marB="0" anchor="ctr"/>
                </a:tc>
              </a:tr>
            </a:tbl>
          </a:graphicData>
        </a:graphic>
      </p:graphicFrame>
    </p:spTree>
  </p:cSld>
  <p:clrMapOvr>
    <a:masterClrMapping/>
  </p:clrMapOvr>
  <p:transition spd="slow">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2" name="عنصر نائب لرقم الشريحة 21"/>
          <p:cNvSpPr>
            <a:spLocks noGrp="1"/>
          </p:cNvSpPr>
          <p:nvPr>
            <p:ph type="sldNum" sz="quarter" idx="12"/>
          </p:nvPr>
        </p:nvSpPr>
        <p:spPr/>
        <p:txBody>
          <a:bodyPr/>
          <a:lstStyle/>
          <a:p>
            <a:pPr>
              <a:defRPr/>
            </a:pPr>
            <a:fld id="{9875226B-2054-438E-9E39-C2F1C73866C0}" type="slidenum">
              <a:rPr lang="ar-SA" smtClean="0"/>
              <a:pPr>
                <a:defRPr/>
              </a:pPr>
              <a:t>19</a:t>
            </a:fld>
            <a:endParaRPr lang="ar-SA" dirty="0"/>
          </a:p>
        </p:txBody>
      </p:sp>
      <p:sp>
        <p:nvSpPr>
          <p:cNvPr id="8" name="مستطيل 7"/>
          <p:cNvSpPr/>
          <p:nvPr/>
        </p:nvSpPr>
        <p:spPr>
          <a:xfrm>
            <a:off x="-142875" y="1428750"/>
            <a:ext cx="9144000" cy="50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b="1" dirty="0">
                <a:solidFill>
                  <a:schemeClr val="accent6">
                    <a:lumMod val="50000"/>
                  </a:schemeClr>
                </a:solidFill>
              </a:rPr>
              <a:t>ثالثا: معوقات الاستثمار في دول مجلس التعاون الخليجي دراسة ميدانية</a:t>
            </a:r>
            <a:r>
              <a:rPr lang="ar-SA" sz="2400" dirty="0">
                <a:solidFill>
                  <a:schemeClr val="accent6">
                    <a:lumMod val="50000"/>
                  </a:schemeClr>
                </a:solidFill>
              </a:rPr>
              <a:t> </a:t>
            </a:r>
            <a:endParaRPr lang="en-US" sz="2400" dirty="0">
              <a:solidFill>
                <a:schemeClr val="accent6">
                  <a:lumMod val="50000"/>
                </a:schemeClr>
              </a:solidFill>
            </a:endParaRPr>
          </a:p>
        </p:txBody>
      </p:sp>
      <p:sp>
        <p:nvSpPr>
          <p:cNvPr id="20486" name="Rectangle 1"/>
          <p:cNvSpPr>
            <a:spLocks noChangeArrowheads="1"/>
          </p:cNvSpPr>
          <p:nvPr/>
        </p:nvSpPr>
        <p:spPr bwMode="auto">
          <a:xfrm>
            <a:off x="0" y="1857375"/>
            <a:ext cx="9144000" cy="457200"/>
          </a:xfrm>
          <a:prstGeom prst="rect">
            <a:avLst/>
          </a:prstGeom>
          <a:noFill/>
          <a:ln w="9525">
            <a:noFill/>
            <a:miter lim="800000"/>
            <a:headEnd/>
            <a:tailEnd/>
          </a:ln>
        </p:spPr>
        <p:txBody>
          <a:bodyPr wrap="none" anchor="ctr">
            <a:spAutoFit/>
          </a:bodyPr>
          <a:lstStyle/>
          <a:p>
            <a:pPr algn="ctr" eaLnBrk="0" hangingPunct="0"/>
            <a:r>
              <a:rPr lang="ar-SA" sz="1400" b="1">
                <a:cs typeface="Times New Roman" pitchFamily="18" charset="0"/>
              </a:rPr>
              <a:t>الجدول رقم (1): المعوقات الاجرائية</a:t>
            </a:r>
            <a:endParaRPr lang="ar-SA"/>
          </a:p>
        </p:txBody>
      </p:sp>
      <p:graphicFrame>
        <p:nvGraphicFramePr>
          <p:cNvPr id="20487" name="Object 2"/>
          <p:cNvGraphicFramePr>
            <a:graphicFrameLocks noChangeAspect="1"/>
          </p:cNvGraphicFramePr>
          <p:nvPr/>
        </p:nvGraphicFramePr>
        <p:xfrm>
          <a:off x="285750" y="2643188"/>
          <a:ext cx="8096250" cy="3470275"/>
        </p:xfrm>
        <a:graphic>
          <a:graphicData uri="http://schemas.openxmlformats.org/presentationml/2006/ole">
            <p:oleObj spid="_x0000_s20487" r:id="rId4" imgW="8096190" imgH="3468925" progId="Excel.Sheet.8">
              <p:embed/>
            </p:oleObj>
          </a:graphicData>
        </a:graphic>
      </p:graphicFrame>
    </p:spTree>
  </p:cSld>
  <p:clrMapOvr>
    <a:masterClrMapping/>
  </p:clrMapOvr>
  <p:transition spd="slow">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285750" y="2000250"/>
            <a:ext cx="8429625" cy="4714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ar-SA" sz="1400" dirty="0">
              <a:solidFill>
                <a:schemeClr val="tx1"/>
              </a:solidFill>
            </a:endParaRPr>
          </a:p>
          <a:p>
            <a:pPr>
              <a:defRPr/>
            </a:pPr>
            <a:r>
              <a:rPr lang="ar-SA" sz="1400" b="1" dirty="0">
                <a:solidFill>
                  <a:schemeClr val="tx1"/>
                </a:solidFill>
              </a:rPr>
              <a:t>يحتل موضوع </a:t>
            </a:r>
            <a:r>
              <a:rPr lang="ar-SA" sz="1400" b="1" dirty="0" err="1">
                <a:solidFill>
                  <a:schemeClr val="tx1"/>
                </a:solidFill>
              </a:rPr>
              <a:t>الإستثمار</a:t>
            </a:r>
            <a:r>
              <a:rPr lang="ar-SA" sz="1400" b="1" dirty="0">
                <a:solidFill>
                  <a:schemeClr val="tx1"/>
                </a:solidFill>
              </a:rPr>
              <a:t> المباشر مركزاً محورياً </a:t>
            </a:r>
            <a:r>
              <a:rPr lang="ar-SA" sz="1400" b="1" dirty="0" err="1">
                <a:solidFill>
                  <a:schemeClr val="tx1"/>
                </a:solidFill>
              </a:rPr>
              <a:t>وإهتماماً</a:t>
            </a:r>
            <a:r>
              <a:rPr lang="ar-SA" sz="1400" b="1" dirty="0">
                <a:solidFill>
                  <a:schemeClr val="tx1"/>
                </a:solidFill>
              </a:rPr>
              <a:t> كبيراً من الجهات المختلفة العامة والخاصة من حيث كونه المحرك </a:t>
            </a:r>
            <a:r>
              <a:rPr lang="ar-SA" sz="1400" b="1" dirty="0" err="1">
                <a:solidFill>
                  <a:schemeClr val="tx1"/>
                </a:solidFill>
              </a:rPr>
              <a:t>الاساسي</a:t>
            </a:r>
            <a:r>
              <a:rPr lang="ar-SA" sz="1400" b="1" dirty="0">
                <a:solidFill>
                  <a:schemeClr val="tx1"/>
                </a:solidFill>
              </a:rPr>
              <a:t> للنمو الاقتصادي بصفة عامة. وقد </a:t>
            </a:r>
            <a:r>
              <a:rPr lang="ar-SA" sz="1400" b="1" dirty="0" err="1">
                <a:solidFill>
                  <a:schemeClr val="tx1"/>
                </a:solidFill>
              </a:rPr>
              <a:t>اثبتت</a:t>
            </a:r>
            <a:r>
              <a:rPr lang="ar-SA" sz="1400" b="1" dirty="0">
                <a:solidFill>
                  <a:schemeClr val="tx1"/>
                </a:solidFill>
              </a:rPr>
              <a:t> جميع الدراسات العلمية والنظرية وجود ارتباط قوي بين معدلات الاستثمار ومعدلات النمو والتنمية الاقتصادية ودرجة التنوع الاقتصادي للدول. </a:t>
            </a:r>
            <a:endParaRPr lang="en-US" sz="1400" b="1" dirty="0">
              <a:solidFill>
                <a:schemeClr val="tx1"/>
              </a:solidFill>
            </a:endParaRPr>
          </a:p>
          <a:p>
            <a:pPr>
              <a:defRPr/>
            </a:pPr>
            <a:r>
              <a:rPr lang="ar-SA" sz="1400" b="1" dirty="0">
                <a:solidFill>
                  <a:schemeClr val="tx1"/>
                </a:solidFill>
              </a:rPr>
              <a:t> </a:t>
            </a:r>
            <a:endParaRPr lang="en-US" sz="1400" b="1" dirty="0">
              <a:solidFill>
                <a:schemeClr val="tx1"/>
              </a:solidFill>
            </a:endParaRPr>
          </a:p>
          <a:p>
            <a:pPr>
              <a:defRPr/>
            </a:pPr>
            <a:r>
              <a:rPr lang="ar-SA" sz="1400" b="1" dirty="0">
                <a:solidFill>
                  <a:schemeClr val="tx1"/>
                </a:solidFill>
              </a:rPr>
              <a:t>وعلى هذا </a:t>
            </a:r>
            <a:r>
              <a:rPr lang="ar-SA" sz="1400" b="1" dirty="0" err="1">
                <a:solidFill>
                  <a:schemeClr val="tx1"/>
                </a:solidFill>
              </a:rPr>
              <a:t>الاساس</a:t>
            </a:r>
            <a:r>
              <a:rPr lang="ar-SA" sz="1400" b="1" dirty="0">
                <a:solidFill>
                  <a:schemeClr val="tx1"/>
                </a:solidFill>
              </a:rPr>
              <a:t> سعت دول المجلس على الدوام </a:t>
            </a:r>
            <a:r>
              <a:rPr lang="ar-SA" sz="1400" b="1" dirty="0" err="1">
                <a:solidFill>
                  <a:schemeClr val="tx1"/>
                </a:solidFill>
              </a:rPr>
              <a:t>الى</a:t>
            </a:r>
            <a:r>
              <a:rPr lang="ar-SA" sz="1400" b="1" dirty="0">
                <a:solidFill>
                  <a:schemeClr val="tx1"/>
                </a:solidFill>
              </a:rPr>
              <a:t> تحسين مناخها </a:t>
            </a:r>
            <a:r>
              <a:rPr lang="ar-SA" sz="1400" b="1" dirty="0" err="1">
                <a:solidFill>
                  <a:schemeClr val="tx1"/>
                </a:solidFill>
              </a:rPr>
              <a:t>الإستثماري</a:t>
            </a:r>
            <a:r>
              <a:rPr lang="ar-SA" sz="1400" b="1" dirty="0">
                <a:solidFill>
                  <a:schemeClr val="tx1"/>
                </a:solidFill>
              </a:rPr>
              <a:t> بصورة متواصلة ليكون جاذباً </a:t>
            </a:r>
            <a:r>
              <a:rPr lang="ar-SA" sz="1400" b="1" dirty="0" err="1">
                <a:solidFill>
                  <a:schemeClr val="tx1"/>
                </a:solidFill>
              </a:rPr>
              <a:t>للإستثمارات</a:t>
            </a:r>
            <a:r>
              <a:rPr lang="ar-SA" sz="1400" b="1" dirty="0">
                <a:solidFill>
                  <a:schemeClr val="tx1"/>
                </a:solidFill>
              </a:rPr>
              <a:t> الأجنبية وذلك ضمن إطار سياساتها </a:t>
            </a:r>
            <a:r>
              <a:rPr lang="ar-SA" sz="1400" b="1" dirty="0" err="1">
                <a:solidFill>
                  <a:schemeClr val="tx1"/>
                </a:solidFill>
              </a:rPr>
              <a:t>الإقتصادية</a:t>
            </a:r>
            <a:r>
              <a:rPr lang="ar-SA" sz="1400" b="1" dirty="0">
                <a:solidFill>
                  <a:schemeClr val="tx1"/>
                </a:solidFill>
              </a:rPr>
              <a:t> الأخذة بالعمل على تنويع مصادر الدخل لتقليل </a:t>
            </a:r>
            <a:r>
              <a:rPr lang="ar-SA" sz="1400" b="1" dirty="0" err="1">
                <a:solidFill>
                  <a:schemeClr val="tx1"/>
                </a:solidFill>
              </a:rPr>
              <a:t>ا</a:t>
            </a:r>
            <a:r>
              <a:rPr lang="ar-BH" sz="1400" b="1" dirty="0">
                <a:solidFill>
                  <a:schemeClr val="tx1"/>
                </a:solidFill>
              </a:rPr>
              <a:t>لا</a:t>
            </a:r>
            <a:r>
              <a:rPr lang="ar-SA" sz="1400" b="1" dirty="0" err="1">
                <a:solidFill>
                  <a:schemeClr val="tx1"/>
                </a:solidFill>
              </a:rPr>
              <a:t>ععتماد</a:t>
            </a:r>
            <a:r>
              <a:rPr lang="ar-SA" sz="1400" b="1" dirty="0">
                <a:solidFill>
                  <a:schemeClr val="tx1"/>
                </a:solidFill>
              </a:rPr>
              <a:t> على النفط والغاز الطبيعي </a:t>
            </a:r>
            <a:r>
              <a:rPr lang="ar-SA" sz="1400" b="1" dirty="0" err="1">
                <a:solidFill>
                  <a:schemeClr val="tx1"/>
                </a:solidFill>
              </a:rPr>
              <a:t>بإعتباره</a:t>
            </a:r>
            <a:r>
              <a:rPr lang="ar-SA" sz="1400" b="1" dirty="0">
                <a:solidFill>
                  <a:schemeClr val="tx1"/>
                </a:solidFill>
              </a:rPr>
              <a:t> المصدر الأساسي للناتج المحلي والإيرادات العامة للدولة . ولتحقيق هذا الهدف ، عملت دول المجلس على تشجيع القطاع الخاص وزيادة دوره في عملية التنمية </a:t>
            </a:r>
            <a:r>
              <a:rPr lang="ar-SA" sz="1400" b="1" dirty="0" err="1">
                <a:solidFill>
                  <a:schemeClr val="tx1"/>
                </a:solidFill>
              </a:rPr>
              <a:t>الإقتصادية</a:t>
            </a:r>
            <a:r>
              <a:rPr lang="ar-SA" sz="1400" b="1" dirty="0">
                <a:solidFill>
                  <a:schemeClr val="tx1"/>
                </a:solidFill>
              </a:rPr>
              <a:t> </a:t>
            </a:r>
            <a:r>
              <a:rPr lang="ar-SA" sz="1400" b="1" dirty="0" err="1">
                <a:solidFill>
                  <a:schemeClr val="tx1"/>
                </a:solidFill>
              </a:rPr>
              <a:t>والإجتماعية</a:t>
            </a:r>
            <a:r>
              <a:rPr lang="ar-SA" sz="1400" b="1" dirty="0">
                <a:solidFill>
                  <a:schemeClr val="tx1"/>
                </a:solidFill>
              </a:rPr>
              <a:t> ، كما عملت على خلق المناخ </a:t>
            </a:r>
            <a:r>
              <a:rPr lang="ar-SA" sz="1400" b="1" dirty="0" err="1">
                <a:solidFill>
                  <a:schemeClr val="tx1"/>
                </a:solidFill>
              </a:rPr>
              <a:t>الإستثماري</a:t>
            </a:r>
            <a:r>
              <a:rPr lang="ar-SA" sz="1400" b="1" dirty="0">
                <a:solidFill>
                  <a:schemeClr val="tx1"/>
                </a:solidFill>
              </a:rPr>
              <a:t> الملائم لجذب رؤوس الأموال الخارجية وتوجيهاتها </a:t>
            </a:r>
            <a:r>
              <a:rPr lang="ar-SA" sz="1400" b="1" dirty="0" err="1">
                <a:solidFill>
                  <a:schemeClr val="tx1"/>
                </a:solidFill>
              </a:rPr>
              <a:t>للإستثمار</a:t>
            </a:r>
            <a:r>
              <a:rPr lang="ar-SA" sz="1400" b="1" dirty="0">
                <a:solidFill>
                  <a:schemeClr val="tx1"/>
                </a:solidFill>
              </a:rPr>
              <a:t> في العديد من القطاعات </a:t>
            </a:r>
            <a:r>
              <a:rPr lang="ar-SA" sz="1400" b="1" dirty="0" err="1">
                <a:solidFill>
                  <a:schemeClr val="tx1"/>
                </a:solidFill>
              </a:rPr>
              <a:t>الإقتصادية</a:t>
            </a:r>
            <a:r>
              <a:rPr lang="ar-SA" sz="1400" b="1" dirty="0">
                <a:solidFill>
                  <a:schemeClr val="tx1"/>
                </a:solidFill>
              </a:rPr>
              <a:t> في صورة مشروعات مشتركة مع رأس المال الخليجي العام والخاص على حد سواء.</a:t>
            </a:r>
            <a:endParaRPr lang="en-US" sz="1400" b="1" dirty="0">
              <a:solidFill>
                <a:schemeClr val="tx1"/>
              </a:solidFill>
            </a:endParaRPr>
          </a:p>
          <a:p>
            <a:pPr>
              <a:defRPr/>
            </a:pPr>
            <a:r>
              <a:rPr lang="ar-SA" sz="1400" b="1" dirty="0">
                <a:solidFill>
                  <a:schemeClr val="tx1"/>
                </a:solidFill>
              </a:rPr>
              <a:t> </a:t>
            </a:r>
            <a:endParaRPr lang="en-US" sz="1400" b="1" dirty="0">
              <a:solidFill>
                <a:schemeClr val="tx1"/>
              </a:solidFill>
            </a:endParaRPr>
          </a:p>
          <a:p>
            <a:pPr>
              <a:defRPr/>
            </a:pPr>
            <a:r>
              <a:rPr lang="ar-SA" sz="1400" b="1" dirty="0">
                <a:solidFill>
                  <a:schemeClr val="tx1"/>
                </a:solidFill>
              </a:rPr>
              <a:t>ولقد </a:t>
            </a:r>
            <a:r>
              <a:rPr lang="ar-SA" sz="1400" b="1" dirty="0" err="1">
                <a:solidFill>
                  <a:schemeClr val="tx1"/>
                </a:solidFill>
              </a:rPr>
              <a:t>ادركت</a:t>
            </a:r>
            <a:r>
              <a:rPr lang="ar-SA" sz="1400" b="1" dirty="0">
                <a:solidFill>
                  <a:schemeClr val="tx1"/>
                </a:solidFill>
              </a:rPr>
              <a:t> دول المجلس الأهمية الكبيرة </a:t>
            </a:r>
            <a:r>
              <a:rPr lang="ar-SA" sz="1400" b="1" dirty="0" err="1">
                <a:solidFill>
                  <a:schemeClr val="tx1"/>
                </a:solidFill>
              </a:rPr>
              <a:t>للإستثمار</a:t>
            </a:r>
            <a:r>
              <a:rPr lang="ar-SA" sz="1400" b="1" dirty="0">
                <a:solidFill>
                  <a:schemeClr val="tx1"/>
                </a:solidFill>
              </a:rPr>
              <a:t> خاصة الاستثمارات </a:t>
            </a:r>
            <a:r>
              <a:rPr lang="ar-SA" sz="1400" b="1" dirty="0" err="1">
                <a:solidFill>
                  <a:schemeClr val="tx1"/>
                </a:solidFill>
              </a:rPr>
              <a:t>الاجنبية</a:t>
            </a:r>
            <a:r>
              <a:rPr lang="ar-SA" sz="1400" b="1" dirty="0">
                <a:solidFill>
                  <a:schemeClr val="tx1"/>
                </a:solidFill>
              </a:rPr>
              <a:t>  كمصدر من مصادر تمويل مشروعات التنمية </a:t>
            </a:r>
            <a:r>
              <a:rPr lang="ar-SA" sz="1400" b="1" dirty="0" err="1">
                <a:solidFill>
                  <a:schemeClr val="tx1"/>
                </a:solidFill>
              </a:rPr>
              <a:t>الإقتصادية</a:t>
            </a:r>
            <a:r>
              <a:rPr lang="ar-SA" sz="1400" b="1" dirty="0">
                <a:solidFill>
                  <a:schemeClr val="tx1"/>
                </a:solidFill>
              </a:rPr>
              <a:t> والحصول على التكنولوجيا اللازمة لتحقيق التقدم والرقي </a:t>
            </a:r>
            <a:r>
              <a:rPr lang="ar-SA" sz="1400" b="1" dirty="0" err="1">
                <a:solidFill>
                  <a:schemeClr val="tx1"/>
                </a:solidFill>
              </a:rPr>
              <a:t>الإقتصادي</a:t>
            </a:r>
            <a:r>
              <a:rPr lang="ar-SA" sz="1400" b="1" dirty="0">
                <a:solidFill>
                  <a:schemeClr val="tx1"/>
                </a:solidFill>
              </a:rPr>
              <a:t> وزيادة الصادرات وتنويع مصادر الدخل ، لذلك عملت على اصدار العديد من التشريعات والقوانين المحفزة </a:t>
            </a:r>
            <a:r>
              <a:rPr lang="ar-SA" sz="1400" b="1" dirty="0" err="1">
                <a:solidFill>
                  <a:schemeClr val="tx1"/>
                </a:solidFill>
              </a:rPr>
              <a:t>للإستثمار</a:t>
            </a:r>
            <a:r>
              <a:rPr lang="ar-SA" sz="1400" b="1" dirty="0">
                <a:solidFill>
                  <a:schemeClr val="tx1"/>
                </a:solidFill>
              </a:rPr>
              <a:t> المحلي والجاذبة للاستثمار الأجنبي ، وتعمل على رسم </a:t>
            </a:r>
            <a:r>
              <a:rPr lang="ar-SA" sz="1400" b="1" dirty="0" err="1">
                <a:solidFill>
                  <a:schemeClr val="tx1"/>
                </a:solidFill>
              </a:rPr>
              <a:t>استراتيجية</a:t>
            </a:r>
            <a:r>
              <a:rPr lang="ar-SA" sz="1400" b="1" dirty="0">
                <a:solidFill>
                  <a:schemeClr val="tx1"/>
                </a:solidFill>
              </a:rPr>
              <a:t> موحدة </a:t>
            </a:r>
            <a:r>
              <a:rPr lang="ar-SA" sz="1400" b="1" dirty="0" err="1">
                <a:solidFill>
                  <a:schemeClr val="tx1"/>
                </a:solidFill>
              </a:rPr>
              <a:t>لهذة</a:t>
            </a:r>
            <a:r>
              <a:rPr lang="ar-SA" sz="1400" b="1" dirty="0">
                <a:solidFill>
                  <a:schemeClr val="tx1"/>
                </a:solidFill>
              </a:rPr>
              <a:t> </a:t>
            </a:r>
            <a:r>
              <a:rPr lang="ar-SA" sz="1400" b="1" dirty="0" err="1">
                <a:solidFill>
                  <a:schemeClr val="tx1"/>
                </a:solidFill>
              </a:rPr>
              <a:t>الإستثمارات</a:t>
            </a:r>
            <a:r>
              <a:rPr lang="ar-SA" sz="1400" b="1" dirty="0">
                <a:solidFill>
                  <a:schemeClr val="tx1"/>
                </a:solidFill>
              </a:rPr>
              <a:t> وفقاً للإمكانيات المتوفرة في كل دولة.</a:t>
            </a:r>
            <a:endParaRPr lang="en-US" sz="1400" b="1" dirty="0">
              <a:solidFill>
                <a:schemeClr val="tx1"/>
              </a:solidFill>
            </a:endParaRPr>
          </a:p>
          <a:p>
            <a:pPr>
              <a:defRPr/>
            </a:pPr>
            <a:r>
              <a:rPr lang="ar-SA" sz="1400" b="1" dirty="0">
                <a:solidFill>
                  <a:schemeClr val="tx1"/>
                </a:solidFill>
              </a:rPr>
              <a:t> </a:t>
            </a:r>
            <a:endParaRPr lang="en-US" sz="1400" b="1" dirty="0">
              <a:solidFill>
                <a:schemeClr val="tx1"/>
              </a:solidFill>
            </a:endParaRPr>
          </a:p>
          <a:p>
            <a:pPr>
              <a:defRPr/>
            </a:pPr>
            <a:r>
              <a:rPr lang="ar-SA" sz="1400" b="1" dirty="0">
                <a:solidFill>
                  <a:schemeClr val="tx1"/>
                </a:solidFill>
              </a:rPr>
              <a:t>غير ان هناك العديد من المعوقات التي ما زالت تقف حائلا دون نمو الاستثمار في دول المجلس بالمعدلات المطلوبة. في إطار سعي الأمانة العامة لاتحاد غرف دول مجلس التعاون الخليجي بالتعاون مع الغرف الأعضاء إلى التعرف على طبيعة المشاكل والصعوبات التي تواجه المستثمرين في دول المجلس في ضوء تجربتهم العملية، فقد بادرت إلى تصميم استبيان يشمل العديد من الأسئلة حول معوقات الاستثمار والقضايا الأخرى المرتبطة به، ومن ثم تحليل هذه الصعوبات من واقع الإجابات الفعلية للشركات التي بادرت إلى الإجابة على الأسئلة المشمولة في الاستبيان. وتم قبل ذلك استعراض مقومات الاستثمار في دول المجلس.</a:t>
            </a:r>
            <a:endParaRPr lang="en-US" sz="1400" b="1" dirty="0">
              <a:solidFill>
                <a:schemeClr val="tx1"/>
              </a:solidFill>
            </a:endParaRPr>
          </a:p>
          <a:p>
            <a:pPr>
              <a:defRPr/>
            </a:pPr>
            <a:r>
              <a:rPr lang="ar-SA" sz="1400" b="1" dirty="0">
                <a:solidFill>
                  <a:schemeClr val="tx1"/>
                </a:solidFill>
              </a:rPr>
              <a:t> </a:t>
            </a:r>
            <a:endParaRPr lang="en-US" sz="1400" b="1" dirty="0">
              <a:solidFill>
                <a:schemeClr val="tx1"/>
              </a:solidFill>
            </a:endParaRPr>
          </a:p>
          <a:p>
            <a:pPr>
              <a:defRPr/>
            </a:pPr>
            <a:endParaRPr lang="ar-SA" sz="1400" b="1" dirty="0">
              <a:solidFill>
                <a:schemeClr val="tx1"/>
              </a:solidFill>
            </a:endParaRPr>
          </a:p>
        </p:txBody>
      </p:sp>
      <p:sp>
        <p:nvSpPr>
          <p:cNvPr id="22" name="عنصر نائب لرقم الشريحة 21"/>
          <p:cNvSpPr>
            <a:spLocks noGrp="1"/>
          </p:cNvSpPr>
          <p:nvPr>
            <p:ph type="sldNum" sz="quarter" idx="12"/>
          </p:nvPr>
        </p:nvSpPr>
        <p:spPr/>
        <p:txBody>
          <a:bodyPr/>
          <a:lstStyle/>
          <a:p>
            <a:pPr>
              <a:defRPr/>
            </a:pPr>
            <a:fld id="{A9DE36EC-DD58-4027-8FE3-B7E7F27D3FE9}" type="slidenum">
              <a:rPr lang="ar-SA" smtClean="0"/>
              <a:pPr>
                <a:defRPr/>
              </a:pPr>
              <a:t>2</a:t>
            </a:fld>
            <a:endParaRPr lang="ar-SA"/>
          </a:p>
        </p:txBody>
      </p:sp>
      <p:sp>
        <p:nvSpPr>
          <p:cNvPr id="8" name="مستطيل 7"/>
          <p:cNvSpPr/>
          <p:nvPr/>
        </p:nvSpPr>
        <p:spPr>
          <a:xfrm>
            <a:off x="5500688" y="1562100"/>
            <a:ext cx="3143250" cy="50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400" dirty="0">
                <a:solidFill>
                  <a:schemeClr val="accent6">
                    <a:lumMod val="50000"/>
                  </a:schemeClr>
                </a:solidFill>
              </a:rPr>
              <a:t>المقدمة</a:t>
            </a:r>
            <a:endParaRPr lang="ar-SA" sz="2400" b="1" dirty="0">
              <a:solidFill>
                <a:schemeClr val="accent6">
                  <a:lumMod val="50000"/>
                </a:schemeClr>
              </a:solidFill>
            </a:endParaRPr>
          </a:p>
        </p:txBody>
      </p:sp>
    </p:spTree>
  </p:cSld>
  <p:clrMapOvr>
    <a:masterClrMapping/>
  </p:clrMapOvr>
  <p:transition spd="slow">
    <p:wipe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357188" y="1571625"/>
            <a:ext cx="8501062" cy="1571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400" dirty="0">
                <a:solidFill>
                  <a:schemeClr val="tx2">
                    <a:lumMod val="75000"/>
                  </a:schemeClr>
                </a:solidFill>
              </a:rPr>
              <a:t> </a:t>
            </a:r>
            <a:endParaRPr lang="en-US" sz="1400" dirty="0">
              <a:solidFill>
                <a:schemeClr val="tx2">
                  <a:lumMod val="75000"/>
                </a:schemeClr>
              </a:solidFill>
            </a:endParaRPr>
          </a:p>
          <a:p>
            <a:pPr>
              <a:defRPr/>
            </a:pPr>
            <a:r>
              <a:rPr lang="ar-SA" sz="1600" b="1" dirty="0">
                <a:solidFill>
                  <a:schemeClr val="tx2">
                    <a:lumMod val="75000"/>
                  </a:schemeClr>
                </a:solidFill>
              </a:rPr>
              <a:t>ثانيا: المعوقات التشريعية والتنظيمية:</a:t>
            </a:r>
            <a:endParaRPr lang="en-US" sz="1600" dirty="0">
              <a:solidFill>
                <a:schemeClr val="tx2">
                  <a:lumMod val="75000"/>
                </a:schemeClr>
              </a:solidFill>
            </a:endParaRPr>
          </a:p>
          <a:p>
            <a:pPr>
              <a:defRPr/>
            </a:pPr>
            <a:r>
              <a:rPr lang="ar-SA" sz="1400" b="1" dirty="0">
                <a:solidFill>
                  <a:schemeClr val="tx2">
                    <a:lumMod val="75000"/>
                  </a:schemeClr>
                </a:solidFill>
              </a:rPr>
              <a:t>تم تحديد 7 </a:t>
            </a:r>
            <a:r>
              <a:rPr lang="ar-SA" sz="1400" b="1" dirty="0" err="1">
                <a:solidFill>
                  <a:schemeClr val="tx2">
                    <a:lumMod val="75000"/>
                  </a:schemeClr>
                </a:solidFill>
              </a:rPr>
              <a:t>انواع</a:t>
            </a:r>
            <a:r>
              <a:rPr lang="ar-SA" sz="1400" b="1" dirty="0">
                <a:solidFill>
                  <a:schemeClr val="tx2">
                    <a:lumMod val="75000"/>
                  </a:schemeClr>
                </a:solidFill>
              </a:rPr>
              <a:t> من الصعوبات في مجال المعوقات </a:t>
            </a:r>
            <a:r>
              <a:rPr lang="ar-SA" sz="1400" b="1" dirty="0" err="1">
                <a:solidFill>
                  <a:schemeClr val="tx2">
                    <a:lumMod val="75000"/>
                  </a:schemeClr>
                </a:solidFill>
              </a:rPr>
              <a:t>الاجرائية</a:t>
            </a:r>
            <a:r>
              <a:rPr lang="ar-SA" sz="1400" b="1" dirty="0">
                <a:solidFill>
                  <a:schemeClr val="tx2">
                    <a:lumMod val="75000"/>
                  </a:schemeClr>
                </a:solidFill>
              </a:rPr>
              <a:t> التي قد تؤثر سلبا التوجه الاستثماري للشركات والمؤسسات في عينة الدراسة للشركات الخليجية ، وطلب منها تحديد درجة التأثير السلبي لكل من هذه الصعوبات على مقدرتها الاستثمارية وقد أدرج التوزيع النسبي لإجابات الشركات على هذه الأسئلة في الجدول رقم (). وعند تحليل المستوى الكلي لدرجة الصعوبة لكل نوع من </a:t>
            </a:r>
            <a:r>
              <a:rPr lang="ar-SA" sz="1400" b="1" dirty="0" err="1">
                <a:solidFill>
                  <a:schemeClr val="tx2">
                    <a:lumMod val="75000"/>
                  </a:schemeClr>
                </a:solidFill>
              </a:rPr>
              <a:t>انواع</a:t>
            </a:r>
            <a:r>
              <a:rPr lang="ar-SA" sz="1400" b="1" dirty="0">
                <a:solidFill>
                  <a:schemeClr val="tx2">
                    <a:lumMod val="75000"/>
                  </a:schemeClr>
                </a:solidFill>
              </a:rPr>
              <a:t> المعوقات ومنها </a:t>
            </a:r>
            <a:r>
              <a:rPr lang="ar-SA" sz="1400" b="1" dirty="0" err="1">
                <a:solidFill>
                  <a:schemeClr val="tx2">
                    <a:lumMod val="75000"/>
                  </a:schemeClr>
                </a:solidFill>
              </a:rPr>
              <a:t>يتيبن</a:t>
            </a:r>
            <a:r>
              <a:rPr lang="ar-SA" sz="1400" b="1" dirty="0">
                <a:solidFill>
                  <a:schemeClr val="tx2">
                    <a:lumMod val="75000"/>
                  </a:schemeClr>
                </a:solidFill>
              </a:rPr>
              <a:t> ان ضعف وسائل فض المنازعات وغياب التشريعات المتعلقة بالمنافسة  هما </a:t>
            </a:r>
            <a:r>
              <a:rPr lang="ar-SA" sz="1400" b="1" dirty="0" err="1">
                <a:solidFill>
                  <a:schemeClr val="tx2">
                    <a:lumMod val="75000"/>
                  </a:schemeClr>
                </a:solidFill>
              </a:rPr>
              <a:t>اهم</a:t>
            </a:r>
            <a:r>
              <a:rPr lang="ar-SA" sz="1400" b="1" dirty="0">
                <a:solidFill>
                  <a:schemeClr val="tx2">
                    <a:lumMod val="75000"/>
                  </a:schemeClr>
                </a:solidFill>
              </a:rPr>
              <a:t> معوقين في هذا المجال فيما كان عدم ملائمة التشريعات التنظيمية اقل المعوقات </a:t>
            </a:r>
            <a:r>
              <a:rPr lang="ar-SA" sz="1400" b="1" dirty="0" err="1">
                <a:solidFill>
                  <a:schemeClr val="tx2">
                    <a:lumMod val="75000"/>
                  </a:schemeClr>
                </a:solidFill>
              </a:rPr>
              <a:t>تاثيرا</a:t>
            </a:r>
            <a:r>
              <a:rPr lang="ar-SA" sz="1400" dirty="0">
                <a:solidFill>
                  <a:schemeClr val="tx2">
                    <a:lumMod val="75000"/>
                  </a:schemeClr>
                </a:solidFill>
              </a:rPr>
              <a:t>.</a:t>
            </a:r>
            <a:endParaRPr lang="en-US" sz="1400"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97A676D1-83ED-4EFA-8494-D329863AFEC0}" type="slidenum">
              <a:rPr lang="ar-SA" smtClean="0"/>
              <a:pPr>
                <a:defRPr/>
              </a:pPr>
              <a:t>20</a:t>
            </a:fld>
            <a:endParaRPr lang="ar-SA" dirty="0"/>
          </a:p>
        </p:txBody>
      </p:sp>
      <p:sp>
        <p:nvSpPr>
          <p:cNvPr id="8" name="مستطيل 7"/>
          <p:cNvSpPr/>
          <p:nvPr/>
        </p:nvSpPr>
        <p:spPr>
          <a:xfrm>
            <a:off x="-142875" y="1428750"/>
            <a:ext cx="9144000" cy="50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b="1" dirty="0">
                <a:solidFill>
                  <a:schemeClr val="accent6">
                    <a:lumMod val="50000"/>
                  </a:schemeClr>
                </a:solidFill>
              </a:rPr>
              <a:t>ثالثا: معوقات الاستثمار في دول مجلس التعاون الخليجي دراسة ميدانية</a:t>
            </a:r>
            <a:r>
              <a:rPr lang="ar-SA" sz="2400" dirty="0">
                <a:solidFill>
                  <a:schemeClr val="accent6">
                    <a:lumMod val="50000"/>
                  </a:schemeClr>
                </a:solidFill>
              </a:rPr>
              <a:t> </a:t>
            </a:r>
            <a:endParaRPr lang="en-US" sz="2400" dirty="0">
              <a:solidFill>
                <a:schemeClr val="accent6">
                  <a:lumMod val="50000"/>
                </a:schemeClr>
              </a:solidFill>
            </a:endParaRPr>
          </a:p>
        </p:txBody>
      </p:sp>
      <p:sp>
        <p:nvSpPr>
          <p:cNvPr id="21511" name="Rectangle 1"/>
          <p:cNvSpPr>
            <a:spLocks noChangeArrowheads="1"/>
          </p:cNvSpPr>
          <p:nvPr/>
        </p:nvSpPr>
        <p:spPr bwMode="auto">
          <a:xfrm>
            <a:off x="3071813" y="3214688"/>
            <a:ext cx="2914650" cy="307975"/>
          </a:xfrm>
          <a:prstGeom prst="rect">
            <a:avLst/>
          </a:prstGeom>
          <a:noFill/>
          <a:ln w="9525">
            <a:noFill/>
            <a:miter lim="800000"/>
            <a:headEnd/>
            <a:tailEnd/>
          </a:ln>
        </p:spPr>
        <p:txBody>
          <a:bodyPr wrap="none" anchor="ctr">
            <a:spAutoFit/>
          </a:bodyPr>
          <a:lstStyle/>
          <a:p>
            <a:r>
              <a:rPr lang="ar-SA" sz="1400" b="1"/>
              <a:t>الجدول رقم(2): المعوقات التشريعية والتنظيمية</a:t>
            </a:r>
            <a:endParaRPr lang="en-US" sz="1400" b="1" dirty="0"/>
          </a:p>
        </p:txBody>
      </p:sp>
      <p:graphicFrame>
        <p:nvGraphicFramePr>
          <p:cNvPr id="10" name="جدول 9"/>
          <p:cNvGraphicFramePr>
            <a:graphicFrameLocks noGrp="1"/>
          </p:cNvGraphicFramePr>
          <p:nvPr/>
        </p:nvGraphicFramePr>
        <p:xfrm>
          <a:off x="428596" y="3714752"/>
          <a:ext cx="8358247" cy="2263140"/>
        </p:xfrm>
        <a:graphic>
          <a:graphicData uri="http://schemas.openxmlformats.org/drawingml/2006/table">
            <a:tbl>
              <a:tblPr rtl="1"/>
              <a:tblGrid>
                <a:gridCol w="321873"/>
                <a:gridCol w="2848579"/>
                <a:gridCol w="724215"/>
                <a:gridCol w="605927"/>
                <a:gridCol w="724215"/>
                <a:gridCol w="842504"/>
                <a:gridCol w="842504"/>
                <a:gridCol w="724215"/>
                <a:gridCol w="724215"/>
              </a:tblGrid>
              <a:tr h="342900">
                <a:tc rowSpan="2">
                  <a:txBody>
                    <a:bodyPr/>
                    <a:lstStyle/>
                    <a:p>
                      <a:pPr marL="71755" marR="71755" algn="ctr" rtl="1">
                        <a:spcAft>
                          <a:spcPts val="0"/>
                        </a:spcAft>
                      </a:pPr>
                      <a:r>
                        <a:rPr lang="ar-SA" sz="1400" b="1" dirty="0">
                          <a:solidFill>
                            <a:schemeClr val="bg1"/>
                          </a:solidFill>
                          <a:latin typeface="Times New Roman"/>
                          <a:ea typeface="Times New Roman"/>
                        </a:rPr>
                        <a:t>الرقم</a:t>
                      </a:r>
                      <a:endParaRPr lang="en-US" sz="1400" dirty="0">
                        <a:solidFill>
                          <a:schemeClr val="bg1"/>
                        </a:solidFill>
                        <a:latin typeface="Times New Roman"/>
                        <a:ea typeface="Times New Roma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400" b="1" dirty="0">
                          <a:solidFill>
                            <a:schemeClr val="bg1"/>
                          </a:solidFill>
                          <a:latin typeface="Times New Roman"/>
                          <a:ea typeface="Times New Roman"/>
                        </a:rPr>
                        <a:t>المعوق</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gridSpan="5">
                  <a:txBody>
                    <a:bodyPr/>
                    <a:lstStyle/>
                    <a:p>
                      <a:pPr algn="ctr" rtl="1">
                        <a:spcAft>
                          <a:spcPts val="0"/>
                        </a:spcAft>
                      </a:pPr>
                      <a:r>
                        <a:rPr lang="ar-SA" sz="1400" b="1" dirty="0">
                          <a:solidFill>
                            <a:schemeClr val="bg1"/>
                          </a:solidFill>
                          <a:latin typeface="Times New Roman"/>
                          <a:ea typeface="Times New Roman"/>
                        </a:rPr>
                        <a:t>درجة التأثير السلبي للمعوق </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2">
                  <a:txBody>
                    <a:bodyPr/>
                    <a:lstStyle/>
                    <a:p>
                      <a:pPr algn="ctr" rtl="1">
                        <a:spcAft>
                          <a:spcPts val="0"/>
                        </a:spcAft>
                      </a:pPr>
                      <a:r>
                        <a:rPr lang="ar-SA" sz="1400" b="1">
                          <a:solidFill>
                            <a:schemeClr val="bg1"/>
                          </a:solidFill>
                          <a:latin typeface="Times New Roman"/>
                          <a:ea typeface="Times New Roman"/>
                        </a:rPr>
                        <a:t>المستوى العام</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hMerge="1">
                  <a:txBody>
                    <a:bodyPr/>
                    <a:lstStyle/>
                    <a:p>
                      <a:pPr rtl="1"/>
                      <a:endParaRPr lang="ar-SA"/>
                    </a:p>
                  </a:txBody>
                  <a:tcPr/>
                </a:tc>
              </a:tr>
              <a:tr h="209550">
                <a:tc vMerge="1">
                  <a:txBody>
                    <a:bodyPr/>
                    <a:lstStyle/>
                    <a:p>
                      <a:pPr rtl="1"/>
                      <a:endParaRPr lang="ar-SA"/>
                    </a:p>
                  </a:txBody>
                  <a:tcPr/>
                </a:tc>
                <a:tc>
                  <a:txBody>
                    <a:bodyPr/>
                    <a:lstStyle/>
                    <a:p>
                      <a:pPr algn="ctr" rtl="0">
                        <a:spcAft>
                          <a:spcPts val="0"/>
                        </a:spcAft>
                      </a:pPr>
                      <a:r>
                        <a:rPr lang="en-US" sz="1400" b="1" dirty="0">
                          <a:solidFill>
                            <a:schemeClr val="bg1"/>
                          </a:solidFill>
                          <a:latin typeface="Times New Roman"/>
                          <a:ea typeface="Times New Roman"/>
                        </a:rPr>
                        <a:t> </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400" b="1">
                          <a:solidFill>
                            <a:schemeClr val="bg1"/>
                          </a:solidFill>
                          <a:latin typeface="Times New Roman"/>
                          <a:ea typeface="Times New Roman"/>
                        </a:rPr>
                        <a:t>كبيرة جدا</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400" b="1">
                          <a:solidFill>
                            <a:schemeClr val="bg1"/>
                          </a:solidFill>
                          <a:latin typeface="Times New Roman"/>
                          <a:ea typeface="Times New Roman"/>
                        </a:rPr>
                        <a:t>كبيرة</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400" b="1">
                          <a:solidFill>
                            <a:schemeClr val="bg1"/>
                          </a:solidFill>
                          <a:latin typeface="Times New Roman"/>
                          <a:ea typeface="Times New Roman"/>
                        </a:rPr>
                        <a:t>متوسطة</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400" b="1">
                          <a:solidFill>
                            <a:schemeClr val="bg1"/>
                          </a:solidFill>
                          <a:latin typeface="Times New Roman"/>
                          <a:ea typeface="Times New Roman"/>
                        </a:rPr>
                        <a:t>ضعيفة</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400" b="1">
                          <a:solidFill>
                            <a:schemeClr val="bg1"/>
                          </a:solidFill>
                          <a:latin typeface="Times New Roman"/>
                          <a:ea typeface="Times New Roman"/>
                        </a:rPr>
                        <a:t>غير مؤثرة</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400" b="1">
                          <a:solidFill>
                            <a:schemeClr val="bg1"/>
                          </a:solidFill>
                          <a:latin typeface="Times New Roman"/>
                          <a:ea typeface="Times New Roman"/>
                        </a:rPr>
                        <a:t>النسبة</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400" b="1">
                          <a:solidFill>
                            <a:schemeClr val="bg1"/>
                          </a:solidFill>
                          <a:latin typeface="Times New Roman"/>
                          <a:ea typeface="Times New Roman"/>
                        </a:rPr>
                        <a:t>الدرجة</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190500">
                <a:tc>
                  <a:txBody>
                    <a:bodyPr/>
                    <a:lstStyle/>
                    <a:p>
                      <a:pPr rtl="1">
                        <a:spcAft>
                          <a:spcPts val="0"/>
                        </a:spcAft>
                      </a:pPr>
                      <a:r>
                        <a:rPr lang="ar-SA" sz="1400" b="1">
                          <a:solidFill>
                            <a:schemeClr val="bg1"/>
                          </a:solidFill>
                          <a:latin typeface="Times New Roman"/>
                          <a:ea typeface="Times New Roman"/>
                        </a:rPr>
                        <a:t>1</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justLow" rtl="1">
                        <a:spcAft>
                          <a:spcPts val="0"/>
                        </a:spcAft>
                      </a:pPr>
                      <a:r>
                        <a:rPr lang="ar-SA" sz="1400" b="1">
                          <a:solidFill>
                            <a:schemeClr val="bg1"/>
                          </a:solidFill>
                          <a:latin typeface="Times New Roman"/>
                          <a:ea typeface="Times New Roman"/>
                        </a:rPr>
                        <a:t>ضعف وسائل فض المنازعات التجارية</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55%</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18%</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21%</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6%</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0%</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80%</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400" b="1">
                          <a:solidFill>
                            <a:schemeClr val="bg1"/>
                          </a:solidFill>
                          <a:latin typeface="Times New Roman"/>
                          <a:ea typeface="Times New Roman"/>
                        </a:rPr>
                        <a:t>كبيرة جدا</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190500">
                <a:tc>
                  <a:txBody>
                    <a:bodyPr/>
                    <a:lstStyle/>
                    <a:p>
                      <a:pPr algn="ctr" rtl="0">
                        <a:spcAft>
                          <a:spcPts val="0"/>
                        </a:spcAft>
                      </a:pPr>
                      <a:r>
                        <a:rPr lang="en-US" sz="1400" b="1" dirty="0">
                          <a:solidFill>
                            <a:schemeClr val="bg1"/>
                          </a:solidFill>
                          <a:latin typeface="Times New Roman"/>
                          <a:ea typeface="Times New Roman"/>
                        </a:rPr>
                        <a:t>2</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justLow" rtl="1">
                        <a:spcAft>
                          <a:spcPts val="0"/>
                        </a:spcAft>
                      </a:pPr>
                      <a:r>
                        <a:rPr lang="ar-SA" sz="1400" b="1">
                          <a:solidFill>
                            <a:schemeClr val="bg1"/>
                          </a:solidFill>
                          <a:latin typeface="Times New Roman"/>
                          <a:ea typeface="Times New Roman"/>
                        </a:rPr>
                        <a:t>غياب التشريعات المتعلقة بالمنافسة </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48%</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26%</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23%</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3%</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0%</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80%</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400" b="1">
                          <a:solidFill>
                            <a:schemeClr val="bg1"/>
                          </a:solidFill>
                          <a:latin typeface="Times New Roman"/>
                          <a:ea typeface="Times New Roman"/>
                        </a:rPr>
                        <a:t>كبيرة جدا</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190500">
                <a:tc>
                  <a:txBody>
                    <a:bodyPr/>
                    <a:lstStyle/>
                    <a:p>
                      <a:pPr algn="ctr" rtl="0">
                        <a:spcAft>
                          <a:spcPts val="0"/>
                        </a:spcAft>
                      </a:pPr>
                      <a:r>
                        <a:rPr lang="en-US" sz="1400" b="1" dirty="0">
                          <a:solidFill>
                            <a:schemeClr val="bg1"/>
                          </a:solidFill>
                          <a:latin typeface="Times New Roman"/>
                          <a:ea typeface="Times New Roman"/>
                        </a:rPr>
                        <a:t>3</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justLow" rtl="1">
                        <a:spcAft>
                          <a:spcPts val="0"/>
                        </a:spcAft>
                      </a:pPr>
                      <a:r>
                        <a:rPr lang="ar-SA" sz="1400" b="1">
                          <a:solidFill>
                            <a:schemeClr val="bg1"/>
                          </a:solidFill>
                          <a:latin typeface="Times New Roman"/>
                          <a:ea typeface="Times New Roman"/>
                        </a:rPr>
                        <a:t>الإفتقار إلى حماية الاستثمارات من التجاوزات</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50%</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20%</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20%</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9%</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0%</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78%</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400" b="1">
                          <a:solidFill>
                            <a:schemeClr val="bg1"/>
                          </a:solidFill>
                          <a:latin typeface="Times New Roman"/>
                          <a:ea typeface="Times New Roman"/>
                        </a:rPr>
                        <a:t>كبيرة جدا</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190500">
                <a:tc>
                  <a:txBody>
                    <a:bodyPr/>
                    <a:lstStyle/>
                    <a:p>
                      <a:pPr algn="ctr" rtl="0">
                        <a:spcAft>
                          <a:spcPts val="0"/>
                        </a:spcAft>
                      </a:pPr>
                      <a:r>
                        <a:rPr lang="en-US" sz="1400" b="1" dirty="0">
                          <a:solidFill>
                            <a:schemeClr val="bg1"/>
                          </a:solidFill>
                          <a:latin typeface="Times New Roman"/>
                          <a:ea typeface="Times New Roman"/>
                        </a:rPr>
                        <a:t>4</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justLow" rtl="1">
                        <a:spcAft>
                          <a:spcPts val="0"/>
                        </a:spcAft>
                      </a:pPr>
                      <a:r>
                        <a:rPr lang="ar-SA" sz="1400" b="1">
                          <a:solidFill>
                            <a:schemeClr val="bg1"/>
                          </a:solidFill>
                          <a:latin typeface="Times New Roman"/>
                          <a:ea typeface="Times New Roman"/>
                        </a:rPr>
                        <a:t>ضعف حماية الملكية الفكرية وبراءات الإختراع</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35%</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33%</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22%</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10%</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0%</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73%</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400" b="1">
                          <a:solidFill>
                            <a:schemeClr val="bg1"/>
                          </a:solidFill>
                          <a:latin typeface="Times New Roman"/>
                          <a:ea typeface="Times New Roman"/>
                        </a:rPr>
                        <a:t>كبيرة</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190500">
                <a:tc>
                  <a:txBody>
                    <a:bodyPr/>
                    <a:lstStyle/>
                    <a:p>
                      <a:pPr algn="ctr" rtl="0">
                        <a:spcAft>
                          <a:spcPts val="0"/>
                        </a:spcAft>
                      </a:pPr>
                      <a:r>
                        <a:rPr lang="en-US" sz="1400" b="1" dirty="0">
                          <a:solidFill>
                            <a:schemeClr val="bg1"/>
                          </a:solidFill>
                          <a:latin typeface="Times New Roman"/>
                          <a:ea typeface="Times New Roman"/>
                        </a:rPr>
                        <a:t>5</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justLow" rtl="1">
                        <a:spcAft>
                          <a:spcPts val="0"/>
                        </a:spcAft>
                      </a:pPr>
                      <a:r>
                        <a:rPr lang="ar-SA" sz="1400" b="1">
                          <a:solidFill>
                            <a:schemeClr val="bg1"/>
                          </a:solidFill>
                          <a:latin typeface="Times New Roman"/>
                          <a:ea typeface="Times New Roman"/>
                        </a:rPr>
                        <a:t>عدم ملائمة النشريعات التنظيمية</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15%</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17%</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27%</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19%</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22%</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46%</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400" b="1">
                          <a:solidFill>
                            <a:schemeClr val="bg1"/>
                          </a:solidFill>
                          <a:latin typeface="Times New Roman"/>
                          <a:ea typeface="Times New Roman"/>
                        </a:rPr>
                        <a:t>متوسطة</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190500">
                <a:tc>
                  <a:txBody>
                    <a:bodyPr/>
                    <a:lstStyle/>
                    <a:p>
                      <a:pPr algn="ctr" rtl="0">
                        <a:spcAft>
                          <a:spcPts val="0"/>
                        </a:spcAft>
                      </a:pPr>
                      <a:r>
                        <a:rPr lang="en-US" sz="1400" b="1" dirty="0">
                          <a:solidFill>
                            <a:schemeClr val="bg1"/>
                          </a:solidFill>
                          <a:latin typeface="Times New Roman"/>
                          <a:ea typeface="Times New Roman"/>
                        </a:rPr>
                        <a:t>6</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justLow" rtl="1">
                        <a:spcAft>
                          <a:spcPts val="0"/>
                        </a:spcAft>
                      </a:pPr>
                      <a:r>
                        <a:rPr lang="ar-SA" sz="1400" b="1">
                          <a:solidFill>
                            <a:schemeClr val="bg1"/>
                          </a:solidFill>
                          <a:latin typeface="Times New Roman"/>
                          <a:ea typeface="Times New Roman"/>
                        </a:rPr>
                        <a:t>ضعف الشفافية في بعض الأنظمة والاجراءات</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36%</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39%</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19%</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5%</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2%</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76%</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400" b="1">
                          <a:solidFill>
                            <a:schemeClr val="bg1"/>
                          </a:solidFill>
                          <a:latin typeface="Times New Roman"/>
                          <a:ea typeface="Times New Roman"/>
                        </a:rPr>
                        <a:t>كبيرة جدا</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190500">
                <a:tc>
                  <a:txBody>
                    <a:bodyPr/>
                    <a:lstStyle/>
                    <a:p>
                      <a:pPr algn="ctr" rtl="0">
                        <a:spcAft>
                          <a:spcPts val="0"/>
                        </a:spcAft>
                      </a:pPr>
                      <a:r>
                        <a:rPr lang="en-US" sz="1400" b="1" dirty="0">
                          <a:solidFill>
                            <a:schemeClr val="bg1"/>
                          </a:solidFill>
                          <a:latin typeface="Times New Roman"/>
                          <a:ea typeface="Times New Roman"/>
                        </a:rPr>
                        <a:t>7</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justLow" rtl="1">
                        <a:spcAft>
                          <a:spcPts val="0"/>
                        </a:spcAft>
                      </a:pPr>
                      <a:r>
                        <a:rPr lang="ar-SA" sz="1400" b="1" dirty="0">
                          <a:solidFill>
                            <a:schemeClr val="bg1"/>
                          </a:solidFill>
                          <a:latin typeface="Times New Roman"/>
                          <a:ea typeface="Times New Roman"/>
                        </a:rPr>
                        <a:t>عدم توافر آليات المسائلة الاقتصادية الفعالة للجهات الحكومية ذات العلاقة</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40%</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31%</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22%</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8%</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0%</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400" b="1" dirty="0">
                          <a:solidFill>
                            <a:schemeClr val="bg1"/>
                          </a:solidFill>
                          <a:latin typeface="Times New Roman"/>
                          <a:ea typeface="Times New Roman"/>
                        </a:rPr>
                        <a:t>76%</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400" b="1" dirty="0">
                          <a:solidFill>
                            <a:schemeClr val="bg1"/>
                          </a:solidFill>
                          <a:latin typeface="Times New Roman"/>
                          <a:ea typeface="Times New Roman"/>
                        </a:rPr>
                        <a:t>كبيرة جدا</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bl>
          </a:graphicData>
        </a:graphic>
      </p:graphicFrame>
    </p:spTree>
  </p:cSld>
  <p:clrMapOvr>
    <a:masterClrMapping/>
  </p:clrMapOvr>
  <p:transition spd="slow">
    <p:wipe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2" name="عنصر نائب لرقم الشريحة 21"/>
          <p:cNvSpPr>
            <a:spLocks noGrp="1"/>
          </p:cNvSpPr>
          <p:nvPr>
            <p:ph type="sldNum" sz="quarter" idx="12"/>
          </p:nvPr>
        </p:nvSpPr>
        <p:spPr/>
        <p:txBody>
          <a:bodyPr/>
          <a:lstStyle/>
          <a:p>
            <a:pPr>
              <a:defRPr/>
            </a:pPr>
            <a:fld id="{CD6866A8-CF59-4DAC-90A7-D82C9DD4491F}" type="slidenum">
              <a:rPr lang="ar-SA" smtClean="0"/>
              <a:pPr>
                <a:defRPr/>
              </a:pPr>
              <a:t>21</a:t>
            </a:fld>
            <a:endParaRPr lang="ar-SA" dirty="0"/>
          </a:p>
        </p:txBody>
      </p:sp>
      <p:sp>
        <p:nvSpPr>
          <p:cNvPr id="8" name="مستطيل 7"/>
          <p:cNvSpPr/>
          <p:nvPr/>
        </p:nvSpPr>
        <p:spPr>
          <a:xfrm>
            <a:off x="-142875" y="1428750"/>
            <a:ext cx="9144000" cy="50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b="1" dirty="0">
                <a:solidFill>
                  <a:schemeClr val="accent6">
                    <a:lumMod val="50000"/>
                  </a:schemeClr>
                </a:solidFill>
              </a:rPr>
              <a:t>ثالثا: معوقات الاستثمار في دول مجلس التعاون الخليجي دراسة ميدانية</a:t>
            </a:r>
            <a:r>
              <a:rPr lang="ar-SA" sz="2400" dirty="0">
                <a:solidFill>
                  <a:schemeClr val="accent6">
                    <a:lumMod val="50000"/>
                  </a:schemeClr>
                </a:solidFill>
              </a:rPr>
              <a:t> </a:t>
            </a:r>
            <a:endParaRPr lang="en-US" sz="2400" dirty="0">
              <a:solidFill>
                <a:schemeClr val="accent6">
                  <a:lumMod val="50000"/>
                </a:schemeClr>
              </a:solidFill>
            </a:endParaRPr>
          </a:p>
        </p:txBody>
      </p:sp>
      <p:sp>
        <p:nvSpPr>
          <p:cNvPr id="22534" name="Rectangle 1"/>
          <p:cNvSpPr>
            <a:spLocks noChangeArrowheads="1"/>
          </p:cNvSpPr>
          <p:nvPr/>
        </p:nvSpPr>
        <p:spPr bwMode="auto">
          <a:xfrm>
            <a:off x="3071813" y="2000250"/>
            <a:ext cx="2914650" cy="307975"/>
          </a:xfrm>
          <a:prstGeom prst="rect">
            <a:avLst/>
          </a:prstGeom>
          <a:noFill/>
          <a:ln w="9525">
            <a:noFill/>
            <a:miter lim="800000"/>
            <a:headEnd/>
            <a:tailEnd/>
          </a:ln>
        </p:spPr>
        <p:txBody>
          <a:bodyPr wrap="none" anchor="ctr">
            <a:spAutoFit/>
          </a:bodyPr>
          <a:lstStyle/>
          <a:p>
            <a:r>
              <a:rPr lang="ar-SA" sz="1400" b="1"/>
              <a:t>الجدول رقم(2): المعوقات التشريعية والتنظيمية</a:t>
            </a:r>
            <a:endParaRPr lang="en-US" sz="1400" b="1" dirty="0"/>
          </a:p>
        </p:txBody>
      </p:sp>
      <p:graphicFrame>
        <p:nvGraphicFramePr>
          <p:cNvPr id="22535" name="Object 2"/>
          <p:cNvGraphicFramePr>
            <a:graphicFrameLocks noChangeAspect="1"/>
          </p:cNvGraphicFramePr>
          <p:nvPr/>
        </p:nvGraphicFramePr>
        <p:xfrm>
          <a:off x="285750" y="2500313"/>
          <a:ext cx="8553450" cy="3736975"/>
        </p:xfrm>
        <a:graphic>
          <a:graphicData uri="http://schemas.openxmlformats.org/presentationml/2006/ole">
            <p:oleObj spid="_x0000_s22535" r:id="rId4" imgW="8553429" imgH="3737172" progId="Excel.Sheet.8">
              <p:embed/>
            </p:oleObj>
          </a:graphicData>
        </a:graphic>
      </p:graphicFrame>
    </p:spTree>
  </p:cSld>
  <p:clrMapOvr>
    <a:masterClrMapping/>
  </p:clrMapOvr>
  <p:transition spd="slow">
    <p:wipe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357188" y="2571750"/>
            <a:ext cx="8501062" cy="1571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400" dirty="0">
                <a:solidFill>
                  <a:schemeClr val="tx2">
                    <a:lumMod val="75000"/>
                  </a:schemeClr>
                </a:solidFill>
              </a:rPr>
              <a:t> </a:t>
            </a:r>
            <a:endParaRPr lang="en-US" sz="1400" dirty="0">
              <a:solidFill>
                <a:schemeClr val="tx2">
                  <a:lumMod val="75000"/>
                </a:schemeClr>
              </a:solidFill>
            </a:endParaRPr>
          </a:p>
          <a:p>
            <a:pPr>
              <a:defRPr/>
            </a:pPr>
            <a:r>
              <a:rPr lang="ar-SA" sz="1600" b="1" dirty="0">
                <a:solidFill>
                  <a:schemeClr val="tx2">
                    <a:lumMod val="75000"/>
                  </a:schemeClr>
                </a:solidFill>
              </a:rPr>
              <a:t>ثالثا: معوقات السياسة الاقتصادية:</a:t>
            </a:r>
            <a:endParaRPr lang="en-US" sz="1600" dirty="0">
              <a:solidFill>
                <a:schemeClr val="tx2">
                  <a:lumMod val="75000"/>
                </a:schemeClr>
              </a:solidFill>
            </a:endParaRPr>
          </a:p>
          <a:p>
            <a:pPr>
              <a:defRPr/>
            </a:pPr>
            <a:r>
              <a:rPr lang="ar-SA" sz="1400" b="1" dirty="0">
                <a:solidFill>
                  <a:schemeClr val="tx2">
                    <a:lumMod val="75000"/>
                  </a:schemeClr>
                </a:solidFill>
              </a:rPr>
              <a:t>تم تحديد 13 نوعا  من الصعوبات في هذا المجال، وطلب من عينة الدراسة تحديد درجة التأثير السلبي لكل من هذه الصعوبات على مقدرتها الاستثمارية وقد أدرج التوزيع النسبي لإجابات الشركات على هذه الأسئلة في الجدول رقم (3). وعند تحليل المستوى الكلي لدرجة الصعوبة لكل نوع من </a:t>
            </a:r>
            <a:r>
              <a:rPr lang="ar-SA" sz="1400" b="1" dirty="0" err="1">
                <a:solidFill>
                  <a:schemeClr val="tx2">
                    <a:lumMod val="75000"/>
                  </a:schemeClr>
                </a:solidFill>
              </a:rPr>
              <a:t>انواع</a:t>
            </a:r>
            <a:r>
              <a:rPr lang="ar-SA" sz="1400" b="1" dirty="0">
                <a:solidFill>
                  <a:schemeClr val="tx2">
                    <a:lumMod val="75000"/>
                  </a:schemeClr>
                </a:solidFill>
              </a:rPr>
              <a:t> المعوقات ومنها </a:t>
            </a:r>
            <a:r>
              <a:rPr lang="ar-SA" sz="1400" b="1" dirty="0" err="1">
                <a:solidFill>
                  <a:schemeClr val="tx2">
                    <a:lumMod val="75000"/>
                  </a:schemeClr>
                </a:solidFill>
              </a:rPr>
              <a:t>يتيبن</a:t>
            </a:r>
            <a:r>
              <a:rPr lang="ar-SA" sz="1400" b="1" dirty="0">
                <a:solidFill>
                  <a:schemeClr val="tx2">
                    <a:lumMod val="75000"/>
                  </a:schemeClr>
                </a:solidFill>
              </a:rPr>
              <a:t> ان الافتقار </a:t>
            </a:r>
            <a:r>
              <a:rPr lang="ar-SA" sz="1400" b="1" dirty="0" err="1">
                <a:solidFill>
                  <a:schemeClr val="tx2">
                    <a:lumMod val="75000"/>
                  </a:schemeClr>
                </a:solidFill>
              </a:rPr>
              <a:t>الى</a:t>
            </a:r>
            <a:r>
              <a:rPr lang="ar-SA" sz="1400" b="1" dirty="0">
                <a:solidFill>
                  <a:schemeClr val="tx2">
                    <a:lumMod val="75000"/>
                  </a:schemeClr>
                </a:solidFill>
              </a:rPr>
              <a:t> العمالة الماهرة وضعف الاهتمام التقني هما </a:t>
            </a:r>
            <a:r>
              <a:rPr lang="ar-SA" sz="1400" b="1" dirty="0" err="1">
                <a:solidFill>
                  <a:schemeClr val="tx2">
                    <a:lumMod val="75000"/>
                  </a:schemeClr>
                </a:solidFill>
              </a:rPr>
              <a:t>اهم</a:t>
            </a:r>
            <a:r>
              <a:rPr lang="ar-SA" sz="1400" b="1" dirty="0">
                <a:solidFill>
                  <a:schemeClr val="tx2">
                    <a:lumMod val="75000"/>
                  </a:schemeClr>
                </a:solidFill>
              </a:rPr>
              <a:t> معوقين في هذا المجال فيما كان تدخل الدولة في التسعير وعدم ملائمة النظام الضريبي اقل المعوقات </a:t>
            </a:r>
            <a:r>
              <a:rPr lang="ar-SA" sz="1400" b="1" dirty="0" err="1">
                <a:solidFill>
                  <a:schemeClr val="tx2">
                    <a:lumMod val="75000"/>
                  </a:schemeClr>
                </a:solidFill>
              </a:rPr>
              <a:t>تاثيرا</a:t>
            </a:r>
            <a:r>
              <a:rPr lang="ar-SA" sz="1400" b="1" dirty="0">
                <a:solidFill>
                  <a:schemeClr val="tx2">
                    <a:lumMod val="75000"/>
                  </a:schemeClr>
                </a:solidFill>
              </a:rPr>
              <a:t>.</a:t>
            </a:r>
            <a:endParaRPr lang="en-US" sz="1400" b="1"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C2B7102D-4435-425A-806B-54884BDD0B34}" type="slidenum">
              <a:rPr lang="ar-SA" smtClean="0"/>
              <a:pPr>
                <a:defRPr/>
              </a:pPr>
              <a:t>22</a:t>
            </a:fld>
            <a:endParaRPr lang="ar-SA" dirty="0"/>
          </a:p>
        </p:txBody>
      </p:sp>
      <p:sp>
        <p:nvSpPr>
          <p:cNvPr id="8" name="مستطيل 7"/>
          <p:cNvSpPr/>
          <p:nvPr/>
        </p:nvSpPr>
        <p:spPr>
          <a:xfrm>
            <a:off x="0" y="1500188"/>
            <a:ext cx="9144000" cy="509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b="1" dirty="0">
                <a:solidFill>
                  <a:schemeClr val="accent6">
                    <a:lumMod val="50000"/>
                  </a:schemeClr>
                </a:solidFill>
              </a:rPr>
              <a:t>ثالثا: معوقات الاستثمار في دول مجلس التعاون الخليجي دراسة ميدانية</a:t>
            </a:r>
            <a:r>
              <a:rPr lang="ar-SA" sz="2400" dirty="0">
                <a:solidFill>
                  <a:schemeClr val="accent6">
                    <a:lumMod val="50000"/>
                  </a:schemeClr>
                </a:solidFill>
              </a:rPr>
              <a:t> </a:t>
            </a:r>
            <a:endParaRPr lang="en-US" sz="2400" dirty="0">
              <a:solidFill>
                <a:schemeClr val="accent6">
                  <a:lumMod val="50000"/>
                </a:schemeClr>
              </a:solidFill>
            </a:endParaRPr>
          </a:p>
        </p:txBody>
      </p:sp>
    </p:spTree>
  </p:cSld>
  <p:clrMapOvr>
    <a:masterClrMapping/>
  </p:clrMapOvr>
  <p:transition spd="slow">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2" name="عنصر نائب لرقم الشريحة 21"/>
          <p:cNvSpPr>
            <a:spLocks noGrp="1"/>
          </p:cNvSpPr>
          <p:nvPr>
            <p:ph type="sldNum" sz="quarter" idx="12"/>
          </p:nvPr>
        </p:nvSpPr>
        <p:spPr/>
        <p:txBody>
          <a:bodyPr/>
          <a:lstStyle/>
          <a:p>
            <a:pPr>
              <a:defRPr/>
            </a:pPr>
            <a:fld id="{2F611B70-A58D-4598-8798-E6FEDF297011}" type="slidenum">
              <a:rPr lang="ar-SA" smtClean="0"/>
              <a:pPr>
                <a:defRPr/>
              </a:pPr>
              <a:t>23</a:t>
            </a:fld>
            <a:endParaRPr lang="ar-SA" dirty="0"/>
          </a:p>
        </p:txBody>
      </p:sp>
      <p:sp>
        <p:nvSpPr>
          <p:cNvPr id="8" name="مستطيل 7"/>
          <p:cNvSpPr/>
          <p:nvPr/>
        </p:nvSpPr>
        <p:spPr>
          <a:xfrm>
            <a:off x="0" y="1357313"/>
            <a:ext cx="9144000" cy="509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b="1" dirty="0">
                <a:solidFill>
                  <a:schemeClr val="accent6">
                    <a:lumMod val="50000"/>
                  </a:schemeClr>
                </a:solidFill>
              </a:rPr>
              <a:t>ثالثا: معوقات الاستثمار في دول مجلس التعاون الخليجي دراسة ميدانية</a:t>
            </a:r>
            <a:r>
              <a:rPr lang="ar-SA" sz="2400" dirty="0">
                <a:solidFill>
                  <a:schemeClr val="accent6">
                    <a:lumMod val="50000"/>
                  </a:schemeClr>
                </a:solidFill>
              </a:rPr>
              <a:t> </a:t>
            </a:r>
            <a:endParaRPr lang="en-US" sz="2400" dirty="0">
              <a:solidFill>
                <a:schemeClr val="accent6">
                  <a:lumMod val="50000"/>
                </a:schemeClr>
              </a:solidFill>
            </a:endParaRPr>
          </a:p>
        </p:txBody>
      </p:sp>
      <p:sp>
        <p:nvSpPr>
          <p:cNvPr id="24582" name="Rectangle 1"/>
          <p:cNvSpPr>
            <a:spLocks noChangeArrowheads="1"/>
          </p:cNvSpPr>
          <p:nvPr/>
        </p:nvSpPr>
        <p:spPr bwMode="auto">
          <a:xfrm>
            <a:off x="3143250" y="1785938"/>
            <a:ext cx="2901950" cy="307975"/>
          </a:xfrm>
          <a:prstGeom prst="rect">
            <a:avLst/>
          </a:prstGeom>
          <a:noFill/>
          <a:ln w="9525">
            <a:noFill/>
            <a:miter lim="800000"/>
            <a:headEnd/>
            <a:tailEnd/>
          </a:ln>
        </p:spPr>
        <p:txBody>
          <a:bodyPr wrap="none" anchor="ctr">
            <a:spAutoFit/>
          </a:bodyPr>
          <a:lstStyle/>
          <a:p>
            <a:r>
              <a:rPr lang="ar-SA" sz="1400"/>
              <a:t> </a:t>
            </a:r>
            <a:r>
              <a:rPr lang="ar-SA" sz="1400" b="1"/>
              <a:t>الجدول رقم (3): معوقات السياسةة الاقتصادية</a:t>
            </a:r>
            <a:endParaRPr lang="en-US" sz="1400" dirty="0"/>
          </a:p>
        </p:txBody>
      </p:sp>
      <p:graphicFrame>
        <p:nvGraphicFramePr>
          <p:cNvPr id="9" name="جدول 8"/>
          <p:cNvGraphicFramePr>
            <a:graphicFrameLocks noGrp="1"/>
          </p:cNvGraphicFramePr>
          <p:nvPr/>
        </p:nvGraphicFramePr>
        <p:xfrm>
          <a:off x="500034" y="2214554"/>
          <a:ext cx="7929620" cy="4064004"/>
        </p:xfrm>
        <a:graphic>
          <a:graphicData uri="http://schemas.openxmlformats.org/drawingml/2006/table">
            <a:tbl>
              <a:tblPr rtl="1">
                <a:tableStyleId>{8A107856-5554-42FB-B03E-39F5DBC370BA}</a:tableStyleId>
              </a:tblPr>
              <a:tblGrid>
                <a:gridCol w="605385"/>
                <a:gridCol w="3379350"/>
                <a:gridCol w="597710"/>
                <a:gridCol w="597710"/>
                <a:gridCol w="571810"/>
                <a:gridCol w="504068"/>
                <a:gridCol w="478167"/>
                <a:gridCol w="597710"/>
                <a:gridCol w="597710"/>
              </a:tblGrid>
              <a:tr h="257577">
                <a:tc rowSpan="2">
                  <a:txBody>
                    <a:bodyPr/>
                    <a:lstStyle/>
                    <a:p>
                      <a:pPr marL="71755" marR="71755" algn="ctr" rtl="1">
                        <a:spcAft>
                          <a:spcPts val="0"/>
                        </a:spcAft>
                      </a:pPr>
                      <a:r>
                        <a:rPr lang="ar-SA" sz="800" b="1" dirty="0"/>
                        <a:t>الرقم</a:t>
                      </a:r>
                      <a:endParaRPr lang="en-US" sz="900" b="1" dirty="0">
                        <a:latin typeface="Times New Roman"/>
                        <a:ea typeface="Times New Roman"/>
                      </a:endParaRPr>
                    </a:p>
                  </a:txBody>
                  <a:tcPr marL="51515" marR="51515" marT="0" marB="0" vert="vert270" anchor="ctr"/>
                </a:tc>
                <a:tc>
                  <a:txBody>
                    <a:bodyPr/>
                    <a:lstStyle/>
                    <a:p>
                      <a:pPr algn="ctr" rtl="1">
                        <a:spcAft>
                          <a:spcPts val="0"/>
                        </a:spcAft>
                      </a:pPr>
                      <a:r>
                        <a:rPr lang="ar-SA" sz="800" b="1" dirty="0"/>
                        <a:t>المعوق</a:t>
                      </a:r>
                      <a:endParaRPr lang="en-US" sz="900" b="1" dirty="0">
                        <a:latin typeface="Times New Roman"/>
                        <a:ea typeface="Times New Roman"/>
                      </a:endParaRPr>
                    </a:p>
                  </a:txBody>
                  <a:tcPr marL="51515" marR="51515" marT="0" marB="0" anchor="ctr"/>
                </a:tc>
                <a:tc gridSpan="5">
                  <a:txBody>
                    <a:bodyPr/>
                    <a:lstStyle/>
                    <a:p>
                      <a:pPr algn="ctr" rtl="1">
                        <a:spcAft>
                          <a:spcPts val="0"/>
                        </a:spcAft>
                      </a:pPr>
                      <a:r>
                        <a:rPr lang="ar-SA" sz="800" b="1"/>
                        <a:t>درجة التأثير السلبي للمعوق </a:t>
                      </a:r>
                      <a:endParaRPr lang="en-US" sz="900" b="1" dirty="0">
                        <a:latin typeface="Times New Roman"/>
                        <a:ea typeface="Times New Roman"/>
                      </a:endParaRPr>
                    </a:p>
                  </a:txBody>
                  <a:tcPr marL="51515" marR="51515"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2">
                  <a:txBody>
                    <a:bodyPr/>
                    <a:lstStyle/>
                    <a:p>
                      <a:pPr algn="ctr" rtl="1">
                        <a:spcAft>
                          <a:spcPts val="0"/>
                        </a:spcAft>
                      </a:pPr>
                      <a:r>
                        <a:rPr lang="ar-SA" sz="800" b="1"/>
                        <a:t>المستوى العام</a:t>
                      </a:r>
                      <a:endParaRPr lang="en-US" sz="900" b="1" dirty="0">
                        <a:latin typeface="Times New Roman"/>
                        <a:ea typeface="Times New Roman"/>
                      </a:endParaRPr>
                    </a:p>
                  </a:txBody>
                  <a:tcPr marL="51515" marR="51515" marT="0" marB="0" anchor="ctr"/>
                </a:tc>
                <a:tc hMerge="1">
                  <a:txBody>
                    <a:bodyPr/>
                    <a:lstStyle/>
                    <a:p>
                      <a:pPr rtl="1"/>
                      <a:endParaRPr lang="ar-SA"/>
                    </a:p>
                  </a:txBody>
                  <a:tcPr/>
                </a:tc>
              </a:tr>
              <a:tr h="343437">
                <a:tc vMerge="1">
                  <a:txBody>
                    <a:bodyPr/>
                    <a:lstStyle/>
                    <a:p>
                      <a:pPr rtl="1"/>
                      <a:endParaRPr lang="ar-SA"/>
                    </a:p>
                  </a:txBody>
                  <a:tcPr/>
                </a:tc>
                <a:tc>
                  <a:txBody>
                    <a:bodyPr/>
                    <a:lstStyle/>
                    <a:p>
                      <a:pPr algn="ctr" rtl="0">
                        <a:spcAft>
                          <a:spcPts val="0"/>
                        </a:spcAft>
                      </a:pPr>
                      <a:r>
                        <a:rPr lang="en-US" sz="800" b="1" dirty="0"/>
                        <a:t> </a:t>
                      </a:r>
                      <a:endParaRPr lang="en-US" sz="900" b="1" dirty="0">
                        <a:latin typeface="Times New Roman"/>
                        <a:ea typeface="Times New Roman"/>
                      </a:endParaRPr>
                    </a:p>
                  </a:txBody>
                  <a:tcPr marL="51515" marR="51515" marT="0" marB="0" anchor="ctr"/>
                </a:tc>
                <a:tc>
                  <a:txBody>
                    <a:bodyPr/>
                    <a:lstStyle/>
                    <a:p>
                      <a:pPr algn="ctr" rtl="1">
                        <a:spcAft>
                          <a:spcPts val="0"/>
                        </a:spcAft>
                      </a:pPr>
                      <a:r>
                        <a:rPr lang="ar-SA" sz="800" b="1"/>
                        <a:t>كبيرة جدا</a:t>
                      </a:r>
                      <a:endParaRPr lang="en-US" sz="900" b="1" dirty="0">
                        <a:latin typeface="Times New Roman"/>
                        <a:ea typeface="Times New Roman"/>
                      </a:endParaRPr>
                    </a:p>
                  </a:txBody>
                  <a:tcPr marL="51515" marR="51515" marT="0" marB="0" anchor="ctr"/>
                </a:tc>
                <a:tc>
                  <a:txBody>
                    <a:bodyPr/>
                    <a:lstStyle/>
                    <a:p>
                      <a:pPr algn="ctr" rtl="1">
                        <a:spcAft>
                          <a:spcPts val="0"/>
                        </a:spcAft>
                      </a:pPr>
                      <a:r>
                        <a:rPr lang="ar-SA" sz="800" b="1"/>
                        <a:t>كبيرة</a:t>
                      </a:r>
                      <a:endParaRPr lang="en-US" sz="900" b="1" dirty="0">
                        <a:latin typeface="Times New Roman"/>
                        <a:ea typeface="Times New Roman"/>
                      </a:endParaRPr>
                    </a:p>
                  </a:txBody>
                  <a:tcPr marL="51515" marR="51515" marT="0" marB="0" anchor="ctr"/>
                </a:tc>
                <a:tc>
                  <a:txBody>
                    <a:bodyPr/>
                    <a:lstStyle/>
                    <a:p>
                      <a:pPr algn="ctr" rtl="1">
                        <a:spcAft>
                          <a:spcPts val="0"/>
                        </a:spcAft>
                      </a:pPr>
                      <a:r>
                        <a:rPr lang="ar-SA" sz="800" b="1"/>
                        <a:t>متوسطة</a:t>
                      </a:r>
                      <a:endParaRPr lang="en-US" sz="900" b="1" dirty="0">
                        <a:latin typeface="Times New Roman"/>
                        <a:ea typeface="Times New Roman"/>
                      </a:endParaRPr>
                    </a:p>
                  </a:txBody>
                  <a:tcPr marL="51515" marR="51515" marT="0" marB="0" anchor="ctr"/>
                </a:tc>
                <a:tc>
                  <a:txBody>
                    <a:bodyPr/>
                    <a:lstStyle/>
                    <a:p>
                      <a:pPr algn="ctr" rtl="1">
                        <a:spcAft>
                          <a:spcPts val="0"/>
                        </a:spcAft>
                      </a:pPr>
                      <a:r>
                        <a:rPr lang="ar-SA" sz="800" b="1"/>
                        <a:t>ضعيفة</a:t>
                      </a:r>
                      <a:endParaRPr lang="en-US" sz="900" b="1" dirty="0">
                        <a:latin typeface="Times New Roman"/>
                        <a:ea typeface="Times New Roman"/>
                      </a:endParaRPr>
                    </a:p>
                  </a:txBody>
                  <a:tcPr marL="51515" marR="51515" marT="0" marB="0" anchor="ctr"/>
                </a:tc>
                <a:tc>
                  <a:txBody>
                    <a:bodyPr/>
                    <a:lstStyle/>
                    <a:p>
                      <a:pPr algn="ctr" rtl="1">
                        <a:spcAft>
                          <a:spcPts val="0"/>
                        </a:spcAft>
                      </a:pPr>
                      <a:r>
                        <a:rPr lang="ar-SA" sz="800" b="1"/>
                        <a:t>غير مؤثرة</a:t>
                      </a:r>
                      <a:endParaRPr lang="en-US" sz="900" b="1" dirty="0">
                        <a:latin typeface="Times New Roman"/>
                        <a:ea typeface="Times New Roman"/>
                      </a:endParaRPr>
                    </a:p>
                  </a:txBody>
                  <a:tcPr marL="51515" marR="51515" marT="0" marB="0" anchor="ctr"/>
                </a:tc>
                <a:tc>
                  <a:txBody>
                    <a:bodyPr/>
                    <a:lstStyle/>
                    <a:p>
                      <a:pPr algn="ctr" rtl="1">
                        <a:spcAft>
                          <a:spcPts val="0"/>
                        </a:spcAft>
                      </a:pPr>
                      <a:r>
                        <a:rPr lang="ar-SA" sz="800" b="1"/>
                        <a:t>النسبة</a:t>
                      </a:r>
                      <a:endParaRPr lang="en-US" sz="900" b="1" dirty="0">
                        <a:latin typeface="Times New Roman"/>
                        <a:ea typeface="Times New Roman"/>
                      </a:endParaRPr>
                    </a:p>
                  </a:txBody>
                  <a:tcPr marL="51515" marR="51515" marT="0" marB="0" anchor="ctr"/>
                </a:tc>
                <a:tc>
                  <a:txBody>
                    <a:bodyPr/>
                    <a:lstStyle/>
                    <a:p>
                      <a:pPr algn="ctr" rtl="1">
                        <a:spcAft>
                          <a:spcPts val="0"/>
                        </a:spcAft>
                      </a:pPr>
                      <a:r>
                        <a:rPr lang="ar-SA" sz="800" b="1"/>
                        <a:t>الدرجة</a:t>
                      </a:r>
                      <a:endParaRPr lang="en-US" sz="900" b="1" dirty="0">
                        <a:latin typeface="Times New Roman"/>
                        <a:ea typeface="Times New Roman"/>
                      </a:endParaRPr>
                    </a:p>
                  </a:txBody>
                  <a:tcPr marL="51515" marR="51515" marT="0" marB="0" anchor="ctr"/>
                </a:tc>
              </a:tr>
              <a:tr h="228958">
                <a:tc>
                  <a:txBody>
                    <a:bodyPr/>
                    <a:lstStyle/>
                    <a:p>
                      <a:pPr rtl="0">
                        <a:spcAft>
                          <a:spcPts val="0"/>
                        </a:spcAft>
                      </a:pPr>
                      <a:r>
                        <a:rPr lang="en-US" sz="800" b="1" dirty="0"/>
                        <a:t>1</a:t>
                      </a:r>
                      <a:endParaRPr lang="en-US" sz="900" b="1" dirty="0">
                        <a:latin typeface="Times New Roman"/>
                        <a:ea typeface="Times New Roman"/>
                      </a:endParaRPr>
                    </a:p>
                  </a:txBody>
                  <a:tcPr marL="51515" marR="51515" marT="0" marB="0" anchor="ctr"/>
                </a:tc>
                <a:tc>
                  <a:txBody>
                    <a:bodyPr/>
                    <a:lstStyle/>
                    <a:p>
                      <a:pPr algn="justLow" rtl="1">
                        <a:spcAft>
                          <a:spcPts val="0"/>
                        </a:spcAft>
                      </a:pPr>
                      <a:r>
                        <a:rPr lang="ar-SA" sz="800" b="1"/>
                        <a:t>ضعف الحوافز و الإمتيازات المقدمة للمستثمرين</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34%</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32%</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26%</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3%</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5%</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72%</a:t>
                      </a:r>
                      <a:endParaRPr lang="en-US" sz="900" b="1" dirty="0">
                        <a:latin typeface="Times New Roman"/>
                        <a:ea typeface="Times New Roman"/>
                      </a:endParaRPr>
                    </a:p>
                  </a:txBody>
                  <a:tcPr marL="51515" marR="51515" marT="0" marB="0" anchor="ctr"/>
                </a:tc>
                <a:tc>
                  <a:txBody>
                    <a:bodyPr/>
                    <a:lstStyle/>
                    <a:p>
                      <a:pPr algn="ctr" rtl="1">
                        <a:spcAft>
                          <a:spcPts val="0"/>
                        </a:spcAft>
                      </a:pPr>
                      <a:r>
                        <a:rPr lang="ar-SA" sz="800" b="1"/>
                        <a:t>كبيرة</a:t>
                      </a:r>
                      <a:endParaRPr lang="en-US" sz="900" b="1" dirty="0">
                        <a:latin typeface="Times New Roman"/>
                        <a:ea typeface="Times New Roman"/>
                      </a:endParaRPr>
                    </a:p>
                  </a:txBody>
                  <a:tcPr marL="51515" marR="51515" marT="0" marB="0" anchor="ctr"/>
                </a:tc>
              </a:tr>
              <a:tr h="343437">
                <a:tc>
                  <a:txBody>
                    <a:bodyPr/>
                    <a:lstStyle/>
                    <a:p>
                      <a:pPr algn="ctr" rtl="0">
                        <a:spcAft>
                          <a:spcPts val="0"/>
                        </a:spcAft>
                      </a:pPr>
                      <a:r>
                        <a:rPr lang="en-US" sz="800" b="1" dirty="0"/>
                        <a:t>2</a:t>
                      </a:r>
                      <a:endParaRPr lang="en-US" sz="900" b="1" dirty="0">
                        <a:latin typeface="Times New Roman"/>
                        <a:ea typeface="Times New Roman"/>
                      </a:endParaRPr>
                    </a:p>
                  </a:txBody>
                  <a:tcPr marL="51515" marR="51515" marT="0" marB="0" anchor="ctr"/>
                </a:tc>
                <a:tc>
                  <a:txBody>
                    <a:bodyPr/>
                    <a:lstStyle/>
                    <a:p>
                      <a:pPr algn="justLow" rtl="1">
                        <a:spcAft>
                          <a:spcPts val="0"/>
                        </a:spcAft>
                      </a:pPr>
                      <a:r>
                        <a:rPr lang="ar-SA" sz="800" b="1" dirty="0"/>
                        <a:t>التأخر في السماح بإدراج الشركات الأجنبية المساهمة في السوق المالي </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28%</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30%</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30%</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9%</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4%</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68%</a:t>
                      </a:r>
                      <a:endParaRPr lang="en-US" sz="900" b="1" dirty="0">
                        <a:latin typeface="Times New Roman"/>
                        <a:ea typeface="Times New Roman"/>
                      </a:endParaRPr>
                    </a:p>
                  </a:txBody>
                  <a:tcPr marL="51515" marR="51515" marT="0" marB="0" anchor="ctr"/>
                </a:tc>
                <a:tc>
                  <a:txBody>
                    <a:bodyPr/>
                    <a:lstStyle/>
                    <a:p>
                      <a:pPr algn="ctr" rtl="1">
                        <a:spcAft>
                          <a:spcPts val="0"/>
                        </a:spcAft>
                      </a:pPr>
                      <a:r>
                        <a:rPr lang="ar-SA" sz="800" b="1"/>
                        <a:t>كبيرة</a:t>
                      </a:r>
                      <a:endParaRPr lang="en-US" sz="900" b="1" dirty="0">
                        <a:latin typeface="Times New Roman"/>
                        <a:ea typeface="Times New Roman"/>
                      </a:endParaRPr>
                    </a:p>
                  </a:txBody>
                  <a:tcPr marL="51515" marR="51515" marT="0" marB="0" anchor="ctr"/>
                </a:tc>
              </a:tr>
              <a:tr h="343437">
                <a:tc>
                  <a:txBody>
                    <a:bodyPr/>
                    <a:lstStyle/>
                    <a:p>
                      <a:pPr algn="ctr" rtl="0">
                        <a:spcAft>
                          <a:spcPts val="0"/>
                        </a:spcAft>
                      </a:pPr>
                      <a:r>
                        <a:rPr lang="en-US" sz="800" b="1" dirty="0"/>
                        <a:t>3</a:t>
                      </a:r>
                      <a:endParaRPr lang="en-US" sz="900" b="1" dirty="0">
                        <a:latin typeface="Times New Roman"/>
                        <a:ea typeface="Times New Roman"/>
                      </a:endParaRPr>
                    </a:p>
                  </a:txBody>
                  <a:tcPr marL="51515" marR="51515" marT="0" marB="0" anchor="ctr"/>
                </a:tc>
                <a:tc>
                  <a:txBody>
                    <a:bodyPr/>
                    <a:lstStyle/>
                    <a:p>
                      <a:pPr algn="justLow" rtl="1">
                        <a:spcAft>
                          <a:spcPts val="0"/>
                        </a:spcAft>
                      </a:pPr>
                      <a:r>
                        <a:rPr lang="ar-SA" sz="800" b="1"/>
                        <a:t>فرض شروط و إجراءات التوطين على الشركات المؤسسات </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45%</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16%</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27%</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8%</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3%</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73%</a:t>
                      </a:r>
                      <a:endParaRPr lang="en-US" sz="900" b="1" dirty="0">
                        <a:latin typeface="Times New Roman"/>
                        <a:ea typeface="Times New Roman"/>
                      </a:endParaRPr>
                    </a:p>
                  </a:txBody>
                  <a:tcPr marL="51515" marR="51515" marT="0" marB="0" anchor="ctr"/>
                </a:tc>
                <a:tc>
                  <a:txBody>
                    <a:bodyPr/>
                    <a:lstStyle/>
                    <a:p>
                      <a:pPr algn="ctr" rtl="1">
                        <a:spcAft>
                          <a:spcPts val="0"/>
                        </a:spcAft>
                      </a:pPr>
                      <a:r>
                        <a:rPr lang="ar-SA" sz="800" b="1"/>
                        <a:t>كبيرة</a:t>
                      </a:r>
                      <a:endParaRPr lang="en-US" sz="900" b="1" dirty="0">
                        <a:latin typeface="Times New Roman"/>
                        <a:ea typeface="Times New Roman"/>
                      </a:endParaRPr>
                    </a:p>
                  </a:txBody>
                  <a:tcPr marL="51515" marR="51515" marT="0" marB="0" anchor="ctr"/>
                </a:tc>
              </a:tr>
              <a:tr h="228958">
                <a:tc>
                  <a:txBody>
                    <a:bodyPr/>
                    <a:lstStyle/>
                    <a:p>
                      <a:pPr algn="ctr" rtl="0">
                        <a:spcAft>
                          <a:spcPts val="0"/>
                        </a:spcAft>
                      </a:pPr>
                      <a:r>
                        <a:rPr lang="en-US" sz="800" b="1" dirty="0"/>
                        <a:t>4</a:t>
                      </a:r>
                      <a:endParaRPr lang="en-US" sz="900" b="1" dirty="0">
                        <a:latin typeface="Times New Roman"/>
                        <a:ea typeface="Times New Roman"/>
                      </a:endParaRPr>
                    </a:p>
                  </a:txBody>
                  <a:tcPr marL="51515" marR="51515" marT="0" marB="0" anchor="ctr"/>
                </a:tc>
                <a:tc>
                  <a:txBody>
                    <a:bodyPr/>
                    <a:lstStyle/>
                    <a:p>
                      <a:pPr algn="justLow" rtl="1">
                        <a:spcAft>
                          <a:spcPts val="0"/>
                        </a:spcAft>
                      </a:pPr>
                      <a:r>
                        <a:rPr lang="ar-SA" sz="800" b="1"/>
                        <a:t>تدخل الدولة في تسعير بعض السلع والخدمات</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5%</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8%</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30%</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32%</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25%</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34%</a:t>
                      </a:r>
                      <a:endParaRPr lang="en-US" sz="900" b="1" dirty="0">
                        <a:latin typeface="Times New Roman"/>
                        <a:ea typeface="Times New Roman"/>
                      </a:endParaRPr>
                    </a:p>
                  </a:txBody>
                  <a:tcPr marL="51515" marR="51515" marT="0" marB="0" anchor="ctr"/>
                </a:tc>
                <a:tc>
                  <a:txBody>
                    <a:bodyPr/>
                    <a:lstStyle/>
                    <a:p>
                      <a:pPr algn="ctr" rtl="1">
                        <a:spcAft>
                          <a:spcPts val="0"/>
                        </a:spcAft>
                      </a:pPr>
                      <a:r>
                        <a:rPr lang="ar-SA" sz="800" b="1"/>
                        <a:t>متوسطة</a:t>
                      </a:r>
                      <a:endParaRPr lang="en-US" sz="900" b="1" dirty="0">
                        <a:latin typeface="Times New Roman"/>
                        <a:ea typeface="Times New Roman"/>
                      </a:endParaRPr>
                    </a:p>
                  </a:txBody>
                  <a:tcPr marL="51515" marR="51515" marT="0" marB="0" anchor="ctr"/>
                </a:tc>
              </a:tr>
              <a:tr h="343437">
                <a:tc>
                  <a:txBody>
                    <a:bodyPr/>
                    <a:lstStyle/>
                    <a:p>
                      <a:pPr algn="ctr" rtl="0">
                        <a:spcAft>
                          <a:spcPts val="0"/>
                        </a:spcAft>
                      </a:pPr>
                      <a:r>
                        <a:rPr lang="en-US" sz="800" b="1" dirty="0"/>
                        <a:t>5</a:t>
                      </a:r>
                      <a:endParaRPr lang="en-US" sz="900" b="1" dirty="0">
                        <a:latin typeface="Times New Roman"/>
                        <a:ea typeface="Times New Roman"/>
                      </a:endParaRPr>
                    </a:p>
                  </a:txBody>
                  <a:tcPr marL="51515" marR="51515" marT="0" marB="0" anchor="ctr"/>
                </a:tc>
                <a:tc>
                  <a:txBody>
                    <a:bodyPr/>
                    <a:lstStyle/>
                    <a:p>
                      <a:pPr algn="justLow" rtl="1">
                        <a:spcAft>
                          <a:spcPts val="0"/>
                        </a:spcAft>
                      </a:pPr>
                      <a:r>
                        <a:rPr lang="ar-SA" sz="800" b="1"/>
                        <a:t>افتقار السوق المحلي للقدر الملائم من العمالة الماهرة التي يحتاجها قطاع الأعمال </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55%</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27%</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14%</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5%</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0%</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83%</a:t>
                      </a:r>
                      <a:endParaRPr lang="en-US" sz="900" b="1" dirty="0">
                        <a:latin typeface="Times New Roman"/>
                        <a:ea typeface="Times New Roman"/>
                      </a:endParaRPr>
                    </a:p>
                  </a:txBody>
                  <a:tcPr marL="51515" marR="51515" marT="0" marB="0" anchor="ctr"/>
                </a:tc>
                <a:tc>
                  <a:txBody>
                    <a:bodyPr/>
                    <a:lstStyle/>
                    <a:p>
                      <a:pPr algn="ctr" rtl="1">
                        <a:spcAft>
                          <a:spcPts val="0"/>
                        </a:spcAft>
                      </a:pPr>
                      <a:r>
                        <a:rPr lang="ar-SA" sz="800" b="1"/>
                        <a:t>كبيرة جدا</a:t>
                      </a:r>
                      <a:endParaRPr lang="en-US" sz="900" b="1" dirty="0">
                        <a:latin typeface="Times New Roman"/>
                        <a:ea typeface="Times New Roman"/>
                      </a:endParaRPr>
                    </a:p>
                  </a:txBody>
                  <a:tcPr marL="51515" marR="51515" marT="0" marB="0" anchor="ctr"/>
                </a:tc>
              </a:tr>
              <a:tr h="228958">
                <a:tc>
                  <a:txBody>
                    <a:bodyPr/>
                    <a:lstStyle/>
                    <a:p>
                      <a:pPr algn="ctr" rtl="0">
                        <a:spcAft>
                          <a:spcPts val="0"/>
                        </a:spcAft>
                      </a:pPr>
                      <a:r>
                        <a:rPr lang="en-US" sz="800" b="1" dirty="0"/>
                        <a:t>6</a:t>
                      </a:r>
                      <a:endParaRPr lang="en-US" sz="900" b="1" dirty="0">
                        <a:latin typeface="Times New Roman"/>
                        <a:ea typeface="Times New Roman"/>
                      </a:endParaRPr>
                    </a:p>
                  </a:txBody>
                  <a:tcPr marL="51515" marR="51515" marT="0" marB="0" anchor="ctr"/>
                </a:tc>
                <a:tc>
                  <a:txBody>
                    <a:bodyPr/>
                    <a:lstStyle/>
                    <a:p>
                      <a:pPr algn="justLow" rtl="1">
                        <a:spcAft>
                          <a:spcPts val="0"/>
                        </a:spcAft>
                      </a:pPr>
                      <a:r>
                        <a:rPr lang="ar-SA" sz="800" b="1"/>
                        <a:t>ضعف الإهتمام بالتطور التقني</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42%</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33%</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18%</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6%</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0%</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78%</a:t>
                      </a:r>
                      <a:endParaRPr lang="en-US" sz="900" b="1" dirty="0">
                        <a:latin typeface="Times New Roman"/>
                        <a:ea typeface="Times New Roman"/>
                      </a:endParaRPr>
                    </a:p>
                  </a:txBody>
                  <a:tcPr marL="51515" marR="51515" marT="0" marB="0" anchor="ctr"/>
                </a:tc>
                <a:tc>
                  <a:txBody>
                    <a:bodyPr/>
                    <a:lstStyle/>
                    <a:p>
                      <a:pPr algn="ctr" rtl="1">
                        <a:spcAft>
                          <a:spcPts val="0"/>
                        </a:spcAft>
                      </a:pPr>
                      <a:r>
                        <a:rPr lang="ar-SA" sz="800" b="1"/>
                        <a:t>كبيرة جدا</a:t>
                      </a:r>
                      <a:endParaRPr lang="en-US" sz="900" b="1" dirty="0">
                        <a:latin typeface="Times New Roman"/>
                        <a:ea typeface="Times New Roman"/>
                      </a:endParaRPr>
                    </a:p>
                  </a:txBody>
                  <a:tcPr marL="51515" marR="51515" marT="0" marB="0" anchor="ctr"/>
                </a:tc>
              </a:tr>
              <a:tr h="143099">
                <a:tc>
                  <a:txBody>
                    <a:bodyPr/>
                    <a:lstStyle/>
                    <a:p>
                      <a:pPr algn="ctr" rtl="0">
                        <a:spcAft>
                          <a:spcPts val="0"/>
                        </a:spcAft>
                      </a:pPr>
                      <a:r>
                        <a:rPr lang="en-US" sz="800" b="1" dirty="0"/>
                        <a:t>7</a:t>
                      </a:r>
                      <a:endParaRPr lang="en-US" sz="900" b="1" dirty="0">
                        <a:latin typeface="Times New Roman"/>
                        <a:ea typeface="Times New Roman"/>
                      </a:endParaRPr>
                    </a:p>
                  </a:txBody>
                  <a:tcPr marL="51515" marR="51515" marT="0" marB="0" anchor="ctr"/>
                </a:tc>
                <a:tc>
                  <a:txBody>
                    <a:bodyPr/>
                    <a:lstStyle/>
                    <a:p>
                      <a:pPr algn="justLow" rtl="1">
                        <a:spcAft>
                          <a:spcPts val="0"/>
                        </a:spcAft>
                      </a:pPr>
                      <a:r>
                        <a:rPr lang="ar-SA" sz="800" b="1" dirty="0"/>
                        <a:t>ضعف الإهتمام بتنمية الصادرات </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23%</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42%</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30%</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5%</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0%</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71%</a:t>
                      </a:r>
                      <a:endParaRPr lang="en-US" sz="900" b="1" dirty="0">
                        <a:latin typeface="Times New Roman"/>
                        <a:ea typeface="Times New Roman"/>
                      </a:endParaRPr>
                    </a:p>
                  </a:txBody>
                  <a:tcPr marL="51515" marR="51515" marT="0" marB="0" anchor="ctr"/>
                </a:tc>
                <a:tc>
                  <a:txBody>
                    <a:bodyPr/>
                    <a:lstStyle/>
                    <a:p>
                      <a:pPr algn="ctr" rtl="1">
                        <a:spcAft>
                          <a:spcPts val="0"/>
                        </a:spcAft>
                      </a:pPr>
                      <a:r>
                        <a:rPr lang="ar-SA" sz="800" b="1"/>
                        <a:t>كبيرة</a:t>
                      </a:r>
                      <a:endParaRPr lang="en-US" sz="900" b="1" dirty="0">
                        <a:latin typeface="Times New Roman"/>
                        <a:ea typeface="Times New Roman"/>
                      </a:endParaRPr>
                    </a:p>
                  </a:txBody>
                  <a:tcPr marL="51515" marR="51515" marT="0" marB="0" anchor="ctr"/>
                </a:tc>
              </a:tr>
              <a:tr h="343437">
                <a:tc>
                  <a:txBody>
                    <a:bodyPr/>
                    <a:lstStyle/>
                    <a:p>
                      <a:pPr algn="ctr" rtl="0">
                        <a:spcAft>
                          <a:spcPts val="0"/>
                        </a:spcAft>
                      </a:pPr>
                      <a:r>
                        <a:rPr lang="en-US" sz="800" b="1" dirty="0"/>
                        <a:t>8</a:t>
                      </a:r>
                      <a:endParaRPr lang="en-US" sz="900" b="1" dirty="0">
                        <a:latin typeface="Times New Roman"/>
                        <a:ea typeface="Times New Roman"/>
                      </a:endParaRPr>
                    </a:p>
                  </a:txBody>
                  <a:tcPr marL="51515" marR="51515" marT="0" marB="0" anchor="ctr"/>
                </a:tc>
                <a:tc>
                  <a:txBody>
                    <a:bodyPr/>
                    <a:lstStyle/>
                    <a:p>
                      <a:pPr algn="justLow" rtl="1">
                        <a:spcAft>
                          <a:spcPts val="0"/>
                        </a:spcAft>
                      </a:pPr>
                      <a:r>
                        <a:rPr lang="ar-SA" sz="800" b="1"/>
                        <a:t>الإفتقار إلى إستراتيجية و آليات الترويج لمميزات الاستثمار للدولة </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23%</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44%</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25%</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5%</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4%</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69%</a:t>
                      </a:r>
                      <a:endParaRPr lang="en-US" sz="900" b="1" dirty="0">
                        <a:latin typeface="Times New Roman"/>
                        <a:ea typeface="Times New Roman"/>
                      </a:endParaRPr>
                    </a:p>
                  </a:txBody>
                  <a:tcPr marL="51515" marR="51515" marT="0" marB="0" anchor="ctr"/>
                </a:tc>
                <a:tc>
                  <a:txBody>
                    <a:bodyPr/>
                    <a:lstStyle/>
                    <a:p>
                      <a:pPr algn="ctr" rtl="1">
                        <a:spcAft>
                          <a:spcPts val="0"/>
                        </a:spcAft>
                      </a:pPr>
                      <a:r>
                        <a:rPr lang="ar-SA" sz="800" b="1"/>
                        <a:t>كبيرة</a:t>
                      </a:r>
                      <a:endParaRPr lang="en-US" sz="900" b="1" dirty="0">
                        <a:latin typeface="Times New Roman"/>
                        <a:ea typeface="Times New Roman"/>
                      </a:endParaRPr>
                    </a:p>
                  </a:txBody>
                  <a:tcPr marL="51515" marR="51515" marT="0" marB="0" anchor="ctr"/>
                </a:tc>
              </a:tr>
              <a:tr h="343437">
                <a:tc>
                  <a:txBody>
                    <a:bodyPr/>
                    <a:lstStyle/>
                    <a:p>
                      <a:pPr algn="ctr" rtl="0">
                        <a:spcAft>
                          <a:spcPts val="0"/>
                        </a:spcAft>
                      </a:pPr>
                      <a:r>
                        <a:rPr lang="en-US" sz="800" b="1" dirty="0"/>
                        <a:t>9</a:t>
                      </a:r>
                      <a:endParaRPr lang="en-US" sz="900" b="1" dirty="0">
                        <a:latin typeface="Times New Roman"/>
                        <a:ea typeface="Times New Roman"/>
                      </a:endParaRPr>
                    </a:p>
                  </a:txBody>
                  <a:tcPr marL="51515" marR="51515" marT="0" marB="0" anchor="ctr"/>
                </a:tc>
                <a:tc>
                  <a:txBody>
                    <a:bodyPr/>
                    <a:lstStyle/>
                    <a:p>
                      <a:pPr algn="justLow" rtl="1">
                        <a:spcAft>
                          <a:spcPts val="0"/>
                        </a:spcAft>
                      </a:pPr>
                      <a:r>
                        <a:rPr lang="ar-SA" sz="800" b="1"/>
                        <a:t>ضعف آليات مشاركة القطاع الخاص في صنع القرار الاقتصادي</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44%</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34%</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18%</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3%</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0%</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80%</a:t>
                      </a:r>
                      <a:endParaRPr lang="en-US" sz="900" b="1" dirty="0">
                        <a:latin typeface="Times New Roman"/>
                        <a:ea typeface="Times New Roman"/>
                      </a:endParaRPr>
                    </a:p>
                  </a:txBody>
                  <a:tcPr marL="51515" marR="51515" marT="0" marB="0" anchor="ctr"/>
                </a:tc>
                <a:tc>
                  <a:txBody>
                    <a:bodyPr/>
                    <a:lstStyle/>
                    <a:p>
                      <a:pPr algn="ctr" rtl="1">
                        <a:spcAft>
                          <a:spcPts val="0"/>
                        </a:spcAft>
                      </a:pPr>
                      <a:r>
                        <a:rPr lang="ar-SA" sz="800" b="1"/>
                        <a:t>كبيرة جدا</a:t>
                      </a:r>
                      <a:endParaRPr lang="en-US" sz="900" b="1" dirty="0">
                        <a:latin typeface="Times New Roman"/>
                        <a:ea typeface="Times New Roman"/>
                      </a:endParaRPr>
                    </a:p>
                  </a:txBody>
                  <a:tcPr marL="51515" marR="51515" marT="0" marB="0" anchor="ctr"/>
                </a:tc>
              </a:tr>
              <a:tr h="228958">
                <a:tc>
                  <a:txBody>
                    <a:bodyPr/>
                    <a:lstStyle/>
                    <a:p>
                      <a:pPr algn="ctr" rtl="0">
                        <a:spcAft>
                          <a:spcPts val="0"/>
                        </a:spcAft>
                      </a:pPr>
                      <a:r>
                        <a:rPr lang="en-US" sz="800" b="1" dirty="0"/>
                        <a:t>10</a:t>
                      </a:r>
                      <a:endParaRPr lang="en-US" sz="900" b="1" dirty="0">
                        <a:latin typeface="Times New Roman"/>
                        <a:ea typeface="Times New Roman"/>
                      </a:endParaRPr>
                    </a:p>
                  </a:txBody>
                  <a:tcPr marL="51515" marR="51515" marT="0" marB="0" anchor="ctr"/>
                </a:tc>
                <a:tc>
                  <a:txBody>
                    <a:bodyPr/>
                    <a:lstStyle/>
                    <a:p>
                      <a:pPr algn="justLow" rtl="1">
                        <a:spcAft>
                          <a:spcPts val="0"/>
                        </a:spcAft>
                      </a:pPr>
                      <a:r>
                        <a:rPr lang="ar-SA" sz="800" b="1"/>
                        <a:t>الإفتقار إلى إستراتيجية واضحة لدعم وتنمية المنشآت الصغيرة </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39%</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40%</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15%</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5%</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2%</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77%</a:t>
                      </a:r>
                      <a:endParaRPr lang="en-US" sz="900" b="1" dirty="0">
                        <a:latin typeface="Times New Roman"/>
                        <a:ea typeface="Times New Roman"/>
                      </a:endParaRPr>
                    </a:p>
                  </a:txBody>
                  <a:tcPr marL="51515" marR="51515" marT="0" marB="0" anchor="ctr"/>
                </a:tc>
                <a:tc>
                  <a:txBody>
                    <a:bodyPr/>
                    <a:lstStyle/>
                    <a:p>
                      <a:pPr algn="ctr" rtl="1">
                        <a:spcAft>
                          <a:spcPts val="0"/>
                        </a:spcAft>
                      </a:pPr>
                      <a:r>
                        <a:rPr lang="ar-SA" sz="800" b="1"/>
                        <a:t>كبيرة جدا</a:t>
                      </a:r>
                      <a:endParaRPr lang="en-US" sz="900" b="1" dirty="0">
                        <a:latin typeface="Times New Roman"/>
                        <a:ea typeface="Times New Roman"/>
                      </a:endParaRPr>
                    </a:p>
                  </a:txBody>
                  <a:tcPr marL="51515" marR="51515" marT="0" marB="0" anchor="ctr"/>
                </a:tc>
              </a:tr>
              <a:tr h="228958">
                <a:tc>
                  <a:txBody>
                    <a:bodyPr/>
                    <a:lstStyle/>
                    <a:p>
                      <a:pPr algn="ctr" rtl="0">
                        <a:spcAft>
                          <a:spcPts val="0"/>
                        </a:spcAft>
                      </a:pPr>
                      <a:r>
                        <a:rPr lang="en-US" sz="800" b="1" dirty="0"/>
                        <a:t>11</a:t>
                      </a:r>
                      <a:endParaRPr lang="en-US" sz="900" b="1" dirty="0">
                        <a:latin typeface="Times New Roman"/>
                        <a:ea typeface="Times New Roman"/>
                      </a:endParaRPr>
                    </a:p>
                  </a:txBody>
                  <a:tcPr marL="51515" marR="51515" marT="0" marB="0" anchor="ctr"/>
                </a:tc>
                <a:tc>
                  <a:txBody>
                    <a:bodyPr/>
                    <a:lstStyle/>
                    <a:p>
                      <a:pPr algn="justLow" rtl="1">
                        <a:spcAft>
                          <a:spcPts val="0"/>
                        </a:spcAft>
                      </a:pPr>
                      <a:r>
                        <a:rPr lang="ar-SA" sz="800" b="1"/>
                        <a:t>عدم وجود إستراتيجية واضحة لبرامج الخصخصة </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36%</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31%</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27%</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3%</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3%</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73%</a:t>
                      </a:r>
                      <a:endParaRPr lang="en-US" sz="900" b="1" dirty="0">
                        <a:latin typeface="Times New Roman"/>
                        <a:ea typeface="Times New Roman"/>
                      </a:endParaRPr>
                    </a:p>
                  </a:txBody>
                  <a:tcPr marL="51515" marR="51515" marT="0" marB="0" anchor="ctr"/>
                </a:tc>
                <a:tc>
                  <a:txBody>
                    <a:bodyPr/>
                    <a:lstStyle/>
                    <a:p>
                      <a:pPr algn="ctr" rtl="1">
                        <a:spcAft>
                          <a:spcPts val="0"/>
                        </a:spcAft>
                      </a:pPr>
                      <a:r>
                        <a:rPr lang="ar-SA" sz="800" b="1"/>
                        <a:t>كبيرة</a:t>
                      </a:r>
                      <a:endParaRPr lang="en-US" sz="900" b="1" dirty="0">
                        <a:latin typeface="Times New Roman"/>
                        <a:ea typeface="Times New Roman"/>
                      </a:endParaRPr>
                    </a:p>
                  </a:txBody>
                  <a:tcPr marL="51515" marR="51515" marT="0" marB="0" anchor="ctr"/>
                </a:tc>
              </a:tr>
              <a:tr h="228958">
                <a:tc>
                  <a:txBody>
                    <a:bodyPr/>
                    <a:lstStyle/>
                    <a:p>
                      <a:pPr algn="ctr" rtl="0">
                        <a:spcAft>
                          <a:spcPts val="0"/>
                        </a:spcAft>
                      </a:pPr>
                      <a:r>
                        <a:rPr lang="en-US" sz="800" b="1" dirty="0"/>
                        <a:t>12</a:t>
                      </a:r>
                      <a:endParaRPr lang="en-US" sz="900" b="1" dirty="0">
                        <a:latin typeface="Times New Roman"/>
                        <a:ea typeface="Times New Roman"/>
                      </a:endParaRPr>
                    </a:p>
                  </a:txBody>
                  <a:tcPr marL="51515" marR="51515" marT="0" marB="0" anchor="ctr"/>
                </a:tc>
                <a:tc>
                  <a:txBody>
                    <a:bodyPr/>
                    <a:lstStyle/>
                    <a:p>
                      <a:pPr algn="justLow" rtl="1">
                        <a:spcAft>
                          <a:spcPts val="0"/>
                        </a:spcAft>
                      </a:pPr>
                      <a:r>
                        <a:rPr lang="ar-SA" sz="800" b="1"/>
                        <a:t>ضعف مصادر التمويل المتاحة وعدم كفايتها</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34%</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23%</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25%</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18%</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0%</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68%</a:t>
                      </a:r>
                      <a:endParaRPr lang="en-US" sz="900" b="1" dirty="0">
                        <a:latin typeface="Times New Roman"/>
                        <a:ea typeface="Times New Roman"/>
                      </a:endParaRPr>
                    </a:p>
                  </a:txBody>
                  <a:tcPr marL="51515" marR="51515" marT="0" marB="0" anchor="ctr"/>
                </a:tc>
                <a:tc>
                  <a:txBody>
                    <a:bodyPr/>
                    <a:lstStyle/>
                    <a:p>
                      <a:pPr algn="ctr" rtl="1">
                        <a:spcAft>
                          <a:spcPts val="0"/>
                        </a:spcAft>
                      </a:pPr>
                      <a:r>
                        <a:rPr lang="ar-SA" sz="800" b="1"/>
                        <a:t>كبيرة</a:t>
                      </a:r>
                      <a:endParaRPr lang="en-US" sz="900" b="1" dirty="0">
                        <a:latin typeface="Times New Roman"/>
                        <a:ea typeface="Times New Roman"/>
                      </a:endParaRPr>
                    </a:p>
                  </a:txBody>
                  <a:tcPr marL="51515" marR="51515" marT="0" marB="0" anchor="ctr"/>
                </a:tc>
              </a:tr>
              <a:tr h="228958">
                <a:tc>
                  <a:txBody>
                    <a:bodyPr/>
                    <a:lstStyle/>
                    <a:p>
                      <a:pPr algn="ctr" rtl="0">
                        <a:spcAft>
                          <a:spcPts val="0"/>
                        </a:spcAft>
                      </a:pPr>
                      <a:r>
                        <a:rPr lang="en-US" sz="800" b="1" dirty="0"/>
                        <a:t>13</a:t>
                      </a:r>
                      <a:endParaRPr lang="en-US" sz="900" b="1" dirty="0">
                        <a:latin typeface="Times New Roman"/>
                        <a:ea typeface="Times New Roman"/>
                      </a:endParaRPr>
                    </a:p>
                  </a:txBody>
                  <a:tcPr marL="51515" marR="51515" marT="0" marB="0" anchor="ctr"/>
                </a:tc>
                <a:tc>
                  <a:txBody>
                    <a:bodyPr/>
                    <a:lstStyle/>
                    <a:p>
                      <a:pPr algn="justLow" rtl="1">
                        <a:spcAft>
                          <a:spcPts val="0"/>
                        </a:spcAft>
                      </a:pPr>
                      <a:r>
                        <a:rPr lang="ar-SA" sz="800" b="1" dirty="0"/>
                        <a:t>عدم ملائمة النظام الضريبي</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15%</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15%</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22%</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24%</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24%</a:t>
                      </a:r>
                      <a:endParaRPr lang="en-US" sz="900" b="1" dirty="0">
                        <a:latin typeface="Times New Roman"/>
                        <a:ea typeface="Times New Roman"/>
                      </a:endParaRPr>
                    </a:p>
                  </a:txBody>
                  <a:tcPr marL="51515" marR="51515" marT="0" marB="0" anchor="ctr"/>
                </a:tc>
                <a:tc>
                  <a:txBody>
                    <a:bodyPr/>
                    <a:lstStyle/>
                    <a:p>
                      <a:pPr algn="ctr" rtl="0">
                        <a:spcAft>
                          <a:spcPts val="0"/>
                        </a:spcAft>
                      </a:pPr>
                      <a:r>
                        <a:rPr lang="en-US" sz="800" b="1" dirty="0"/>
                        <a:t>43%</a:t>
                      </a:r>
                      <a:endParaRPr lang="en-US" sz="900" b="1" dirty="0">
                        <a:latin typeface="Times New Roman"/>
                        <a:ea typeface="Times New Roman"/>
                      </a:endParaRPr>
                    </a:p>
                  </a:txBody>
                  <a:tcPr marL="51515" marR="51515" marT="0" marB="0" anchor="ctr"/>
                </a:tc>
                <a:tc>
                  <a:txBody>
                    <a:bodyPr/>
                    <a:lstStyle/>
                    <a:p>
                      <a:pPr algn="ctr" rtl="1">
                        <a:spcAft>
                          <a:spcPts val="0"/>
                        </a:spcAft>
                      </a:pPr>
                      <a:r>
                        <a:rPr lang="ar-SA" sz="800" b="1" dirty="0"/>
                        <a:t>متوسطة</a:t>
                      </a:r>
                      <a:endParaRPr lang="en-US" sz="900" b="1" dirty="0">
                        <a:latin typeface="Times New Roman"/>
                        <a:ea typeface="Times New Roman"/>
                      </a:endParaRPr>
                    </a:p>
                  </a:txBody>
                  <a:tcPr marL="51515" marR="51515" marT="0" marB="0" anchor="ctr"/>
                </a:tc>
              </a:tr>
            </a:tbl>
          </a:graphicData>
        </a:graphic>
      </p:graphicFrame>
    </p:spTree>
  </p:cSld>
  <p:clrMapOvr>
    <a:masterClrMapping/>
  </p:clrMapOvr>
  <p:transition spd="slow">
    <p:wipe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2" name="عنصر نائب لرقم الشريحة 21"/>
          <p:cNvSpPr>
            <a:spLocks noGrp="1"/>
          </p:cNvSpPr>
          <p:nvPr>
            <p:ph type="sldNum" sz="quarter" idx="12"/>
          </p:nvPr>
        </p:nvSpPr>
        <p:spPr/>
        <p:txBody>
          <a:bodyPr/>
          <a:lstStyle/>
          <a:p>
            <a:pPr>
              <a:defRPr/>
            </a:pPr>
            <a:fld id="{598DB964-D51D-47EF-A778-D74708BB1EE0}" type="slidenum">
              <a:rPr lang="ar-SA" smtClean="0"/>
              <a:pPr>
                <a:defRPr/>
              </a:pPr>
              <a:t>24</a:t>
            </a:fld>
            <a:endParaRPr lang="ar-SA" dirty="0"/>
          </a:p>
        </p:txBody>
      </p:sp>
      <p:sp>
        <p:nvSpPr>
          <p:cNvPr id="8" name="مستطيل 7"/>
          <p:cNvSpPr/>
          <p:nvPr/>
        </p:nvSpPr>
        <p:spPr>
          <a:xfrm>
            <a:off x="-142875" y="1428750"/>
            <a:ext cx="9144000" cy="50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b="1" dirty="0">
                <a:solidFill>
                  <a:schemeClr val="accent6">
                    <a:lumMod val="50000"/>
                  </a:schemeClr>
                </a:solidFill>
              </a:rPr>
              <a:t>ثالثا: معوقات الاستثمار في دول مجلس التعاون الخليجي دراسة ميدانية</a:t>
            </a:r>
            <a:r>
              <a:rPr lang="ar-SA" sz="2400" dirty="0">
                <a:solidFill>
                  <a:schemeClr val="accent6">
                    <a:lumMod val="50000"/>
                  </a:schemeClr>
                </a:solidFill>
              </a:rPr>
              <a:t> </a:t>
            </a:r>
            <a:endParaRPr lang="en-US" sz="2400" dirty="0">
              <a:solidFill>
                <a:schemeClr val="accent6">
                  <a:lumMod val="50000"/>
                </a:schemeClr>
              </a:solidFill>
            </a:endParaRPr>
          </a:p>
        </p:txBody>
      </p:sp>
      <p:graphicFrame>
        <p:nvGraphicFramePr>
          <p:cNvPr id="25606" name="Object 3"/>
          <p:cNvGraphicFramePr>
            <a:graphicFrameLocks noChangeAspect="1"/>
          </p:cNvGraphicFramePr>
          <p:nvPr/>
        </p:nvGraphicFramePr>
        <p:xfrm>
          <a:off x="357188" y="2428875"/>
          <a:ext cx="8215312" cy="3978275"/>
        </p:xfrm>
        <a:graphic>
          <a:graphicData uri="http://schemas.openxmlformats.org/presentationml/2006/ole">
            <p:oleObj spid="_x0000_s25606" r:id="rId4" imgW="8212024" imgH="3981033" progId="Excel.Sheet.8">
              <p:embed/>
            </p:oleObj>
          </a:graphicData>
        </a:graphic>
      </p:graphicFrame>
      <p:sp>
        <p:nvSpPr>
          <p:cNvPr id="25607" name="Rectangle 1"/>
          <p:cNvSpPr>
            <a:spLocks noChangeArrowheads="1"/>
          </p:cNvSpPr>
          <p:nvPr/>
        </p:nvSpPr>
        <p:spPr bwMode="auto">
          <a:xfrm>
            <a:off x="3143250" y="2049463"/>
            <a:ext cx="2901950" cy="307975"/>
          </a:xfrm>
          <a:prstGeom prst="rect">
            <a:avLst/>
          </a:prstGeom>
          <a:noFill/>
          <a:ln w="9525">
            <a:noFill/>
            <a:miter lim="800000"/>
            <a:headEnd/>
            <a:tailEnd/>
          </a:ln>
        </p:spPr>
        <p:txBody>
          <a:bodyPr wrap="none" anchor="ctr">
            <a:spAutoFit/>
          </a:bodyPr>
          <a:lstStyle/>
          <a:p>
            <a:r>
              <a:rPr lang="ar-SA" sz="1400"/>
              <a:t> </a:t>
            </a:r>
            <a:r>
              <a:rPr lang="ar-SA" sz="1400" b="1"/>
              <a:t>الجدول رقم (3): معوقات السياسةة الاقتصادية</a:t>
            </a:r>
            <a:endParaRPr lang="en-US" sz="1400" dirty="0"/>
          </a:p>
        </p:txBody>
      </p:sp>
    </p:spTree>
  </p:cSld>
  <p:clrMapOvr>
    <a:masterClrMapping/>
  </p:clrMapOvr>
  <p:transition spd="slow">
    <p:wipe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428625" y="1428750"/>
            <a:ext cx="8501063" cy="1214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400" dirty="0">
                <a:solidFill>
                  <a:schemeClr val="tx2">
                    <a:lumMod val="75000"/>
                  </a:schemeClr>
                </a:solidFill>
              </a:rPr>
              <a:t> </a:t>
            </a:r>
            <a:endParaRPr lang="en-US" sz="1400" dirty="0">
              <a:solidFill>
                <a:schemeClr val="tx2">
                  <a:lumMod val="75000"/>
                </a:schemeClr>
              </a:solidFill>
            </a:endParaRPr>
          </a:p>
          <a:p>
            <a:pPr>
              <a:defRPr/>
            </a:pPr>
            <a:r>
              <a:rPr lang="ar-SA" sz="1600" b="1" dirty="0">
                <a:solidFill>
                  <a:schemeClr val="tx2">
                    <a:lumMod val="75000"/>
                  </a:schemeClr>
                </a:solidFill>
              </a:rPr>
              <a:t>رابعا: معوقات البنية </a:t>
            </a:r>
            <a:r>
              <a:rPr lang="ar-SA" sz="1600" b="1" dirty="0" err="1">
                <a:solidFill>
                  <a:schemeClr val="tx2">
                    <a:lumMod val="75000"/>
                  </a:schemeClr>
                </a:solidFill>
              </a:rPr>
              <a:t>الاساسية</a:t>
            </a:r>
            <a:r>
              <a:rPr lang="ar-SA" sz="1600" b="1" dirty="0">
                <a:solidFill>
                  <a:schemeClr val="tx2">
                    <a:lumMod val="75000"/>
                  </a:schemeClr>
                </a:solidFill>
              </a:rPr>
              <a:t>:</a:t>
            </a:r>
            <a:endParaRPr lang="en-US" sz="1600" dirty="0">
              <a:solidFill>
                <a:schemeClr val="tx2">
                  <a:lumMod val="75000"/>
                </a:schemeClr>
              </a:solidFill>
            </a:endParaRPr>
          </a:p>
          <a:p>
            <a:pPr>
              <a:defRPr/>
            </a:pPr>
            <a:r>
              <a:rPr lang="ar-SA" sz="1400" b="1" dirty="0">
                <a:solidFill>
                  <a:schemeClr val="tx2">
                    <a:lumMod val="75000"/>
                  </a:schemeClr>
                </a:solidFill>
              </a:rPr>
              <a:t>تم تحديد 7 </a:t>
            </a:r>
            <a:r>
              <a:rPr lang="ar-SA" sz="1400" b="1" dirty="0" err="1">
                <a:solidFill>
                  <a:schemeClr val="tx2">
                    <a:lumMod val="75000"/>
                  </a:schemeClr>
                </a:solidFill>
              </a:rPr>
              <a:t>انواع</a:t>
            </a:r>
            <a:r>
              <a:rPr lang="ar-SA" sz="1400" b="1" dirty="0">
                <a:solidFill>
                  <a:schemeClr val="tx2">
                    <a:lumMod val="75000"/>
                  </a:schemeClr>
                </a:solidFill>
              </a:rPr>
              <a:t>  من الصعوبات في هذا المجال  وطلب من عينة الدراسة تحديد درجة التأثير السلبي لكل من هذه الصعوبات على مقدرتها الاستثمارية وقد أدرج التوزيع النسبي لإجابات الشركات على هذه الأسئلة في الجدول رقم (). وعند تحليل المستوى الكلي لدرجة الصعوبة لكل نوع من </a:t>
            </a:r>
            <a:r>
              <a:rPr lang="ar-SA" sz="1400" b="1" dirty="0" err="1">
                <a:solidFill>
                  <a:schemeClr val="tx2">
                    <a:lumMod val="75000"/>
                  </a:schemeClr>
                </a:solidFill>
              </a:rPr>
              <a:t>انواع</a:t>
            </a:r>
            <a:r>
              <a:rPr lang="ar-SA" sz="1400" b="1" dirty="0">
                <a:solidFill>
                  <a:schemeClr val="tx2">
                    <a:lumMod val="75000"/>
                  </a:schemeClr>
                </a:solidFill>
              </a:rPr>
              <a:t> المعوقات ومنها </a:t>
            </a:r>
            <a:r>
              <a:rPr lang="ar-SA" sz="1400" b="1" dirty="0" err="1">
                <a:solidFill>
                  <a:schemeClr val="tx2">
                    <a:lumMod val="75000"/>
                  </a:schemeClr>
                </a:solidFill>
              </a:rPr>
              <a:t>يتيبن</a:t>
            </a:r>
            <a:r>
              <a:rPr lang="ar-SA" sz="1400" b="1" dirty="0">
                <a:solidFill>
                  <a:schemeClr val="tx2">
                    <a:lumMod val="75000"/>
                  </a:schemeClr>
                </a:solidFill>
              </a:rPr>
              <a:t> ان عدم ملائمة مخرجات التعليم وصعوبة الحصول على مواقع في المدن الصناعية  هما </a:t>
            </a:r>
            <a:r>
              <a:rPr lang="ar-SA" sz="1400" b="1" dirty="0" err="1">
                <a:solidFill>
                  <a:schemeClr val="tx2">
                    <a:lumMod val="75000"/>
                  </a:schemeClr>
                </a:solidFill>
              </a:rPr>
              <a:t>اهم</a:t>
            </a:r>
            <a:r>
              <a:rPr lang="ar-SA" sz="1400" b="1" dirty="0">
                <a:solidFill>
                  <a:schemeClr val="tx2">
                    <a:lumMod val="75000"/>
                  </a:schemeClr>
                </a:solidFill>
              </a:rPr>
              <a:t> معوقين في هذا المجال فيما كان كانت درجة </a:t>
            </a:r>
            <a:r>
              <a:rPr lang="ar-SA" sz="1400" b="1" dirty="0" err="1">
                <a:solidFill>
                  <a:schemeClr val="tx2">
                    <a:lumMod val="75000"/>
                  </a:schemeClr>
                </a:solidFill>
              </a:rPr>
              <a:t>تاثير</a:t>
            </a:r>
            <a:r>
              <a:rPr lang="ar-SA" sz="1400" b="1" dirty="0">
                <a:solidFill>
                  <a:schemeClr val="tx2">
                    <a:lumMod val="75000"/>
                  </a:schemeClr>
                </a:solidFill>
              </a:rPr>
              <a:t> باقي المعوقات </a:t>
            </a:r>
            <a:r>
              <a:rPr lang="ar-SA" sz="1400" b="1" dirty="0" err="1">
                <a:solidFill>
                  <a:schemeClr val="tx2">
                    <a:lumMod val="75000"/>
                  </a:schemeClr>
                </a:solidFill>
              </a:rPr>
              <a:t>اما</a:t>
            </a:r>
            <a:r>
              <a:rPr lang="ar-SA" sz="1400" b="1" dirty="0">
                <a:solidFill>
                  <a:schemeClr val="tx2">
                    <a:lumMod val="75000"/>
                  </a:schemeClr>
                </a:solidFill>
              </a:rPr>
              <a:t> كبيرة </a:t>
            </a:r>
            <a:r>
              <a:rPr lang="ar-SA" sz="1400" b="1" dirty="0" err="1">
                <a:solidFill>
                  <a:schemeClr val="tx2">
                    <a:lumMod val="75000"/>
                  </a:schemeClr>
                </a:solidFill>
              </a:rPr>
              <a:t>او</a:t>
            </a:r>
            <a:r>
              <a:rPr lang="ar-SA" sz="1400" b="1" dirty="0">
                <a:solidFill>
                  <a:schemeClr val="tx2">
                    <a:lumMod val="75000"/>
                  </a:schemeClr>
                </a:solidFill>
              </a:rPr>
              <a:t> كبيرة جدا.</a:t>
            </a:r>
            <a:endParaRPr lang="en-US" sz="1400" b="1"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3B17EC91-0802-42C5-A89B-C75C3683D81B}" type="slidenum">
              <a:rPr lang="ar-SA" smtClean="0"/>
              <a:pPr>
                <a:defRPr/>
              </a:pPr>
              <a:t>25</a:t>
            </a:fld>
            <a:endParaRPr lang="ar-SA" dirty="0"/>
          </a:p>
        </p:txBody>
      </p:sp>
      <p:sp>
        <p:nvSpPr>
          <p:cNvPr id="26630" name="مستطيل 6"/>
          <p:cNvSpPr>
            <a:spLocks noChangeArrowheads="1"/>
          </p:cNvSpPr>
          <p:nvPr/>
        </p:nvSpPr>
        <p:spPr bwMode="auto">
          <a:xfrm>
            <a:off x="2357438" y="2643188"/>
            <a:ext cx="3681412" cy="369887"/>
          </a:xfrm>
          <a:prstGeom prst="rect">
            <a:avLst/>
          </a:prstGeom>
          <a:noFill/>
          <a:ln w="9525">
            <a:noFill/>
            <a:miter lim="800000"/>
            <a:headEnd/>
            <a:tailEnd/>
          </a:ln>
        </p:spPr>
        <p:txBody>
          <a:bodyPr>
            <a:spAutoFit/>
          </a:bodyPr>
          <a:lstStyle/>
          <a:p>
            <a:r>
              <a:rPr lang="ar-SA" b="1"/>
              <a:t>لجدول رقم (4): معوقات البنية الأساسية</a:t>
            </a:r>
          </a:p>
        </p:txBody>
      </p:sp>
      <p:graphicFrame>
        <p:nvGraphicFramePr>
          <p:cNvPr id="9" name="جدول 8"/>
          <p:cNvGraphicFramePr>
            <a:graphicFrameLocks noGrp="1"/>
          </p:cNvGraphicFramePr>
          <p:nvPr/>
        </p:nvGraphicFramePr>
        <p:xfrm>
          <a:off x="428596" y="3071810"/>
          <a:ext cx="8286807" cy="3071836"/>
        </p:xfrm>
        <a:graphic>
          <a:graphicData uri="http://schemas.openxmlformats.org/drawingml/2006/table">
            <a:tbl>
              <a:tblPr rtl="1"/>
              <a:tblGrid>
                <a:gridCol w="699074"/>
                <a:gridCol w="3726383"/>
                <a:gridCol w="491717"/>
                <a:gridCol w="624209"/>
                <a:gridCol w="624209"/>
                <a:gridCol w="605086"/>
                <a:gridCol w="506059"/>
                <a:gridCol w="506059"/>
                <a:gridCol w="504011"/>
              </a:tblGrid>
              <a:tr h="233304">
                <a:tc rowSpan="2">
                  <a:txBody>
                    <a:bodyPr/>
                    <a:lstStyle/>
                    <a:p>
                      <a:pPr marL="71755" marR="71755" algn="ctr" rtl="1">
                        <a:spcAft>
                          <a:spcPts val="0"/>
                        </a:spcAft>
                      </a:pPr>
                      <a:r>
                        <a:rPr lang="ar-SA" sz="1200" b="1" dirty="0">
                          <a:solidFill>
                            <a:schemeClr val="bg1"/>
                          </a:solidFill>
                          <a:latin typeface="Times New Roman"/>
                          <a:ea typeface="Times New Roman"/>
                        </a:rPr>
                        <a:t>الرقم</a:t>
                      </a:r>
                      <a:endParaRPr lang="en-US" sz="1200" dirty="0">
                        <a:solidFill>
                          <a:schemeClr val="bg1"/>
                        </a:solidFill>
                        <a:latin typeface="Times New Roman"/>
                        <a:ea typeface="Times New Roma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200" b="1">
                          <a:solidFill>
                            <a:schemeClr val="bg1"/>
                          </a:solidFill>
                          <a:latin typeface="Times New Roman"/>
                          <a:ea typeface="Times New Roman"/>
                        </a:rPr>
                        <a:t>المعوق</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gridSpan="5">
                  <a:txBody>
                    <a:bodyPr/>
                    <a:lstStyle/>
                    <a:p>
                      <a:pPr algn="ctr" rtl="1">
                        <a:spcAft>
                          <a:spcPts val="0"/>
                        </a:spcAft>
                      </a:pPr>
                      <a:r>
                        <a:rPr lang="ar-SA" sz="1200" b="1">
                          <a:solidFill>
                            <a:schemeClr val="bg1"/>
                          </a:solidFill>
                          <a:latin typeface="Times New Roman"/>
                          <a:ea typeface="Times New Roman"/>
                        </a:rPr>
                        <a:t>درجة التأثير السلبي للمعوق </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2">
                  <a:txBody>
                    <a:bodyPr/>
                    <a:lstStyle/>
                    <a:p>
                      <a:pPr algn="ctr" rtl="1">
                        <a:spcAft>
                          <a:spcPts val="0"/>
                        </a:spcAft>
                      </a:pPr>
                      <a:r>
                        <a:rPr lang="ar-SA" sz="1200" b="1">
                          <a:solidFill>
                            <a:schemeClr val="bg1"/>
                          </a:solidFill>
                          <a:latin typeface="Times New Roman"/>
                          <a:ea typeface="Times New Roman"/>
                        </a:rPr>
                        <a:t>المستوى العام</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hMerge="1">
                  <a:txBody>
                    <a:bodyPr/>
                    <a:lstStyle/>
                    <a:p>
                      <a:pPr rtl="1"/>
                      <a:endParaRPr lang="ar-SA"/>
                    </a:p>
                  </a:txBody>
                  <a:tcPr/>
                </a:tc>
              </a:tr>
              <a:tr h="466608">
                <a:tc vMerge="1">
                  <a:txBody>
                    <a:bodyPr/>
                    <a:lstStyle/>
                    <a:p>
                      <a:pPr rtl="1"/>
                      <a:endParaRPr lang="ar-SA"/>
                    </a:p>
                  </a:txBody>
                  <a:tcPr/>
                </a:tc>
                <a:tc>
                  <a:txBody>
                    <a:bodyPr/>
                    <a:lstStyle/>
                    <a:p>
                      <a:pPr algn="ctr" rtl="0">
                        <a:spcAft>
                          <a:spcPts val="0"/>
                        </a:spcAft>
                      </a:pPr>
                      <a:r>
                        <a:rPr lang="en-US" sz="1200" b="1" dirty="0">
                          <a:solidFill>
                            <a:schemeClr val="bg1"/>
                          </a:solidFill>
                          <a:latin typeface="Times New Roman"/>
                          <a:ea typeface="Times New Roman"/>
                        </a:rPr>
                        <a:t> </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200" b="1">
                          <a:solidFill>
                            <a:schemeClr val="bg1"/>
                          </a:solidFill>
                          <a:latin typeface="Times New Roman"/>
                          <a:ea typeface="Times New Roman"/>
                        </a:rPr>
                        <a:t>كبيرة جدا</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200" b="1">
                          <a:solidFill>
                            <a:schemeClr val="bg1"/>
                          </a:solidFill>
                          <a:latin typeface="Times New Roman"/>
                          <a:ea typeface="Times New Roman"/>
                        </a:rPr>
                        <a:t>كبيرة</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200" b="1">
                          <a:solidFill>
                            <a:schemeClr val="bg1"/>
                          </a:solidFill>
                          <a:latin typeface="Times New Roman"/>
                          <a:ea typeface="Times New Roman"/>
                        </a:rPr>
                        <a:t>متوسطة</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200" b="1">
                          <a:solidFill>
                            <a:schemeClr val="bg1"/>
                          </a:solidFill>
                          <a:latin typeface="Times New Roman"/>
                          <a:ea typeface="Times New Roman"/>
                        </a:rPr>
                        <a:t>ضعيفة</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200" b="1">
                          <a:solidFill>
                            <a:schemeClr val="bg1"/>
                          </a:solidFill>
                          <a:latin typeface="Times New Roman"/>
                          <a:ea typeface="Times New Roman"/>
                        </a:rPr>
                        <a:t>غير مؤثرة</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200" b="1">
                          <a:solidFill>
                            <a:schemeClr val="bg1"/>
                          </a:solidFill>
                          <a:latin typeface="Times New Roman"/>
                          <a:ea typeface="Times New Roman"/>
                        </a:rPr>
                        <a:t>النسبة</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200" b="1">
                          <a:solidFill>
                            <a:schemeClr val="bg1"/>
                          </a:solidFill>
                          <a:latin typeface="Times New Roman"/>
                          <a:ea typeface="Times New Roman"/>
                        </a:rPr>
                        <a:t>الدرجة</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466608">
                <a:tc>
                  <a:txBody>
                    <a:bodyPr/>
                    <a:lstStyle/>
                    <a:p>
                      <a:pPr algn="ctr" rtl="0">
                        <a:spcAft>
                          <a:spcPts val="0"/>
                        </a:spcAft>
                      </a:pPr>
                      <a:r>
                        <a:rPr lang="en-US" sz="1200" b="1" dirty="0">
                          <a:solidFill>
                            <a:schemeClr val="bg1"/>
                          </a:solidFill>
                          <a:latin typeface="Times New Roman"/>
                          <a:ea typeface="Times New Roman"/>
                        </a:rPr>
                        <a:t>1</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justLow" rtl="1">
                        <a:spcAft>
                          <a:spcPts val="0"/>
                        </a:spcAft>
                      </a:pPr>
                      <a:r>
                        <a:rPr lang="ar-SA" sz="1200" b="1" dirty="0">
                          <a:solidFill>
                            <a:schemeClr val="bg1"/>
                          </a:solidFill>
                          <a:latin typeface="Times New Roman"/>
                          <a:ea typeface="Times New Roman"/>
                        </a:rPr>
                        <a:t>صعوبة الحصول على مواقع شاغرة </a:t>
                      </a:r>
                      <a:r>
                        <a:rPr lang="ar-SA" sz="1200" b="1" dirty="0" err="1">
                          <a:solidFill>
                            <a:schemeClr val="bg1"/>
                          </a:solidFill>
                          <a:latin typeface="Times New Roman"/>
                          <a:ea typeface="Times New Roman"/>
                        </a:rPr>
                        <a:t>و</a:t>
                      </a:r>
                      <a:r>
                        <a:rPr lang="ar-SA" sz="1200" b="1" dirty="0">
                          <a:solidFill>
                            <a:schemeClr val="bg1"/>
                          </a:solidFill>
                          <a:latin typeface="Times New Roman"/>
                          <a:ea typeface="Times New Roman"/>
                        </a:rPr>
                        <a:t> ملائمة بالمدن الصناعية </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50%</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23%</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18%</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7%</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2%</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78%</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200" b="1">
                          <a:solidFill>
                            <a:schemeClr val="bg1"/>
                          </a:solidFill>
                          <a:latin typeface="Times New Roman"/>
                          <a:ea typeface="Times New Roman"/>
                        </a:rPr>
                        <a:t>كبيرة جدا</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243025">
                <a:tc>
                  <a:txBody>
                    <a:bodyPr/>
                    <a:lstStyle/>
                    <a:p>
                      <a:pPr algn="ctr" rtl="0">
                        <a:spcAft>
                          <a:spcPts val="0"/>
                        </a:spcAft>
                      </a:pPr>
                      <a:r>
                        <a:rPr lang="en-US" sz="1200" b="1" dirty="0">
                          <a:solidFill>
                            <a:schemeClr val="bg1"/>
                          </a:solidFill>
                          <a:latin typeface="Times New Roman"/>
                          <a:ea typeface="Times New Roman"/>
                        </a:rPr>
                        <a:t>2</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justLow" rtl="1">
                        <a:spcAft>
                          <a:spcPts val="0"/>
                        </a:spcAft>
                      </a:pPr>
                      <a:r>
                        <a:rPr lang="ar-SA" sz="1200" b="1">
                          <a:solidFill>
                            <a:schemeClr val="bg1"/>
                          </a:solidFill>
                          <a:latin typeface="Times New Roman"/>
                          <a:ea typeface="Times New Roman"/>
                        </a:rPr>
                        <a:t>عدم ملائمة البنية التحتية لتفعيل التجارة والحكومة الإلكترونية </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38%</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32%</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23%</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5%</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2%</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75%</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200" b="1">
                          <a:solidFill>
                            <a:schemeClr val="bg1"/>
                          </a:solidFill>
                          <a:latin typeface="Times New Roman"/>
                          <a:ea typeface="Times New Roman"/>
                        </a:rPr>
                        <a:t>كبيرة</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243025">
                <a:tc>
                  <a:txBody>
                    <a:bodyPr/>
                    <a:lstStyle/>
                    <a:p>
                      <a:pPr algn="ctr" rtl="0">
                        <a:spcAft>
                          <a:spcPts val="0"/>
                        </a:spcAft>
                      </a:pPr>
                      <a:r>
                        <a:rPr lang="en-US" sz="1200" b="1" dirty="0">
                          <a:solidFill>
                            <a:schemeClr val="bg1"/>
                          </a:solidFill>
                          <a:latin typeface="Times New Roman"/>
                          <a:ea typeface="Times New Roman"/>
                        </a:rPr>
                        <a:t>3</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justLow" rtl="1">
                        <a:spcAft>
                          <a:spcPts val="0"/>
                        </a:spcAft>
                      </a:pPr>
                      <a:r>
                        <a:rPr lang="ar-SA" sz="1200" b="1">
                          <a:solidFill>
                            <a:schemeClr val="bg1"/>
                          </a:solidFill>
                          <a:latin typeface="Times New Roman"/>
                          <a:ea typeface="Times New Roman"/>
                        </a:rPr>
                        <a:t>عدم تحقق التنمية الإقليمية المتوازنة للمناطق</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24%</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36%</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31%</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9%</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0%</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69%</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200" b="1">
                          <a:solidFill>
                            <a:schemeClr val="bg1"/>
                          </a:solidFill>
                          <a:latin typeface="Times New Roman"/>
                          <a:ea typeface="Times New Roman"/>
                        </a:rPr>
                        <a:t>كبيرة</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243025">
                <a:tc>
                  <a:txBody>
                    <a:bodyPr/>
                    <a:lstStyle/>
                    <a:p>
                      <a:pPr algn="ctr" rtl="0">
                        <a:spcAft>
                          <a:spcPts val="0"/>
                        </a:spcAft>
                      </a:pPr>
                      <a:r>
                        <a:rPr lang="en-US" sz="1200" b="1" dirty="0">
                          <a:solidFill>
                            <a:schemeClr val="bg1"/>
                          </a:solidFill>
                          <a:latin typeface="Times New Roman"/>
                          <a:ea typeface="Times New Roman"/>
                        </a:rPr>
                        <a:t>4</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justLow" rtl="1">
                        <a:spcAft>
                          <a:spcPts val="0"/>
                        </a:spcAft>
                      </a:pPr>
                      <a:r>
                        <a:rPr lang="ar-SA" sz="1200" b="1">
                          <a:solidFill>
                            <a:schemeClr val="bg1"/>
                          </a:solidFill>
                          <a:latin typeface="Times New Roman"/>
                          <a:ea typeface="Times New Roman"/>
                        </a:rPr>
                        <a:t>عدم تطور الخدمات المساندة من نقل و تأمين و غيرها</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26%</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38%</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23%</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11%</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2%</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69%</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200" b="1">
                          <a:solidFill>
                            <a:schemeClr val="bg1"/>
                          </a:solidFill>
                          <a:latin typeface="Times New Roman"/>
                          <a:ea typeface="Times New Roman"/>
                        </a:rPr>
                        <a:t>كبيرة</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466608">
                <a:tc>
                  <a:txBody>
                    <a:bodyPr/>
                    <a:lstStyle/>
                    <a:p>
                      <a:pPr algn="ctr" rtl="0">
                        <a:spcAft>
                          <a:spcPts val="0"/>
                        </a:spcAft>
                      </a:pPr>
                      <a:r>
                        <a:rPr lang="en-US" sz="1200" b="1" dirty="0">
                          <a:solidFill>
                            <a:schemeClr val="bg1"/>
                          </a:solidFill>
                          <a:latin typeface="Times New Roman"/>
                          <a:ea typeface="Times New Roman"/>
                        </a:rPr>
                        <a:t>5</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justLow" rtl="1">
                        <a:spcAft>
                          <a:spcPts val="0"/>
                        </a:spcAft>
                      </a:pPr>
                      <a:r>
                        <a:rPr lang="ar-SA" sz="1200" b="1">
                          <a:solidFill>
                            <a:schemeClr val="bg1"/>
                          </a:solidFill>
                          <a:latin typeface="Times New Roman"/>
                          <a:ea typeface="Times New Roman"/>
                        </a:rPr>
                        <a:t>عدم توافق مخرجات التعليم مع متطلبات سوق العمل</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66%</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18%</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16%</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0%</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0%</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88%</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200" b="1">
                          <a:solidFill>
                            <a:schemeClr val="bg1"/>
                          </a:solidFill>
                          <a:latin typeface="Times New Roman"/>
                          <a:ea typeface="Times New Roman"/>
                        </a:rPr>
                        <a:t>كبيرة جدا</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243025">
                <a:tc>
                  <a:txBody>
                    <a:bodyPr/>
                    <a:lstStyle/>
                    <a:p>
                      <a:pPr algn="ctr" rtl="0">
                        <a:spcAft>
                          <a:spcPts val="0"/>
                        </a:spcAft>
                      </a:pPr>
                      <a:r>
                        <a:rPr lang="en-US" sz="1200" b="1" dirty="0">
                          <a:solidFill>
                            <a:schemeClr val="bg1"/>
                          </a:solidFill>
                          <a:latin typeface="Times New Roman"/>
                          <a:ea typeface="Times New Roman"/>
                        </a:rPr>
                        <a:t>6</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justLow" rtl="1">
                        <a:spcAft>
                          <a:spcPts val="0"/>
                        </a:spcAft>
                      </a:pPr>
                      <a:r>
                        <a:rPr lang="ar-SA" sz="1200" b="1">
                          <a:solidFill>
                            <a:schemeClr val="bg1"/>
                          </a:solidFill>
                          <a:latin typeface="Times New Roman"/>
                          <a:ea typeface="Times New Roman"/>
                        </a:rPr>
                        <a:t>ضعف مشاركة القطاع الخاص في بعض الأنشطة الحيوية</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26%</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43%</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26%</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5%</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0%</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73%</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200" b="1">
                          <a:solidFill>
                            <a:schemeClr val="bg1"/>
                          </a:solidFill>
                          <a:latin typeface="Times New Roman"/>
                          <a:ea typeface="Times New Roman"/>
                        </a:rPr>
                        <a:t>كبيرة</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466608">
                <a:tc>
                  <a:txBody>
                    <a:bodyPr/>
                    <a:lstStyle/>
                    <a:p>
                      <a:pPr algn="ctr" rtl="0">
                        <a:spcAft>
                          <a:spcPts val="0"/>
                        </a:spcAft>
                      </a:pPr>
                      <a:r>
                        <a:rPr lang="en-US" sz="1200" b="1" dirty="0">
                          <a:solidFill>
                            <a:schemeClr val="bg1"/>
                          </a:solidFill>
                          <a:latin typeface="Times New Roman"/>
                          <a:ea typeface="Times New Roman"/>
                        </a:rPr>
                        <a:t>7</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justLow" rtl="1">
                        <a:spcAft>
                          <a:spcPts val="0"/>
                        </a:spcAft>
                      </a:pPr>
                      <a:r>
                        <a:rPr lang="ar-SA" sz="1200" b="1" dirty="0" err="1">
                          <a:solidFill>
                            <a:schemeClr val="bg1"/>
                          </a:solidFill>
                          <a:latin typeface="Times New Roman"/>
                          <a:ea typeface="Times New Roman"/>
                        </a:rPr>
                        <a:t>إنخفاض</a:t>
                      </a:r>
                      <a:r>
                        <a:rPr lang="ar-SA" sz="1200" b="1" dirty="0">
                          <a:solidFill>
                            <a:schemeClr val="bg1"/>
                          </a:solidFill>
                          <a:latin typeface="Times New Roman"/>
                          <a:ea typeface="Times New Roman"/>
                        </a:rPr>
                        <a:t> كفاءة المعلومات الاستثمارية </a:t>
                      </a:r>
                      <a:r>
                        <a:rPr lang="ar-SA" sz="1200" b="1" dirty="0" err="1">
                          <a:solidFill>
                            <a:schemeClr val="bg1"/>
                          </a:solidFill>
                          <a:latin typeface="Times New Roman"/>
                          <a:ea typeface="Times New Roman"/>
                        </a:rPr>
                        <a:t>والإقتصادية</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48%</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24%</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26%</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2%</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0%</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0">
                        <a:spcAft>
                          <a:spcPts val="0"/>
                        </a:spcAft>
                      </a:pPr>
                      <a:r>
                        <a:rPr lang="en-US" sz="1200" b="1" dirty="0">
                          <a:solidFill>
                            <a:schemeClr val="bg1"/>
                          </a:solidFill>
                          <a:latin typeface="Times New Roman"/>
                          <a:ea typeface="Times New Roman"/>
                        </a:rPr>
                        <a:t>80%</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rtl="1">
                        <a:spcAft>
                          <a:spcPts val="0"/>
                        </a:spcAft>
                      </a:pPr>
                      <a:r>
                        <a:rPr lang="ar-SA" sz="1200" b="1" dirty="0">
                          <a:solidFill>
                            <a:schemeClr val="bg1"/>
                          </a:solidFill>
                          <a:latin typeface="Times New Roman"/>
                          <a:ea typeface="Times New Roman"/>
                        </a:rPr>
                        <a:t>كبيرة جدا</a:t>
                      </a:r>
                      <a:endParaRPr lang="en-US" sz="12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bl>
          </a:graphicData>
        </a:graphic>
      </p:graphicFrame>
    </p:spTree>
  </p:cSld>
  <p:clrMapOvr>
    <a:masterClrMapping/>
  </p:clrMapOvr>
  <p:transition spd="slow">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2" name="عنصر نائب لرقم الشريحة 21"/>
          <p:cNvSpPr>
            <a:spLocks noGrp="1"/>
          </p:cNvSpPr>
          <p:nvPr>
            <p:ph type="sldNum" sz="quarter" idx="12"/>
          </p:nvPr>
        </p:nvSpPr>
        <p:spPr/>
        <p:txBody>
          <a:bodyPr/>
          <a:lstStyle/>
          <a:p>
            <a:pPr>
              <a:defRPr/>
            </a:pPr>
            <a:fld id="{4A855677-8E46-4176-A245-E845BD921A6B}" type="slidenum">
              <a:rPr lang="ar-SA" smtClean="0"/>
              <a:pPr>
                <a:defRPr/>
              </a:pPr>
              <a:t>26</a:t>
            </a:fld>
            <a:endParaRPr lang="ar-SA" dirty="0"/>
          </a:p>
        </p:txBody>
      </p:sp>
      <p:sp>
        <p:nvSpPr>
          <p:cNvPr id="27653" name="مستطيل 6"/>
          <p:cNvSpPr>
            <a:spLocks noChangeArrowheads="1"/>
          </p:cNvSpPr>
          <p:nvPr/>
        </p:nvSpPr>
        <p:spPr bwMode="auto">
          <a:xfrm>
            <a:off x="2500313" y="1785938"/>
            <a:ext cx="3681412" cy="369887"/>
          </a:xfrm>
          <a:prstGeom prst="rect">
            <a:avLst/>
          </a:prstGeom>
          <a:noFill/>
          <a:ln w="9525">
            <a:noFill/>
            <a:miter lim="800000"/>
            <a:headEnd/>
            <a:tailEnd/>
          </a:ln>
        </p:spPr>
        <p:txBody>
          <a:bodyPr>
            <a:spAutoFit/>
          </a:bodyPr>
          <a:lstStyle/>
          <a:p>
            <a:r>
              <a:rPr lang="ar-SA" b="1"/>
              <a:t>لجدول رقم (4): معوقات البنية الأساسية</a:t>
            </a:r>
          </a:p>
        </p:txBody>
      </p:sp>
      <p:graphicFrame>
        <p:nvGraphicFramePr>
          <p:cNvPr id="27654" name="Object 2"/>
          <p:cNvGraphicFramePr>
            <a:graphicFrameLocks noChangeAspect="1"/>
          </p:cNvGraphicFramePr>
          <p:nvPr/>
        </p:nvGraphicFramePr>
        <p:xfrm>
          <a:off x="571500" y="2498725"/>
          <a:ext cx="7864475" cy="3430588"/>
        </p:xfrm>
        <a:graphic>
          <a:graphicData uri="http://schemas.openxmlformats.org/presentationml/2006/ole">
            <p:oleObj spid="_x0000_s27654" r:id="rId4" imgW="7864522" imgH="3432345" progId="Excel.Sheet.8">
              <p:embed/>
            </p:oleObj>
          </a:graphicData>
        </a:graphic>
      </p:graphicFrame>
    </p:spTree>
  </p:cSld>
  <p:clrMapOvr>
    <a:masterClrMapping/>
  </p:clrMapOvr>
  <p:transition spd="slow">
    <p:wipe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357188" y="1357313"/>
            <a:ext cx="8501062" cy="1571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600" b="1" dirty="0">
                <a:solidFill>
                  <a:schemeClr val="tx2">
                    <a:lumMod val="75000"/>
                  </a:schemeClr>
                </a:solidFill>
              </a:rPr>
              <a:t>خامسا: معوقات الاستثمار بين دول المجلس:</a:t>
            </a:r>
            <a:endParaRPr lang="en-US" sz="1600" b="1" dirty="0">
              <a:solidFill>
                <a:schemeClr val="tx2">
                  <a:lumMod val="75000"/>
                </a:schemeClr>
              </a:solidFill>
            </a:endParaRPr>
          </a:p>
          <a:p>
            <a:pPr algn="just">
              <a:defRPr/>
            </a:pPr>
            <a:r>
              <a:rPr lang="ar-SA" sz="1400" b="1" dirty="0">
                <a:solidFill>
                  <a:schemeClr val="tx2">
                    <a:lumMod val="75000"/>
                  </a:schemeClr>
                </a:solidFill>
              </a:rPr>
              <a:t>تم تحديد 9 </a:t>
            </a:r>
            <a:r>
              <a:rPr lang="ar-SA" sz="1400" b="1" dirty="0" err="1">
                <a:solidFill>
                  <a:schemeClr val="tx2">
                    <a:lumMod val="75000"/>
                  </a:schemeClr>
                </a:solidFill>
              </a:rPr>
              <a:t>انواع</a:t>
            </a:r>
            <a:r>
              <a:rPr lang="ar-SA" sz="1400" b="1" dirty="0">
                <a:solidFill>
                  <a:schemeClr val="tx2">
                    <a:lumMod val="75000"/>
                  </a:schemeClr>
                </a:solidFill>
              </a:rPr>
              <a:t>  من الصعوبات في هذا المجال  وطلب من عينة الدراسة تحديد درجة التأثير السلبي لكل من هذه الصعوبات على مقدرتها الاستثمارية وقد أدرج التوزيع النسبي لإجابات الشركات على هذه الأسئلة في الجدول رقم (). وعند تحليل المستوى الكلي لدرجة الصعوبة لكل نوع من </a:t>
            </a:r>
            <a:r>
              <a:rPr lang="ar-SA" sz="1400" b="1" dirty="0" err="1">
                <a:solidFill>
                  <a:schemeClr val="tx2">
                    <a:lumMod val="75000"/>
                  </a:schemeClr>
                </a:solidFill>
              </a:rPr>
              <a:t>انواع</a:t>
            </a:r>
            <a:r>
              <a:rPr lang="ar-SA" sz="1400" b="1" dirty="0">
                <a:solidFill>
                  <a:schemeClr val="tx2">
                    <a:lumMod val="75000"/>
                  </a:schemeClr>
                </a:solidFill>
              </a:rPr>
              <a:t> المعوقات ومنها </a:t>
            </a:r>
            <a:r>
              <a:rPr lang="ar-SA" sz="1400" b="1" dirty="0" err="1">
                <a:solidFill>
                  <a:schemeClr val="tx2">
                    <a:lumMod val="75000"/>
                  </a:schemeClr>
                </a:solidFill>
              </a:rPr>
              <a:t>يتيبن</a:t>
            </a:r>
            <a:r>
              <a:rPr lang="ar-SA" sz="1400" b="1" dirty="0">
                <a:solidFill>
                  <a:schemeClr val="tx2">
                    <a:lumMod val="75000"/>
                  </a:schemeClr>
                </a:solidFill>
              </a:rPr>
              <a:t> ان ضعف التجارة البينية وغياب المعلومات  هما </a:t>
            </a:r>
            <a:r>
              <a:rPr lang="ar-SA" sz="1400" b="1" dirty="0" err="1">
                <a:solidFill>
                  <a:schemeClr val="tx2">
                    <a:lumMod val="75000"/>
                  </a:schemeClr>
                </a:solidFill>
              </a:rPr>
              <a:t>اهم</a:t>
            </a:r>
            <a:r>
              <a:rPr lang="ar-SA" sz="1400" b="1" dirty="0">
                <a:solidFill>
                  <a:schemeClr val="tx2">
                    <a:lumMod val="75000"/>
                  </a:schemeClr>
                </a:solidFill>
              </a:rPr>
              <a:t> معوقين في هذا المجال فيما كان كانت درجة </a:t>
            </a:r>
            <a:r>
              <a:rPr lang="ar-SA" sz="1400" b="1" dirty="0" err="1">
                <a:solidFill>
                  <a:schemeClr val="tx2">
                    <a:lumMod val="75000"/>
                  </a:schemeClr>
                </a:solidFill>
              </a:rPr>
              <a:t>تاثير</a:t>
            </a:r>
            <a:r>
              <a:rPr lang="ar-SA" sz="1400" b="1" dirty="0">
                <a:solidFill>
                  <a:schemeClr val="tx2">
                    <a:lumMod val="75000"/>
                  </a:schemeClr>
                </a:solidFill>
              </a:rPr>
              <a:t> باقي المعوقات </a:t>
            </a:r>
            <a:r>
              <a:rPr lang="ar-SA" sz="1400" b="1" dirty="0" err="1">
                <a:solidFill>
                  <a:schemeClr val="tx2">
                    <a:lumMod val="75000"/>
                  </a:schemeClr>
                </a:solidFill>
              </a:rPr>
              <a:t>اما</a:t>
            </a:r>
            <a:r>
              <a:rPr lang="ar-SA" sz="1400" b="1" dirty="0">
                <a:solidFill>
                  <a:schemeClr val="tx2">
                    <a:lumMod val="75000"/>
                  </a:schemeClr>
                </a:solidFill>
              </a:rPr>
              <a:t> كبيرة </a:t>
            </a:r>
            <a:r>
              <a:rPr lang="ar-SA" sz="1400" b="1" dirty="0" err="1">
                <a:solidFill>
                  <a:schemeClr val="tx2">
                    <a:lumMod val="75000"/>
                  </a:schemeClr>
                </a:solidFill>
              </a:rPr>
              <a:t>او</a:t>
            </a:r>
            <a:r>
              <a:rPr lang="ar-SA" sz="1400" b="1" dirty="0">
                <a:solidFill>
                  <a:schemeClr val="tx2">
                    <a:lumMod val="75000"/>
                  </a:schemeClr>
                </a:solidFill>
              </a:rPr>
              <a:t> كبيرة جدا.</a:t>
            </a:r>
            <a:endParaRPr lang="en-US" sz="1400" b="1" dirty="0">
              <a:solidFill>
                <a:schemeClr val="tx2">
                  <a:lumMod val="75000"/>
                </a:schemeClr>
              </a:solidFill>
            </a:endParaRPr>
          </a:p>
          <a:p>
            <a:pPr algn="just">
              <a:defRPr/>
            </a:pPr>
            <a:r>
              <a:rPr lang="ar-SA" sz="1400" dirty="0">
                <a:solidFill>
                  <a:schemeClr val="tx2">
                    <a:lumMod val="75000"/>
                  </a:schemeClr>
                </a:solidFill>
              </a:rPr>
              <a:t>.</a:t>
            </a:r>
            <a:endParaRPr lang="en-US" sz="1400"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C032F6AA-DF5C-4F06-944D-FAC361855075}" type="slidenum">
              <a:rPr lang="ar-SA" smtClean="0"/>
              <a:pPr>
                <a:defRPr/>
              </a:pPr>
              <a:t>27</a:t>
            </a:fld>
            <a:endParaRPr lang="ar-SA" dirty="0"/>
          </a:p>
        </p:txBody>
      </p:sp>
      <p:graphicFrame>
        <p:nvGraphicFramePr>
          <p:cNvPr id="9" name="جدول 8"/>
          <p:cNvGraphicFramePr>
            <a:graphicFrameLocks noGrp="1"/>
          </p:cNvGraphicFramePr>
          <p:nvPr/>
        </p:nvGraphicFramePr>
        <p:xfrm>
          <a:off x="285720" y="3000372"/>
          <a:ext cx="8643996" cy="3250234"/>
        </p:xfrm>
        <a:graphic>
          <a:graphicData uri="http://schemas.openxmlformats.org/drawingml/2006/table">
            <a:tbl>
              <a:tblPr rtl="1">
                <a:tableStyleId>{8A107856-5554-42FB-B03E-39F5DBC370BA}</a:tableStyleId>
              </a:tblPr>
              <a:tblGrid>
                <a:gridCol w="250566"/>
                <a:gridCol w="4311222"/>
                <a:gridCol w="493567"/>
                <a:gridCol w="626556"/>
                <a:gridCol w="626556"/>
                <a:gridCol w="607362"/>
                <a:gridCol w="603933"/>
                <a:gridCol w="603933"/>
                <a:gridCol w="520301"/>
              </a:tblGrid>
              <a:tr h="267760">
                <a:tc rowSpan="2">
                  <a:txBody>
                    <a:bodyPr/>
                    <a:lstStyle/>
                    <a:p>
                      <a:pPr marL="71755" marR="71755" algn="ctr" rtl="1">
                        <a:spcAft>
                          <a:spcPts val="0"/>
                        </a:spcAft>
                      </a:pPr>
                      <a:r>
                        <a:rPr lang="ar-SA" sz="900" b="1" dirty="0">
                          <a:solidFill>
                            <a:schemeClr val="bg1"/>
                          </a:solidFill>
                        </a:rPr>
                        <a:t>الرقم</a:t>
                      </a:r>
                      <a:endParaRPr lang="en-US" sz="900" b="1" dirty="0">
                        <a:solidFill>
                          <a:schemeClr val="bg1"/>
                        </a:solidFill>
                        <a:latin typeface="Times New Roman"/>
                        <a:ea typeface="Times New Roman"/>
                      </a:endParaRPr>
                    </a:p>
                  </a:txBody>
                  <a:tcPr marL="53552" marR="53552" marT="0" marB="0" vert="vert270" anchor="ctr">
                    <a:solidFill>
                      <a:schemeClr val="accent2">
                        <a:lumMod val="75000"/>
                      </a:schemeClr>
                    </a:solidFill>
                  </a:tcPr>
                </a:tc>
                <a:tc>
                  <a:txBody>
                    <a:bodyPr/>
                    <a:lstStyle/>
                    <a:p>
                      <a:pPr algn="ctr" rtl="1">
                        <a:spcAft>
                          <a:spcPts val="0"/>
                        </a:spcAft>
                      </a:pPr>
                      <a:r>
                        <a:rPr lang="ar-SA" sz="900" b="1" dirty="0">
                          <a:solidFill>
                            <a:schemeClr val="bg1"/>
                          </a:solidFill>
                        </a:rPr>
                        <a:t>المعوق</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gridSpan="5">
                  <a:txBody>
                    <a:bodyPr/>
                    <a:lstStyle/>
                    <a:p>
                      <a:pPr algn="ctr" rtl="1">
                        <a:spcAft>
                          <a:spcPts val="0"/>
                        </a:spcAft>
                      </a:pPr>
                      <a:r>
                        <a:rPr lang="ar-SA" sz="900" b="1" dirty="0">
                          <a:solidFill>
                            <a:schemeClr val="bg1"/>
                          </a:solidFill>
                        </a:rPr>
                        <a:t>درجة التأثير السلبي للمعوق </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2">
                  <a:txBody>
                    <a:bodyPr/>
                    <a:lstStyle/>
                    <a:p>
                      <a:pPr algn="ctr" rtl="1">
                        <a:spcAft>
                          <a:spcPts val="0"/>
                        </a:spcAft>
                      </a:pPr>
                      <a:r>
                        <a:rPr lang="ar-SA" sz="900" b="1">
                          <a:solidFill>
                            <a:schemeClr val="bg1"/>
                          </a:solidFill>
                        </a:rPr>
                        <a:t>المستوى العام</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hMerge="1">
                  <a:txBody>
                    <a:bodyPr/>
                    <a:lstStyle/>
                    <a:p>
                      <a:pPr rtl="1"/>
                      <a:endParaRPr lang="ar-SA"/>
                    </a:p>
                  </a:txBody>
                  <a:tcPr/>
                </a:tc>
              </a:tr>
              <a:tr h="392714">
                <a:tc vMerge="1">
                  <a:txBody>
                    <a:bodyPr/>
                    <a:lstStyle/>
                    <a:p>
                      <a:pPr rtl="1"/>
                      <a:endParaRPr lang="ar-SA"/>
                    </a:p>
                  </a:txBody>
                  <a:tcPr/>
                </a:tc>
                <a:tc>
                  <a:txBody>
                    <a:bodyPr/>
                    <a:lstStyle/>
                    <a:p>
                      <a:pPr algn="ctr" rtl="0">
                        <a:spcAft>
                          <a:spcPts val="0"/>
                        </a:spcAft>
                      </a:pPr>
                      <a:r>
                        <a:rPr lang="en-US" sz="900" b="1" dirty="0">
                          <a:solidFill>
                            <a:schemeClr val="bg1"/>
                          </a:solidFill>
                        </a:rPr>
                        <a:t> </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1">
                        <a:spcAft>
                          <a:spcPts val="0"/>
                        </a:spcAft>
                      </a:pPr>
                      <a:r>
                        <a:rPr lang="ar-SA" sz="900" b="1">
                          <a:solidFill>
                            <a:schemeClr val="bg1"/>
                          </a:solidFill>
                        </a:rPr>
                        <a:t>كبيرة جدا</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1">
                        <a:spcAft>
                          <a:spcPts val="0"/>
                        </a:spcAft>
                      </a:pPr>
                      <a:r>
                        <a:rPr lang="ar-SA" sz="900" b="1">
                          <a:solidFill>
                            <a:schemeClr val="bg1"/>
                          </a:solidFill>
                        </a:rPr>
                        <a:t>كبيرة</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1">
                        <a:spcAft>
                          <a:spcPts val="0"/>
                        </a:spcAft>
                      </a:pPr>
                      <a:r>
                        <a:rPr lang="ar-SA" sz="900" b="1">
                          <a:solidFill>
                            <a:schemeClr val="bg1"/>
                          </a:solidFill>
                        </a:rPr>
                        <a:t>متوسطة</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1">
                        <a:spcAft>
                          <a:spcPts val="0"/>
                        </a:spcAft>
                      </a:pPr>
                      <a:r>
                        <a:rPr lang="ar-SA" sz="900" b="1">
                          <a:solidFill>
                            <a:schemeClr val="bg1"/>
                          </a:solidFill>
                        </a:rPr>
                        <a:t>ضعيفة</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1">
                        <a:spcAft>
                          <a:spcPts val="0"/>
                        </a:spcAft>
                      </a:pPr>
                      <a:r>
                        <a:rPr lang="ar-SA" sz="900" b="1">
                          <a:solidFill>
                            <a:schemeClr val="bg1"/>
                          </a:solidFill>
                        </a:rPr>
                        <a:t>غير مؤثرة</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1">
                        <a:spcAft>
                          <a:spcPts val="0"/>
                        </a:spcAft>
                      </a:pPr>
                      <a:r>
                        <a:rPr lang="ar-SA" sz="900" b="1">
                          <a:solidFill>
                            <a:schemeClr val="bg1"/>
                          </a:solidFill>
                        </a:rPr>
                        <a:t>النسبة</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1">
                        <a:spcAft>
                          <a:spcPts val="0"/>
                        </a:spcAft>
                      </a:pPr>
                      <a:r>
                        <a:rPr lang="ar-SA" sz="900" b="1">
                          <a:solidFill>
                            <a:schemeClr val="bg1"/>
                          </a:solidFill>
                        </a:rPr>
                        <a:t>الدرجة</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r>
              <a:tr h="392714">
                <a:tc>
                  <a:txBody>
                    <a:bodyPr/>
                    <a:lstStyle/>
                    <a:p>
                      <a:pPr algn="r" rtl="1">
                        <a:spcAft>
                          <a:spcPts val="0"/>
                        </a:spcAft>
                      </a:pPr>
                      <a:r>
                        <a:rPr lang="ar-SA" sz="900" b="1">
                          <a:solidFill>
                            <a:schemeClr val="bg1"/>
                          </a:solidFill>
                        </a:rPr>
                        <a:t>1</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justLow" rtl="1">
                        <a:spcAft>
                          <a:spcPts val="0"/>
                        </a:spcAft>
                      </a:pPr>
                      <a:r>
                        <a:rPr lang="ar-SA" sz="900" b="1" dirty="0">
                          <a:solidFill>
                            <a:schemeClr val="bg1"/>
                          </a:solidFill>
                        </a:rPr>
                        <a:t>غياب المعلومات عن الفرص </a:t>
                      </a:r>
                      <a:r>
                        <a:rPr lang="ar-SA" sz="900" b="1" dirty="0" err="1">
                          <a:solidFill>
                            <a:schemeClr val="bg1"/>
                          </a:solidFill>
                        </a:rPr>
                        <a:t>الإستثمارية</a:t>
                      </a:r>
                      <a:r>
                        <a:rPr lang="ar-SA" sz="900" b="1" dirty="0">
                          <a:solidFill>
                            <a:schemeClr val="bg1"/>
                          </a:solidFill>
                        </a:rPr>
                        <a:t> المتاحة </a:t>
                      </a:r>
                      <a:r>
                        <a:rPr lang="ar-SA" sz="900" b="1" dirty="0" err="1">
                          <a:solidFill>
                            <a:schemeClr val="bg1"/>
                          </a:solidFill>
                        </a:rPr>
                        <a:t>و</a:t>
                      </a:r>
                      <a:r>
                        <a:rPr lang="ar-SA" sz="900" b="1" dirty="0">
                          <a:solidFill>
                            <a:schemeClr val="bg1"/>
                          </a:solidFill>
                        </a:rPr>
                        <a:t> </a:t>
                      </a:r>
                      <a:r>
                        <a:rPr lang="ar-SA" sz="900" b="1" dirty="0" err="1">
                          <a:solidFill>
                            <a:schemeClr val="bg1"/>
                          </a:solidFill>
                        </a:rPr>
                        <a:t>المسموحة</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53%</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27%</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19%</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0%</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0%</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83%</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1">
                        <a:spcAft>
                          <a:spcPts val="0"/>
                        </a:spcAft>
                      </a:pPr>
                      <a:r>
                        <a:rPr lang="ar-SA" sz="900" b="1">
                          <a:solidFill>
                            <a:schemeClr val="bg1"/>
                          </a:solidFill>
                        </a:rPr>
                        <a:t>كبيرة جدا</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r>
              <a:tr h="261810">
                <a:tc>
                  <a:txBody>
                    <a:bodyPr/>
                    <a:lstStyle/>
                    <a:p>
                      <a:pPr algn="r" rtl="1">
                        <a:spcAft>
                          <a:spcPts val="0"/>
                        </a:spcAft>
                      </a:pPr>
                      <a:r>
                        <a:rPr lang="ar-SA" sz="900" b="1">
                          <a:solidFill>
                            <a:schemeClr val="bg1"/>
                          </a:solidFill>
                        </a:rPr>
                        <a:t>2</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justLow" rtl="1">
                        <a:spcAft>
                          <a:spcPts val="0"/>
                        </a:spcAft>
                      </a:pPr>
                      <a:r>
                        <a:rPr lang="ar-SA" sz="900" b="1" dirty="0">
                          <a:solidFill>
                            <a:schemeClr val="bg1"/>
                          </a:solidFill>
                        </a:rPr>
                        <a:t>عدم الإلمام بإجراءات التسجيل </a:t>
                      </a:r>
                      <a:r>
                        <a:rPr lang="ar-SA" sz="900" b="1" dirty="0" err="1">
                          <a:solidFill>
                            <a:schemeClr val="bg1"/>
                          </a:solidFill>
                        </a:rPr>
                        <a:t>و</a:t>
                      </a:r>
                      <a:r>
                        <a:rPr lang="ar-SA" sz="900" b="1" dirty="0">
                          <a:solidFill>
                            <a:schemeClr val="bg1"/>
                          </a:solidFill>
                        </a:rPr>
                        <a:t> الترخيص للمشاريع الاستثمارية </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32%</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33%</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30%</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5%</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0%</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73%</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1">
                        <a:spcAft>
                          <a:spcPts val="0"/>
                        </a:spcAft>
                      </a:pPr>
                      <a:r>
                        <a:rPr lang="ar-SA" sz="900" b="1">
                          <a:solidFill>
                            <a:schemeClr val="bg1"/>
                          </a:solidFill>
                        </a:rPr>
                        <a:t>كبيرة</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r>
              <a:tr h="261810">
                <a:tc>
                  <a:txBody>
                    <a:bodyPr/>
                    <a:lstStyle/>
                    <a:p>
                      <a:pPr algn="r" rtl="1">
                        <a:spcAft>
                          <a:spcPts val="0"/>
                        </a:spcAft>
                      </a:pPr>
                      <a:r>
                        <a:rPr lang="ar-SA" sz="900" b="1">
                          <a:solidFill>
                            <a:schemeClr val="bg1"/>
                          </a:solidFill>
                        </a:rPr>
                        <a:t>3</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justLow" rtl="1">
                        <a:spcAft>
                          <a:spcPts val="0"/>
                        </a:spcAft>
                      </a:pPr>
                      <a:r>
                        <a:rPr lang="ar-SA" sz="900" b="1">
                          <a:solidFill>
                            <a:schemeClr val="bg1"/>
                          </a:solidFill>
                        </a:rPr>
                        <a:t>وجود معوقات حدودية تعيق حركة السلع والخدمات </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32%</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35%</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21%</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11%</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0%</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72%</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1">
                        <a:spcAft>
                          <a:spcPts val="0"/>
                        </a:spcAft>
                      </a:pPr>
                      <a:r>
                        <a:rPr lang="ar-SA" sz="900" b="1">
                          <a:solidFill>
                            <a:schemeClr val="bg1"/>
                          </a:solidFill>
                        </a:rPr>
                        <a:t>كبيرة</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r>
              <a:tr h="280580">
                <a:tc>
                  <a:txBody>
                    <a:bodyPr/>
                    <a:lstStyle/>
                    <a:p>
                      <a:pPr algn="r" rtl="1">
                        <a:spcAft>
                          <a:spcPts val="0"/>
                        </a:spcAft>
                      </a:pPr>
                      <a:r>
                        <a:rPr lang="ar-SA" sz="900" b="1">
                          <a:solidFill>
                            <a:schemeClr val="bg1"/>
                          </a:solidFill>
                        </a:rPr>
                        <a:t>4</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justLow" rtl="1">
                        <a:spcAft>
                          <a:spcPts val="0"/>
                        </a:spcAft>
                      </a:pPr>
                      <a:r>
                        <a:rPr lang="ar-SA" sz="900" b="1" dirty="0">
                          <a:solidFill>
                            <a:schemeClr val="bg1"/>
                          </a:solidFill>
                        </a:rPr>
                        <a:t>التمييز ضد المستثمرين غير المواطنين في المعاملات الاقتصادية </a:t>
                      </a:r>
                      <a:r>
                        <a:rPr lang="ar-SA" sz="900" b="1" dirty="0" err="1">
                          <a:solidFill>
                            <a:schemeClr val="bg1"/>
                          </a:solidFill>
                        </a:rPr>
                        <a:t>و</a:t>
                      </a:r>
                      <a:r>
                        <a:rPr lang="ar-SA" sz="900" b="1" dirty="0">
                          <a:solidFill>
                            <a:schemeClr val="bg1"/>
                          </a:solidFill>
                        </a:rPr>
                        <a:t> توفير الخدمات المساندة</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40%</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22%</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22%</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10%</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7%</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70%</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1">
                        <a:spcAft>
                          <a:spcPts val="0"/>
                        </a:spcAft>
                      </a:pPr>
                      <a:r>
                        <a:rPr lang="ar-SA" sz="900" b="1">
                          <a:solidFill>
                            <a:schemeClr val="bg1"/>
                          </a:solidFill>
                        </a:rPr>
                        <a:t>كبيرة</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r>
              <a:tr h="261810">
                <a:tc>
                  <a:txBody>
                    <a:bodyPr/>
                    <a:lstStyle/>
                    <a:p>
                      <a:pPr algn="r" rtl="1">
                        <a:spcAft>
                          <a:spcPts val="0"/>
                        </a:spcAft>
                      </a:pPr>
                      <a:r>
                        <a:rPr lang="ar-SA" sz="900" b="1">
                          <a:solidFill>
                            <a:schemeClr val="bg1"/>
                          </a:solidFill>
                        </a:rPr>
                        <a:t>5</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justLow" rtl="1">
                        <a:spcAft>
                          <a:spcPts val="0"/>
                        </a:spcAft>
                      </a:pPr>
                      <a:r>
                        <a:rPr lang="ar-SA" sz="900" b="1" dirty="0">
                          <a:solidFill>
                            <a:schemeClr val="bg1"/>
                          </a:solidFill>
                        </a:rPr>
                        <a:t>عدم وجود أنظمة اقتصادية واضحة </a:t>
                      </a:r>
                      <a:r>
                        <a:rPr lang="ar-SA" sz="900" b="1" dirty="0" err="1">
                          <a:solidFill>
                            <a:schemeClr val="bg1"/>
                          </a:solidFill>
                        </a:rPr>
                        <a:t>و</a:t>
                      </a:r>
                      <a:r>
                        <a:rPr lang="ar-SA" sz="900" b="1" dirty="0">
                          <a:solidFill>
                            <a:schemeClr val="bg1"/>
                          </a:solidFill>
                        </a:rPr>
                        <a:t> شفافة </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34%</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37%</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24%</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5%</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0%</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75%</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1">
                        <a:spcAft>
                          <a:spcPts val="0"/>
                        </a:spcAft>
                      </a:pPr>
                      <a:r>
                        <a:rPr lang="ar-SA" sz="900" b="1">
                          <a:solidFill>
                            <a:schemeClr val="bg1"/>
                          </a:solidFill>
                        </a:rPr>
                        <a:t>كبيرة</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r>
              <a:tr h="238256">
                <a:tc>
                  <a:txBody>
                    <a:bodyPr/>
                    <a:lstStyle/>
                    <a:p>
                      <a:pPr algn="r" rtl="1">
                        <a:spcAft>
                          <a:spcPts val="0"/>
                        </a:spcAft>
                      </a:pPr>
                      <a:r>
                        <a:rPr lang="ar-SA" sz="900" b="1">
                          <a:solidFill>
                            <a:schemeClr val="bg1"/>
                          </a:solidFill>
                        </a:rPr>
                        <a:t>6</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justLow" rtl="1">
                        <a:spcAft>
                          <a:spcPts val="0"/>
                        </a:spcAft>
                      </a:pPr>
                      <a:r>
                        <a:rPr lang="ar-SA" sz="900" b="1">
                          <a:solidFill>
                            <a:schemeClr val="bg1"/>
                          </a:solidFill>
                        </a:rPr>
                        <a:t>عدم التقيد بأنظمة و قرارت العمل الاقتصادي المشترك بين دول المجلس خاصة في مجال المواطنة الاقتصادية </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31%</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33%</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28%</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7%</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2%</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71%</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1">
                        <a:spcAft>
                          <a:spcPts val="0"/>
                        </a:spcAft>
                      </a:pPr>
                      <a:r>
                        <a:rPr lang="ar-SA" sz="900" b="1">
                          <a:solidFill>
                            <a:schemeClr val="bg1"/>
                          </a:solidFill>
                        </a:rPr>
                        <a:t>كبيرة</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r>
              <a:tr h="214314">
                <a:tc>
                  <a:txBody>
                    <a:bodyPr/>
                    <a:lstStyle/>
                    <a:p>
                      <a:pPr algn="r" rtl="1">
                        <a:spcAft>
                          <a:spcPts val="0"/>
                        </a:spcAft>
                      </a:pPr>
                      <a:r>
                        <a:rPr lang="ar-SA" sz="900" b="1">
                          <a:solidFill>
                            <a:schemeClr val="bg1"/>
                          </a:solidFill>
                        </a:rPr>
                        <a:t>7</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justLow" rtl="1">
                        <a:spcAft>
                          <a:spcPts val="0"/>
                        </a:spcAft>
                      </a:pPr>
                      <a:r>
                        <a:rPr lang="ar-SA" sz="900" b="1">
                          <a:solidFill>
                            <a:schemeClr val="bg1"/>
                          </a:solidFill>
                        </a:rPr>
                        <a:t>عدم الإلمام بالأنظمة و السياسات الاقتصادية في بقية دول المجلس</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29%</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44%</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21%</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5%</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2%</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73%</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1">
                        <a:spcAft>
                          <a:spcPts val="0"/>
                        </a:spcAft>
                      </a:pPr>
                      <a:r>
                        <a:rPr lang="ar-SA" sz="900" b="1">
                          <a:solidFill>
                            <a:schemeClr val="bg1"/>
                          </a:solidFill>
                        </a:rPr>
                        <a:t>كبيرة</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r>
              <a:tr h="285752">
                <a:tc>
                  <a:txBody>
                    <a:bodyPr/>
                    <a:lstStyle/>
                    <a:p>
                      <a:pPr algn="r" rtl="1">
                        <a:spcAft>
                          <a:spcPts val="0"/>
                        </a:spcAft>
                      </a:pPr>
                      <a:r>
                        <a:rPr lang="ar-SA" sz="900" b="1">
                          <a:solidFill>
                            <a:schemeClr val="bg1"/>
                          </a:solidFill>
                        </a:rPr>
                        <a:t>8</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justLow" rtl="1">
                        <a:spcAft>
                          <a:spcPts val="0"/>
                        </a:spcAft>
                      </a:pPr>
                      <a:r>
                        <a:rPr lang="ar-SA" sz="900" b="1">
                          <a:solidFill>
                            <a:schemeClr val="bg1"/>
                          </a:solidFill>
                        </a:rPr>
                        <a:t>ضعف التجارة البينية بين دول المجلس ومحدوديتها </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67%</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28%</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13%</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0%</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0%</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95%</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1">
                        <a:spcAft>
                          <a:spcPts val="0"/>
                        </a:spcAft>
                      </a:pPr>
                      <a:r>
                        <a:rPr lang="ar-SA" sz="900" b="1">
                          <a:solidFill>
                            <a:schemeClr val="bg1"/>
                          </a:solidFill>
                        </a:rPr>
                        <a:t>كبيرة جدا</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r>
              <a:tr h="392714">
                <a:tc>
                  <a:txBody>
                    <a:bodyPr/>
                    <a:lstStyle/>
                    <a:p>
                      <a:pPr algn="r" rtl="1">
                        <a:spcAft>
                          <a:spcPts val="0"/>
                        </a:spcAft>
                      </a:pPr>
                      <a:r>
                        <a:rPr lang="ar-SA" sz="900" b="1">
                          <a:solidFill>
                            <a:schemeClr val="bg1"/>
                          </a:solidFill>
                        </a:rPr>
                        <a:t>9</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justLow" rtl="1">
                        <a:spcAft>
                          <a:spcPts val="0"/>
                        </a:spcAft>
                      </a:pPr>
                      <a:r>
                        <a:rPr lang="ar-SA" sz="900" b="1">
                          <a:solidFill>
                            <a:schemeClr val="bg1"/>
                          </a:solidFill>
                        </a:rPr>
                        <a:t>كثرة الاجراءات الروتينية في مجال تسجيل المشاريع الاستثمارية </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39%</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42%</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15%</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2%</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3%</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0">
                        <a:spcAft>
                          <a:spcPts val="0"/>
                        </a:spcAft>
                      </a:pPr>
                      <a:r>
                        <a:rPr lang="en-US" sz="900" b="1" dirty="0">
                          <a:solidFill>
                            <a:schemeClr val="bg1"/>
                          </a:solidFill>
                        </a:rPr>
                        <a:t>78%</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c>
                  <a:txBody>
                    <a:bodyPr/>
                    <a:lstStyle/>
                    <a:p>
                      <a:pPr algn="ctr" rtl="1">
                        <a:spcAft>
                          <a:spcPts val="0"/>
                        </a:spcAft>
                      </a:pPr>
                      <a:r>
                        <a:rPr lang="ar-SA" sz="900" b="1" dirty="0">
                          <a:solidFill>
                            <a:schemeClr val="bg1"/>
                          </a:solidFill>
                        </a:rPr>
                        <a:t>كبيرة جدا</a:t>
                      </a:r>
                      <a:endParaRPr lang="en-US" sz="900" b="1" dirty="0">
                        <a:solidFill>
                          <a:schemeClr val="bg1"/>
                        </a:solidFill>
                        <a:latin typeface="Times New Roman"/>
                        <a:ea typeface="Times New Roman"/>
                      </a:endParaRPr>
                    </a:p>
                  </a:txBody>
                  <a:tcPr marL="53552" marR="53552" marT="0" marB="0" anchor="ctr">
                    <a:solidFill>
                      <a:schemeClr val="accent2">
                        <a:lumMod val="75000"/>
                      </a:schemeClr>
                    </a:solidFill>
                  </a:tcPr>
                </a:tc>
              </a:tr>
            </a:tbl>
          </a:graphicData>
        </a:graphic>
      </p:graphicFrame>
    </p:spTree>
  </p:cSld>
  <p:clrMapOvr>
    <a:masterClrMapping/>
  </p:clrMapOvr>
  <p:transition spd="slow">
    <p:wipe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2" name="عنصر نائب لرقم الشريحة 21"/>
          <p:cNvSpPr>
            <a:spLocks noGrp="1"/>
          </p:cNvSpPr>
          <p:nvPr>
            <p:ph type="sldNum" sz="quarter" idx="12"/>
          </p:nvPr>
        </p:nvSpPr>
        <p:spPr/>
        <p:txBody>
          <a:bodyPr/>
          <a:lstStyle/>
          <a:p>
            <a:pPr>
              <a:defRPr/>
            </a:pPr>
            <a:fld id="{1E3B5E16-E38A-4768-8087-77C9DA56EEA6}" type="slidenum">
              <a:rPr lang="ar-SA" smtClean="0"/>
              <a:pPr>
                <a:defRPr/>
              </a:pPr>
              <a:t>28</a:t>
            </a:fld>
            <a:endParaRPr lang="ar-SA" dirty="0"/>
          </a:p>
        </p:txBody>
      </p:sp>
      <p:graphicFrame>
        <p:nvGraphicFramePr>
          <p:cNvPr id="29701" name="Object 3"/>
          <p:cNvGraphicFramePr>
            <a:graphicFrameLocks noChangeAspect="1"/>
          </p:cNvGraphicFramePr>
          <p:nvPr/>
        </p:nvGraphicFramePr>
        <p:xfrm>
          <a:off x="500063" y="1714500"/>
          <a:ext cx="7840662" cy="4214813"/>
        </p:xfrm>
        <a:graphic>
          <a:graphicData uri="http://schemas.openxmlformats.org/presentationml/2006/ole">
            <p:oleObj spid="_x0000_s29701" r:id="rId4" imgW="7840135" imgH="4218798" progId="Excel.Sheet.8">
              <p:embed/>
            </p:oleObj>
          </a:graphicData>
        </a:graphic>
      </p:graphicFrame>
    </p:spTree>
  </p:cSld>
  <p:clrMapOvr>
    <a:masterClrMapping/>
  </p:clrMapOvr>
  <p:transition spd="slow">
    <p:wipe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285750" y="1643063"/>
            <a:ext cx="8501063" cy="4714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400" dirty="0">
                <a:solidFill>
                  <a:schemeClr val="tx2">
                    <a:lumMod val="75000"/>
                  </a:schemeClr>
                </a:solidFill>
              </a:rPr>
              <a:t> </a:t>
            </a:r>
            <a:endParaRPr lang="en-US" sz="1400" dirty="0">
              <a:solidFill>
                <a:schemeClr val="tx2">
                  <a:lumMod val="75000"/>
                </a:schemeClr>
              </a:solidFill>
            </a:endParaRPr>
          </a:p>
          <a:p>
            <a:pPr>
              <a:defRPr/>
            </a:pPr>
            <a:r>
              <a:rPr lang="ar-SA" sz="2000" b="1" dirty="0">
                <a:solidFill>
                  <a:schemeClr val="accent6">
                    <a:lumMod val="50000"/>
                  </a:schemeClr>
                </a:solidFill>
              </a:rPr>
              <a:t>قراءة عامة في نتائج الاستبيان:</a:t>
            </a:r>
            <a:endParaRPr lang="en-US" sz="1400" dirty="0">
              <a:solidFill>
                <a:schemeClr val="accent6">
                  <a:lumMod val="50000"/>
                </a:schemeClr>
              </a:solidFill>
            </a:endParaRPr>
          </a:p>
          <a:p>
            <a:pPr>
              <a:defRPr/>
            </a:pPr>
            <a:r>
              <a:rPr lang="ar-SA" sz="1400" b="1" dirty="0">
                <a:solidFill>
                  <a:schemeClr val="tx2">
                    <a:lumMod val="75000"/>
                  </a:schemeClr>
                </a:solidFill>
              </a:rPr>
              <a:t> </a:t>
            </a:r>
            <a:endParaRPr lang="en-US" sz="1400" dirty="0">
              <a:solidFill>
                <a:schemeClr val="tx2">
                  <a:lumMod val="75000"/>
                </a:schemeClr>
              </a:solidFill>
            </a:endParaRPr>
          </a:p>
          <a:p>
            <a:pPr>
              <a:defRPr/>
            </a:pPr>
            <a:r>
              <a:rPr lang="ar-SA" sz="1400" dirty="0">
                <a:solidFill>
                  <a:schemeClr val="tx2">
                    <a:lumMod val="75000"/>
                  </a:schemeClr>
                </a:solidFill>
              </a:rPr>
              <a:t> </a:t>
            </a:r>
            <a:endParaRPr lang="en-US" sz="1400" dirty="0">
              <a:solidFill>
                <a:schemeClr val="tx2">
                  <a:lumMod val="75000"/>
                </a:schemeClr>
              </a:solidFill>
            </a:endParaRPr>
          </a:p>
          <a:p>
            <a:pPr>
              <a:defRPr/>
            </a:pPr>
            <a:r>
              <a:rPr lang="ar-SA" sz="1400" b="1" dirty="0">
                <a:solidFill>
                  <a:schemeClr val="tx2">
                    <a:lumMod val="75000"/>
                  </a:schemeClr>
                </a:solidFill>
              </a:rPr>
              <a:t>لدى </a:t>
            </a:r>
            <a:r>
              <a:rPr lang="ar-SA" sz="1400" b="1" dirty="0" err="1">
                <a:solidFill>
                  <a:schemeClr val="tx2">
                    <a:lumMod val="75000"/>
                  </a:schemeClr>
                </a:solidFill>
              </a:rPr>
              <a:t>القاء</a:t>
            </a:r>
            <a:r>
              <a:rPr lang="ar-SA" sz="1400" b="1" dirty="0">
                <a:solidFill>
                  <a:schemeClr val="tx2">
                    <a:lumMod val="75000"/>
                  </a:schemeClr>
                </a:solidFill>
              </a:rPr>
              <a:t> نظرة عامة على </a:t>
            </a:r>
            <a:r>
              <a:rPr lang="ar-SA" sz="1400" b="1" dirty="0" err="1">
                <a:solidFill>
                  <a:schemeClr val="tx2">
                    <a:lumMod val="75000"/>
                  </a:schemeClr>
                </a:solidFill>
              </a:rPr>
              <a:t>انواع</a:t>
            </a:r>
            <a:r>
              <a:rPr lang="ar-SA" sz="1400" b="1" dirty="0">
                <a:solidFill>
                  <a:schemeClr val="tx2">
                    <a:lumMod val="75000"/>
                  </a:schemeClr>
                </a:solidFill>
              </a:rPr>
              <a:t> المعوقات التي تواجه الاستثمار في دول المجلس نجد ان </a:t>
            </a:r>
            <a:r>
              <a:rPr lang="ar-SA" sz="1400" b="1" dirty="0" err="1">
                <a:solidFill>
                  <a:schemeClr val="tx2">
                    <a:lumMod val="75000"/>
                  </a:schemeClr>
                </a:solidFill>
              </a:rPr>
              <a:t>اهم</a:t>
            </a:r>
            <a:r>
              <a:rPr lang="ar-SA" sz="1400" b="1" dirty="0">
                <a:solidFill>
                  <a:schemeClr val="tx2">
                    <a:lumMod val="75000"/>
                  </a:schemeClr>
                </a:solidFill>
              </a:rPr>
              <a:t> خمس معوقات حسب درجة </a:t>
            </a:r>
            <a:r>
              <a:rPr lang="ar-SA" sz="1400" b="1" dirty="0" err="1">
                <a:solidFill>
                  <a:schemeClr val="tx2">
                    <a:lumMod val="75000"/>
                  </a:schemeClr>
                </a:solidFill>
              </a:rPr>
              <a:t>تاثيرها</a:t>
            </a:r>
            <a:r>
              <a:rPr lang="ar-SA" sz="1400" b="1" dirty="0">
                <a:solidFill>
                  <a:schemeClr val="tx2">
                    <a:lumMod val="75000"/>
                  </a:schemeClr>
                </a:solidFill>
              </a:rPr>
              <a:t> </a:t>
            </a:r>
            <a:r>
              <a:rPr lang="ar-SA" sz="1400" b="1" dirty="0" err="1">
                <a:solidFill>
                  <a:schemeClr val="tx2">
                    <a:lumMod val="75000"/>
                  </a:schemeClr>
                </a:solidFill>
              </a:rPr>
              <a:t>البي</a:t>
            </a:r>
            <a:r>
              <a:rPr lang="ar-SA" sz="1400" b="1" dirty="0">
                <a:solidFill>
                  <a:schemeClr val="tx2">
                    <a:lumMod val="75000"/>
                  </a:schemeClr>
                </a:solidFill>
              </a:rPr>
              <a:t> هي: </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ضعف التجارة البينية بين دول المجلس </a:t>
            </a:r>
            <a:r>
              <a:rPr lang="ar-SA" sz="1400" b="1" dirty="0" err="1">
                <a:solidFill>
                  <a:schemeClr val="tx2">
                    <a:lumMod val="75000"/>
                  </a:schemeClr>
                </a:solidFill>
              </a:rPr>
              <a:t>و</a:t>
            </a:r>
            <a:r>
              <a:rPr lang="ar-SA" sz="1400" b="1" dirty="0">
                <a:solidFill>
                  <a:schemeClr val="tx2">
                    <a:lumMod val="75000"/>
                  </a:schemeClr>
                </a:solidFill>
              </a:rPr>
              <a:t> محدوديتها. </a:t>
            </a:r>
            <a:endParaRPr lang="en-US" sz="1400" b="1" dirty="0">
              <a:solidFill>
                <a:schemeClr val="tx2">
                  <a:lumMod val="75000"/>
                </a:schemeClr>
              </a:solidFill>
            </a:endParaRPr>
          </a:p>
          <a:p>
            <a:pPr>
              <a:defRPr/>
            </a:pPr>
            <a:r>
              <a:rPr lang="ar-SA" sz="1400" b="1" dirty="0">
                <a:solidFill>
                  <a:schemeClr val="tx2">
                    <a:lumMod val="75000"/>
                  </a:schemeClr>
                </a:solidFill>
              </a:rPr>
              <a:t>القيود البيروقراطية وبطء </a:t>
            </a:r>
            <a:r>
              <a:rPr lang="ar-SA" sz="1400" b="1" dirty="0" err="1">
                <a:solidFill>
                  <a:schemeClr val="tx2">
                    <a:lumMod val="75000"/>
                  </a:schemeClr>
                </a:solidFill>
              </a:rPr>
              <a:t>الاجراءات</a:t>
            </a:r>
            <a:r>
              <a:rPr lang="ar-SA" sz="1400" b="1" dirty="0">
                <a:solidFill>
                  <a:schemeClr val="tx2">
                    <a:lumMod val="75000"/>
                  </a:schemeClr>
                </a:solidFill>
              </a:rPr>
              <a:t> </a:t>
            </a:r>
            <a:r>
              <a:rPr lang="ar-SA" sz="1400" b="1" dirty="0" err="1">
                <a:solidFill>
                  <a:schemeClr val="tx2">
                    <a:lumMod val="75000"/>
                  </a:schemeClr>
                </a:solidFill>
              </a:rPr>
              <a:t>الادارية</a:t>
            </a:r>
            <a:r>
              <a:rPr lang="ar-SA" sz="1400" b="1" dirty="0">
                <a:solidFill>
                  <a:schemeClr val="tx2">
                    <a:lumMod val="75000"/>
                  </a:schemeClr>
                </a:solidFill>
              </a:rPr>
              <a:t> و الحكومية.</a:t>
            </a:r>
            <a:endParaRPr lang="en-US" sz="1400" b="1" dirty="0">
              <a:solidFill>
                <a:schemeClr val="tx2">
                  <a:lumMod val="75000"/>
                </a:schemeClr>
              </a:solidFill>
            </a:endParaRPr>
          </a:p>
          <a:p>
            <a:pPr>
              <a:defRPr/>
            </a:pPr>
            <a:r>
              <a:rPr lang="ar-SA" sz="1400" b="1" dirty="0">
                <a:solidFill>
                  <a:schemeClr val="tx2">
                    <a:lumMod val="75000"/>
                  </a:schemeClr>
                </a:solidFill>
              </a:rPr>
              <a:t>عدم توافق مخرجات التعليم مع متطلبات سوق العمل.</a:t>
            </a:r>
            <a:endParaRPr lang="en-US" sz="1400" b="1" dirty="0">
              <a:solidFill>
                <a:schemeClr val="tx2">
                  <a:lumMod val="75000"/>
                </a:schemeClr>
              </a:solidFill>
            </a:endParaRPr>
          </a:p>
          <a:p>
            <a:pPr>
              <a:defRPr/>
            </a:pPr>
            <a:r>
              <a:rPr lang="ar-SA" sz="1400" b="1" dirty="0">
                <a:solidFill>
                  <a:schemeClr val="tx2">
                    <a:lumMod val="75000"/>
                  </a:schemeClr>
                </a:solidFill>
              </a:rPr>
              <a:t>غياب المعلومات عن الفرص </a:t>
            </a:r>
            <a:r>
              <a:rPr lang="ar-SA" sz="1400" b="1" dirty="0" err="1">
                <a:solidFill>
                  <a:schemeClr val="tx2">
                    <a:lumMod val="75000"/>
                  </a:schemeClr>
                </a:solidFill>
              </a:rPr>
              <a:t>الإستثمارية</a:t>
            </a:r>
            <a:r>
              <a:rPr lang="ar-SA" sz="1400" b="1" dirty="0">
                <a:solidFill>
                  <a:schemeClr val="tx2">
                    <a:lumMod val="75000"/>
                  </a:schemeClr>
                </a:solidFill>
              </a:rPr>
              <a:t> المتاحة </a:t>
            </a:r>
            <a:r>
              <a:rPr lang="ar-SA" sz="1400" b="1" dirty="0" err="1">
                <a:solidFill>
                  <a:schemeClr val="tx2">
                    <a:lumMod val="75000"/>
                  </a:schemeClr>
                </a:solidFill>
              </a:rPr>
              <a:t>و</a:t>
            </a:r>
            <a:r>
              <a:rPr lang="ar-SA" sz="1400" b="1" dirty="0">
                <a:solidFill>
                  <a:schemeClr val="tx2">
                    <a:lumMod val="75000"/>
                  </a:schemeClr>
                </a:solidFill>
              </a:rPr>
              <a:t> </a:t>
            </a:r>
            <a:r>
              <a:rPr lang="ar-SA" sz="1400" b="1" dirty="0" err="1">
                <a:solidFill>
                  <a:schemeClr val="tx2">
                    <a:lumMod val="75000"/>
                  </a:schemeClr>
                </a:solidFill>
              </a:rPr>
              <a:t>المسموحة</a:t>
            </a:r>
            <a:r>
              <a:rPr lang="ar-SA" sz="1400" b="1" dirty="0">
                <a:solidFill>
                  <a:schemeClr val="tx2">
                    <a:lumMod val="75000"/>
                  </a:schemeClr>
                </a:solidFill>
              </a:rPr>
              <a:t>.</a:t>
            </a:r>
            <a:endParaRPr lang="en-US" sz="1400" b="1" dirty="0">
              <a:solidFill>
                <a:schemeClr val="tx2">
                  <a:lumMod val="75000"/>
                </a:schemeClr>
              </a:solidFill>
            </a:endParaRPr>
          </a:p>
          <a:p>
            <a:pPr>
              <a:defRPr/>
            </a:pPr>
            <a:r>
              <a:rPr lang="ar-SA" sz="1400" b="1" dirty="0">
                <a:solidFill>
                  <a:schemeClr val="tx2">
                    <a:lumMod val="75000"/>
                  </a:schemeClr>
                </a:solidFill>
              </a:rPr>
              <a:t>افتقار السوق المحلي للقدر الملائم من العمالة الماهرة التي يحتاجها قطاع الأعمال.</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600" b="1" dirty="0">
                <a:solidFill>
                  <a:schemeClr val="tx2">
                    <a:lumMod val="75000"/>
                  </a:schemeClr>
                </a:solidFill>
              </a:rPr>
              <a:t>أما اقل المعوقات تأثيرا فهي:</a:t>
            </a:r>
            <a:endParaRPr lang="en-US" sz="1600" dirty="0">
              <a:solidFill>
                <a:schemeClr val="tx2">
                  <a:lumMod val="75000"/>
                </a:schemeClr>
              </a:solidFill>
            </a:endParaRPr>
          </a:p>
          <a:p>
            <a:pPr>
              <a:defRPr/>
            </a:pPr>
            <a:r>
              <a:rPr lang="ar-SA" sz="1400" dirty="0">
                <a:solidFill>
                  <a:schemeClr val="tx2">
                    <a:lumMod val="75000"/>
                  </a:schemeClr>
                </a:solidFill>
              </a:rPr>
              <a:t> </a:t>
            </a:r>
            <a:endParaRPr lang="en-US" sz="1400" dirty="0">
              <a:solidFill>
                <a:schemeClr val="tx2">
                  <a:lumMod val="75000"/>
                </a:schemeClr>
              </a:solidFill>
            </a:endParaRPr>
          </a:p>
          <a:p>
            <a:pPr>
              <a:defRPr/>
            </a:pPr>
            <a:r>
              <a:rPr lang="ar-SA" sz="1400" b="1" dirty="0">
                <a:solidFill>
                  <a:schemeClr val="tx2">
                    <a:lumMod val="75000"/>
                  </a:schemeClr>
                </a:solidFill>
              </a:rPr>
              <a:t>التأخر في السماح بإدراج الشركات الأجنبية المساهمة في السوق المالي</a:t>
            </a:r>
            <a:endParaRPr lang="en-US" sz="1400" b="1" dirty="0">
              <a:solidFill>
                <a:schemeClr val="tx2">
                  <a:lumMod val="75000"/>
                </a:schemeClr>
              </a:solidFill>
            </a:endParaRPr>
          </a:p>
          <a:p>
            <a:pPr>
              <a:defRPr/>
            </a:pPr>
            <a:r>
              <a:rPr lang="ar-SA" sz="1400" b="1" dirty="0">
                <a:solidFill>
                  <a:schemeClr val="tx2">
                    <a:lumMod val="75000"/>
                  </a:schemeClr>
                </a:solidFill>
              </a:rPr>
              <a:t>تدخل الدولة في تسعير بعض السلع </a:t>
            </a:r>
            <a:r>
              <a:rPr lang="ar-SA" sz="1400" b="1" dirty="0" err="1">
                <a:solidFill>
                  <a:schemeClr val="tx2">
                    <a:lumMod val="75000"/>
                  </a:schemeClr>
                </a:solidFill>
              </a:rPr>
              <a:t>و</a:t>
            </a:r>
            <a:r>
              <a:rPr lang="ar-SA" sz="1400" b="1" dirty="0">
                <a:solidFill>
                  <a:schemeClr val="tx2">
                    <a:lumMod val="75000"/>
                  </a:schemeClr>
                </a:solidFill>
              </a:rPr>
              <a:t> الخدمات</a:t>
            </a:r>
            <a:endParaRPr lang="en-US" sz="1400" b="1" dirty="0">
              <a:solidFill>
                <a:schemeClr val="tx2">
                  <a:lumMod val="75000"/>
                </a:schemeClr>
              </a:solidFill>
            </a:endParaRPr>
          </a:p>
          <a:p>
            <a:pPr>
              <a:defRPr/>
            </a:pPr>
            <a:r>
              <a:rPr lang="ar-SA" sz="1400" b="1" dirty="0">
                <a:solidFill>
                  <a:schemeClr val="tx2">
                    <a:lumMod val="75000"/>
                  </a:schemeClr>
                </a:solidFill>
              </a:rPr>
              <a:t>عدم ملائمة النظام الضريبي</a:t>
            </a:r>
            <a:endParaRPr lang="en-US" sz="1400" b="1" dirty="0">
              <a:solidFill>
                <a:schemeClr val="tx2">
                  <a:lumMod val="75000"/>
                </a:schemeClr>
              </a:solidFill>
            </a:endParaRPr>
          </a:p>
          <a:p>
            <a:pPr>
              <a:defRPr/>
            </a:pPr>
            <a:r>
              <a:rPr lang="ar-SA" sz="1400" b="1" dirty="0">
                <a:solidFill>
                  <a:schemeClr val="tx2">
                    <a:lumMod val="75000"/>
                  </a:schemeClr>
                </a:solidFill>
              </a:rPr>
              <a:t>طول </a:t>
            </a:r>
            <a:r>
              <a:rPr lang="ar-SA" sz="1400" b="1" dirty="0" err="1">
                <a:solidFill>
                  <a:schemeClr val="tx2">
                    <a:lumMod val="75000"/>
                  </a:schemeClr>
                </a:solidFill>
              </a:rPr>
              <a:t>الاجرءات</a:t>
            </a:r>
            <a:r>
              <a:rPr lang="ar-SA" sz="1400" b="1" dirty="0">
                <a:solidFill>
                  <a:schemeClr val="tx2">
                    <a:lumMod val="75000"/>
                  </a:schemeClr>
                </a:solidFill>
              </a:rPr>
              <a:t> التنظيمية للمستثمرين في منافذ السفر </a:t>
            </a:r>
            <a:r>
              <a:rPr lang="ar-SA" sz="1400" b="1" dirty="0" err="1">
                <a:solidFill>
                  <a:schemeClr val="tx2">
                    <a:lumMod val="75000"/>
                  </a:schemeClr>
                </a:solidFill>
              </a:rPr>
              <a:t>و</a:t>
            </a:r>
            <a:r>
              <a:rPr lang="ar-SA" sz="1400" b="1" dirty="0">
                <a:solidFill>
                  <a:schemeClr val="tx2">
                    <a:lumMod val="75000"/>
                  </a:schemeClr>
                </a:solidFill>
              </a:rPr>
              <a:t> العودة</a:t>
            </a:r>
            <a:endParaRPr lang="en-US" sz="1400" b="1" dirty="0">
              <a:solidFill>
                <a:schemeClr val="tx2">
                  <a:lumMod val="75000"/>
                </a:schemeClr>
              </a:solidFill>
            </a:endParaRPr>
          </a:p>
          <a:p>
            <a:pPr>
              <a:defRPr/>
            </a:pPr>
            <a:r>
              <a:rPr lang="ar-SA" sz="1400" b="1" dirty="0">
                <a:solidFill>
                  <a:schemeClr val="tx2">
                    <a:lumMod val="75000"/>
                  </a:schemeClr>
                </a:solidFill>
              </a:rPr>
              <a:t>طول </a:t>
            </a:r>
            <a:r>
              <a:rPr lang="ar-SA" sz="1400" b="1" dirty="0" err="1">
                <a:solidFill>
                  <a:schemeClr val="tx2">
                    <a:lumMod val="75000"/>
                  </a:schemeClr>
                </a:solidFill>
              </a:rPr>
              <a:t>اجراءات</a:t>
            </a:r>
            <a:r>
              <a:rPr lang="ar-SA" sz="1400" b="1" dirty="0">
                <a:solidFill>
                  <a:schemeClr val="tx2">
                    <a:lumMod val="75000"/>
                  </a:schemeClr>
                </a:solidFill>
              </a:rPr>
              <a:t> التصدير </a:t>
            </a:r>
            <a:r>
              <a:rPr lang="ar-SA" sz="1400" b="1" dirty="0" err="1">
                <a:solidFill>
                  <a:schemeClr val="tx2">
                    <a:lumMod val="75000"/>
                  </a:schemeClr>
                </a:solidFill>
              </a:rPr>
              <a:t>و</a:t>
            </a:r>
            <a:r>
              <a:rPr lang="ar-SA" sz="1400" b="1" dirty="0">
                <a:solidFill>
                  <a:schemeClr val="tx2">
                    <a:lumMod val="75000"/>
                  </a:schemeClr>
                </a:solidFill>
              </a:rPr>
              <a:t> الاستيراد وعدم </a:t>
            </a:r>
            <a:r>
              <a:rPr lang="ar-SA" sz="1400" b="1" dirty="0" err="1">
                <a:solidFill>
                  <a:schemeClr val="tx2">
                    <a:lumMod val="75000"/>
                  </a:schemeClr>
                </a:solidFill>
              </a:rPr>
              <a:t>ملاءمتها</a:t>
            </a:r>
            <a:endParaRPr lang="en-US" sz="1400" b="1" dirty="0">
              <a:solidFill>
                <a:schemeClr val="tx2">
                  <a:lumMod val="75000"/>
                </a:schemeClr>
              </a:solidFill>
            </a:endParaRPr>
          </a:p>
          <a:p>
            <a:pPr>
              <a:defRPr/>
            </a:pPr>
            <a:r>
              <a:rPr lang="en-US" sz="1400" b="1" dirty="0">
                <a:solidFill>
                  <a:schemeClr val="tx2">
                    <a:lumMod val="75000"/>
                  </a:schemeClr>
                </a:solidFill>
              </a:rPr>
              <a:t> </a:t>
            </a:r>
          </a:p>
          <a:p>
            <a:pPr>
              <a:defRPr/>
            </a:pPr>
            <a:r>
              <a:rPr lang="en-US" sz="1400" dirty="0">
                <a:solidFill>
                  <a:schemeClr val="tx2">
                    <a:lumMod val="75000"/>
                  </a:schemeClr>
                </a:solidFill>
              </a:rPr>
              <a:t> </a:t>
            </a:r>
          </a:p>
          <a:p>
            <a:pPr>
              <a:defRPr/>
            </a:pPr>
            <a:r>
              <a:rPr lang="en-US" sz="1400" dirty="0">
                <a:solidFill>
                  <a:schemeClr val="tx2">
                    <a:lumMod val="75000"/>
                  </a:schemeClr>
                </a:solidFill>
              </a:rPr>
              <a:t/>
            </a:r>
            <a:br>
              <a:rPr lang="en-US" sz="1400" dirty="0">
                <a:solidFill>
                  <a:schemeClr val="tx2">
                    <a:lumMod val="75000"/>
                  </a:schemeClr>
                </a:solidFill>
              </a:rPr>
            </a:br>
            <a:endParaRPr lang="en-US" sz="1400"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545EE128-A76B-48D9-A40C-9F94837FC8F6}" type="slidenum">
              <a:rPr lang="ar-SA" smtClean="0"/>
              <a:pPr>
                <a:defRPr/>
              </a:pPr>
              <a:t>29</a:t>
            </a:fld>
            <a:endParaRPr lang="ar-SA" dirty="0"/>
          </a:p>
        </p:txBody>
      </p:sp>
    </p:spTree>
  </p:cSld>
  <p:clrMapOvr>
    <a:masterClrMapping/>
  </p:clrMapOvr>
  <p:transition spd="slow">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285750" y="2000250"/>
            <a:ext cx="8429625" cy="4714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ar-SA" sz="1400" dirty="0">
              <a:solidFill>
                <a:schemeClr val="tx2">
                  <a:lumMod val="75000"/>
                </a:schemeClr>
              </a:solidFill>
            </a:endParaRPr>
          </a:p>
          <a:p>
            <a:pPr>
              <a:defRPr/>
            </a:pPr>
            <a:r>
              <a:rPr lang="ar-SA" sz="1400" b="1" dirty="0">
                <a:solidFill>
                  <a:schemeClr val="tx2">
                    <a:lumMod val="75000"/>
                  </a:schemeClr>
                </a:solidFill>
              </a:rPr>
              <a:t>شهدت تدفقات الاستثمار الأجنبي المباشر العالمية الواردة انخفاضا تاريخيا من أعلى مستوياتها على الإطلاق البالغة 1,979 مليار دولار أمريكي خلال العام 2007 لتصل إلى 1,697 مليار دولار أمريكي خلال العام 2008, مسجّلة تراجع بنسبة 14.2 في المائة.</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ووفقا للبيانات الأولية التي جاءت في تقرير الاستثمار العالمي، استمر هذا الاتجاه الهبوطي خلال الربع الأول من العام 2009، حيث انخفضت تدفقات الاستثمار الأجنبي المباشر الواردة بنسبة 44 في المائة إضافية.</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وكانت الاستثمارات الأجنبية المباشرة في فترة ما قبل الأزمة الماليّة، تركز على الدول النامية والقطاعات التي يسهل فيها الحصول على الائتمان. وعقب تفشي أزمة الائتمان في جميع أنحاء العالم، تحوّلت الاستثمارات الأجنبية المباشرة من الدول المتقدمة إلى الدول النامية والناشئة ومن ضمنها دول مجس التعاون الخليجي. ‎ </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 حيث ارتفعت تدفقات الاستثمار الأجنبي المباشر الواردة إلى الدول النامية بمعدل 18 في المائة, في حين ارتفعت تدفقات الاستثمار الأجنبي المباشر الواردة في أفريقيا بالغة 88 مليار دولار أمريكي خلال العام 2008, بزيادة مقدارها 26 في المائة مقارنة بالعام الأسبق. وتمثلت كبريات الدول المستفيدة من هذه التدفقات في دول أفريقيا، والدول ذات الموارد الطبيعية، والدول الغنية بالسلع الأساسية.</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وفي جنوب أسيا، ارتفعت الاستثمارات الأجنبية المباشرة بنسبة 17 في المائة خلال العام 2008 لتبلغ 298 مليار دولار أمريكي، وتركزت تدفقات الاستثمارات الأجنبية المباشرة الضخمة في الصين، والهند، وهونج كونج.</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وشهدت جنوب شرق أوروبا، وأمريكا اللاتينية، والكاريبي نموا في تدفقات الاستثمار الأجنبي المباشر الواردة إليها بنسبة 17، و13 في المائة على التوالي وبلغت قيمتها 114 و144 مليون دولار أمريكي على التوالي خلال العام 2008.</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endParaRPr lang="ar-SA" sz="1400" b="1"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9C1CCE1D-B33F-47B6-BC25-C967819D4041}" type="slidenum">
              <a:rPr lang="ar-SA" smtClean="0"/>
              <a:pPr>
                <a:defRPr/>
              </a:pPr>
              <a:t>3</a:t>
            </a:fld>
            <a:endParaRPr lang="ar-SA"/>
          </a:p>
        </p:txBody>
      </p:sp>
      <p:sp>
        <p:nvSpPr>
          <p:cNvPr id="8" name="مستطيل 7"/>
          <p:cNvSpPr/>
          <p:nvPr/>
        </p:nvSpPr>
        <p:spPr>
          <a:xfrm>
            <a:off x="3071813" y="1490663"/>
            <a:ext cx="5429250" cy="509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400" b="1" dirty="0">
                <a:solidFill>
                  <a:schemeClr val="accent6">
                    <a:lumMod val="50000"/>
                  </a:schemeClr>
                </a:solidFill>
              </a:rPr>
              <a:t>أولا: واقع الاستثمار في دول مجلس التعاون الخليجي</a:t>
            </a:r>
            <a:endParaRPr lang="en-US" sz="2400" dirty="0">
              <a:solidFill>
                <a:schemeClr val="accent6">
                  <a:lumMod val="50000"/>
                </a:schemeClr>
              </a:solidFill>
            </a:endParaRPr>
          </a:p>
        </p:txBody>
      </p:sp>
    </p:spTree>
  </p:cSld>
  <p:clrMapOvr>
    <a:masterClrMapping/>
  </p:clrMapOvr>
  <p:transition spd="slow">
    <p:wipe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357188" y="2214563"/>
            <a:ext cx="8358187" cy="3857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defRPr/>
            </a:pPr>
            <a:r>
              <a:rPr lang="ar-SA" sz="1400" dirty="0">
                <a:solidFill>
                  <a:schemeClr val="tx2">
                    <a:lumMod val="75000"/>
                  </a:schemeClr>
                </a:solidFill>
              </a:rPr>
              <a:t> </a:t>
            </a:r>
            <a:endParaRPr lang="en-US" sz="1400" dirty="0">
              <a:solidFill>
                <a:schemeClr val="tx2">
                  <a:lumMod val="75000"/>
                </a:schemeClr>
              </a:solidFill>
            </a:endParaRPr>
          </a:p>
          <a:p>
            <a:pPr marL="342900" indent="-342900">
              <a:defRPr/>
            </a:pPr>
            <a:r>
              <a:rPr lang="ar-SA" sz="1400" b="1" dirty="0">
                <a:solidFill>
                  <a:schemeClr val="tx2">
                    <a:lumMod val="75000"/>
                  </a:schemeClr>
                </a:solidFill>
              </a:rPr>
              <a:t>بالنظر لزيادة حدة المنافسة الدولية لجذب الاستثمارات  الخاصة ، فقد أصبح من الأهمية بمكان العمل على قيام دول مجلس التعاون الخليجي باستمرار مواصلة تطوير المناخ الاستثماري اللازم لجذب </a:t>
            </a:r>
            <a:r>
              <a:rPr lang="ar-BH" sz="1400" b="1" dirty="0">
                <a:solidFill>
                  <a:schemeClr val="tx2">
                    <a:lumMod val="75000"/>
                  </a:schemeClr>
                </a:solidFill>
              </a:rPr>
              <a:t>هذه </a:t>
            </a:r>
            <a:r>
              <a:rPr lang="ar-SA" sz="1400" b="1" dirty="0">
                <a:solidFill>
                  <a:schemeClr val="tx2">
                    <a:lumMod val="75000"/>
                  </a:schemeClr>
                </a:solidFill>
              </a:rPr>
              <a:t>الاستثمارات. </a:t>
            </a:r>
            <a:endParaRPr lang="en-US" sz="1400" b="1" dirty="0">
              <a:solidFill>
                <a:schemeClr val="tx2">
                  <a:lumMod val="75000"/>
                </a:schemeClr>
              </a:solidFill>
            </a:endParaRPr>
          </a:p>
          <a:p>
            <a:pPr marL="342900" indent="-342900">
              <a:defRPr/>
            </a:pPr>
            <a:r>
              <a:rPr lang="ar-BH" sz="1400" b="1" dirty="0">
                <a:solidFill>
                  <a:schemeClr val="tx2">
                    <a:lumMod val="75000"/>
                  </a:schemeClr>
                </a:solidFill>
              </a:rPr>
              <a:t> </a:t>
            </a:r>
            <a:endParaRPr lang="en-US" sz="1400" b="1" dirty="0">
              <a:solidFill>
                <a:schemeClr val="tx2">
                  <a:lumMod val="75000"/>
                </a:schemeClr>
              </a:solidFill>
            </a:endParaRPr>
          </a:p>
          <a:p>
            <a:pPr marL="342900" indent="-342900">
              <a:defRPr/>
            </a:pPr>
            <a:r>
              <a:rPr lang="ar-SA" sz="1400" b="1" dirty="0">
                <a:solidFill>
                  <a:schemeClr val="tx2">
                    <a:lumMod val="75000"/>
                  </a:schemeClr>
                </a:solidFill>
              </a:rPr>
              <a:t>لذا فإننا نوصي أن تواصل دول مجلس التعاون جهودها الفردية والجماعية لاستقطاب المزيد من الاستثمارات، وذلك من خلال ما يلي:  </a:t>
            </a:r>
            <a:endParaRPr lang="en-US" sz="1400" b="1" dirty="0">
              <a:solidFill>
                <a:schemeClr val="tx2">
                  <a:lumMod val="75000"/>
                </a:schemeClr>
              </a:solidFill>
            </a:endParaRPr>
          </a:p>
          <a:p>
            <a:pPr marL="342900" indent="-342900">
              <a:defRPr/>
            </a:pPr>
            <a:r>
              <a:rPr lang="ar-SA" sz="1400" b="1" dirty="0">
                <a:solidFill>
                  <a:schemeClr val="tx2">
                    <a:lumMod val="75000"/>
                  </a:schemeClr>
                </a:solidFill>
              </a:rPr>
              <a:t> </a:t>
            </a:r>
            <a:endParaRPr lang="en-US" sz="1400" b="1" dirty="0">
              <a:solidFill>
                <a:schemeClr val="tx2">
                  <a:lumMod val="75000"/>
                </a:schemeClr>
              </a:solidFill>
            </a:endParaRPr>
          </a:p>
          <a:p>
            <a:pPr marL="342900" indent="-342900">
              <a:defRPr/>
            </a:pPr>
            <a:r>
              <a:rPr lang="ar-SA" sz="1400" b="1" dirty="0">
                <a:solidFill>
                  <a:schemeClr val="tx2">
                    <a:lumMod val="75000"/>
                  </a:schemeClr>
                </a:solidFill>
              </a:rPr>
              <a:t>1- مواصلة الاستمرار في مراجعة كافة الأنظمة والقوانين والتشريعات المتعلقة بالإجراءات والحوافز والتسهيلات الخاصة بجذب الاستثمارات.</a:t>
            </a:r>
            <a:endParaRPr lang="en-US" sz="1400" b="1" dirty="0">
              <a:solidFill>
                <a:schemeClr val="tx2">
                  <a:lumMod val="75000"/>
                </a:schemeClr>
              </a:solidFill>
            </a:endParaRPr>
          </a:p>
          <a:p>
            <a:pPr marL="342900" indent="-342900">
              <a:defRPr/>
            </a:pPr>
            <a:r>
              <a:rPr lang="en-US" sz="1400" b="1" dirty="0">
                <a:solidFill>
                  <a:schemeClr val="tx2">
                    <a:lumMod val="75000"/>
                  </a:schemeClr>
                </a:solidFill>
              </a:rPr>
              <a:t> </a:t>
            </a:r>
          </a:p>
          <a:p>
            <a:pPr marL="342900" indent="-342900">
              <a:defRPr/>
            </a:pPr>
            <a:r>
              <a:rPr lang="ar-SA" sz="1400" b="1" dirty="0">
                <a:solidFill>
                  <a:schemeClr val="tx2">
                    <a:lumMod val="75000"/>
                  </a:schemeClr>
                </a:solidFill>
              </a:rPr>
              <a:t>2- الاستفادة من المزايا النسبية ومفهوم الاقتصاد الحديث القائم على الاستثمار في الخدمات بكافة أنواعها ولا </a:t>
            </a:r>
            <a:r>
              <a:rPr lang="ar-SA" sz="1400" b="1" dirty="0" err="1">
                <a:solidFill>
                  <a:schemeClr val="tx2">
                    <a:lumMod val="75000"/>
                  </a:schemeClr>
                </a:solidFill>
              </a:rPr>
              <a:t>سيما</a:t>
            </a:r>
            <a:r>
              <a:rPr lang="ar-SA" sz="1400" b="1" dirty="0">
                <a:solidFill>
                  <a:schemeClr val="tx2">
                    <a:lumMod val="75000"/>
                  </a:schemeClr>
                </a:solidFill>
              </a:rPr>
              <a:t> تلك المتصلة بالاتصالات والتكنولوجية   باعتبارها عنصراً أساسياً في تعزيز  التنمية الشاملة وزيادة الكفاءة الإنتاجية للاقتصاد الحديث . </a:t>
            </a:r>
            <a:endParaRPr lang="en-US" sz="1400" b="1" dirty="0">
              <a:solidFill>
                <a:schemeClr val="tx2">
                  <a:lumMod val="75000"/>
                </a:schemeClr>
              </a:solidFill>
            </a:endParaRPr>
          </a:p>
          <a:p>
            <a:pPr marL="342900" indent="-342900">
              <a:defRPr/>
            </a:pPr>
            <a:r>
              <a:rPr lang="ar-SA" sz="1400" b="1" dirty="0">
                <a:solidFill>
                  <a:schemeClr val="tx2">
                    <a:lumMod val="75000"/>
                  </a:schemeClr>
                </a:solidFill>
              </a:rPr>
              <a:t> </a:t>
            </a:r>
            <a:endParaRPr lang="en-US" sz="1400" b="1" dirty="0">
              <a:solidFill>
                <a:schemeClr val="tx2">
                  <a:lumMod val="75000"/>
                </a:schemeClr>
              </a:solidFill>
            </a:endParaRPr>
          </a:p>
          <a:p>
            <a:pPr marL="342900" indent="-342900">
              <a:defRPr/>
            </a:pPr>
            <a:r>
              <a:rPr lang="ar-SA" sz="1400" b="1" dirty="0">
                <a:solidFill>
                  <a:schemeClr val="tx2">
                    <a:lumMod val="75000"/>
                  </a:schemeClr>
                </a:solidFill>
              </a:rPr>
              <a:t>3- تعزيز دور القطاع الخاص الخليجي على المشاركة في تهيئة المناخ الاستثماري المباشر من خلال إشراكه في صياغة وتنظيم الإجراءات والقوانين المحلية التي تتماشى مع متطلبات المنظمات والاتفاقيات الاقتصادية الثنائية والإقليمية والدولية.</a:t>
            </a:r>
            <a:endParaRPr lang="en-US" sz="1400" b="1" dirty="0">
              <a:solidFill>
                <a:schemeClr val="tx2">
                  <a:lumMod val="75000"/>
                </a:schemeClr>
              </a:solidFill>
            </a:endParaRPr>
          </a:p>
          <a:p>
            <a:pPr marL="342900" indent="-342900">
              <a:defRPr/>
            </a:pPr>
            <a:r>
              <a:rPr lang="ar-SA" sz="1400" b="1" dirty="0">
                <a:solidFill>
                  <a:schemeClr val="tx2">
                    <a:lumMod val="75000"/>
                  </a:schemeClr>
                </a:solidFill>
              </a:rPr>
              <a:t> </a:t>
            </a:r>
            <a:endParaRPr lang="en-US" sz="1400" b="1" dirty="0">
              <a:solidFill>
                <a:schemeClr val="tx2">
                  <a:lumMod val="75000"/>
                </a:schemeClr>
              </a:solidFill>
            </a:endParaRPr>
          </a:p>
          <a:p>
            <a:pPr marL="342900" indent="-342900">
              <a:defRPr/>
            </a:pPr>
            <a:r>
              <a:rPr lang="ar-SA" sz="1400" b="1" dirty="0">
                <a:solidFill>
                  <a:schemeClr val="tx2">
                    <a:lumMod val="75000"/>
                  </a:schemeClr>
                </a:solidFill>
              </a:rPr>
              <a:t> 4- سرعة الانتهاء من فتح أسواق الأوراق المالية للمساهمين والعاملين الأجانب المقيمين في دول مجلس التعاون الخليجي بهدف زيادة مشاركتهم في المشروعات الاستثمارية في دول المجلس وتعزيز التنسيق وخلق التكامل بين أسواق رأس المال الخليجي.</a:t>
            </a:r>
            <a:endParaRPr lang="en-US" sz="1400" b="1" dirty="0">
              <a:solidFill>
                <a:schemeClr val="tx2">
                  <a:lumMod val="75000"/>
                </a:schemeClr>
              </a:solidFill>
            </a:endParaRPr>
          </a:p>
          <a:p>
            <a:pPr>
              <a:defRPr/>
            </a:pPr>
            <a:endParaRPr lang="en-US" sz="1400" b="1"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8FDE912E-BECD-4603-BCF1-452D9F2E38BE}" type="slidenum">
              <a:rPr lang="ar-SA" smtClean="0"/>
              <a:pPr>
                <a:defRPr/>
              </a:pPr>
              <a:t>30</a:t>
            </a:fld>
            <a:endParaRPr lang="ar-SA" dirty="0"/>
          </a:p>
        </p:txBody>
      </p:sp>
      <p:sp>
        <p:nvSpPr>
          <p:cNvPr id="6" name="مستطيل 5"/>
          <p:cNvSpPr/>
          <p:nvPr/>
        </p:nvSpPr>
        <p:spPr>
          <a:xfrm>
            <a:off x="357188" y="1643063"/>
            <a:ext cx="8215312" cy="509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ar-SA" sz="2400" b="1" dirty="0"/>
          </a:p>
          <a:p>
            <a:pPr>
              <a:defRPr/>
            </a:pPr>
            <a:r>
              <a:rPr lang="ar-BH" sz="2400" b="1" dirty="0">
                <a:solidFill>
                  <a:schemeClr val="accent6">
                    <a:lumMod val="50000"/>
                  </a:schemeClr>
                </a:solidFill>
              </a:rPr>
              <a:t>رابعا: </a:t>
            </a:r>
            <a:r>
              <a:rPr lang="ar-SA" sz="2400" b="1" dirty="0">
                <a:solidFill>
                  <a:schemeClr val="accent6">
                    <a:lumMod val="50000"/>
                  </a:schemeClr>
                </a:solidFill>
              </a:rPr>
              <a:t> توصيات مقترحة لتطوير المناخ الاستثماري في دول المجلس</a:t>
            </a:r>
            <a:endParaRPr lang="en-US" sz="2400" dirty="0">
              <a:solidFill>
                <a:schemeClr val="accent6">
                  <a:lumMod val="50000"/>
                </a:schemeClr>
              </a:solidFill>
            </a:endParaRPr>
          </a:p>
          <a:p>
            <a:pPr algn="ctr">
              <a:defRPr/>
            </a:pPr>
            <a:r>
              <a:rPr lang="ar-SA" sz="2400" dirty="0">
                <a:solidFill>
                  <a:schemeClr val="accent6">
                    <a:lumMod val="50000"/>
                  </a:schemeClr>
                </a:solidFill>
              </a:rPr>
              <a:t> </a:t>
            </a:r>
            <a:endParaRPr lang="en-US" sz="2400" dirty="0">
              <a:solidFill>
                <a:schemeClr val="accent6">
                  <a:lumMod val="50000"/>
                </a:schemeClr>
              </a:solidFill>
            </a:endParaRPr>
          </a:p>
        </p:txBody>
      </p:sp>
    </p:spTree>
  </p:cSld>
  <p:clrMapOvr>
    <a:masterClrMapping/>
  </p:clrMapOvr>
  <p:transition spd="slow">
    <p:wipe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357188" y="2214563"/>
            <a:ext cx="8358187" cy="3857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400" dirty="0">
                <a:solidFill>
                  <a:schemeClr val="tx2">
                    <a:lumMod val="75000"/>
                  </a:schemeClr>
                </a:solidFill>
              </a:rPr>
              <a:t> </a:t>
            </a:r>
            <a:r>
              <a:rPr lang="ar-SA" sz="1400" b="1" dirty="0">
                <a:solidFill>
                  <a:schemeClr val="tx2">
                    <a:lumMod val="75000"/>
                  </a:schemeClr>
                </a:solidFill>
              </a:rPr>
              <a:t> 5- الإسراع بإنشاء العملة الخليجية الموحدة ، فكلما كان الاقتصاد الخليجي كتلة اقتصادية واحدة ، كلما شجع المستثمرين على توظيف أموالهم فيه  حيث يتوفر الطلب الكبير على المنتجات والخدمات ، وإمكانية الإنتاج الكبير وتوفر العمق والتنوع في أسواق المال والاستثمار . </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6- ضرورة وجود مؤشرات لقياس أداء كافة الأوضاع الاقتصادية لدول مجلس التعاون وبصفة دورية ، خاصة فيما يتعلق بمستوى التضخم والبطالة والشفافية والتنافسية والمناخ الاستثماري والناتج المحلي وغيرها ، خصوصاً وأن دول المجلس تفتقر إلى وجود مثل هذه المؤشرات بالرغم من أنها تشكل أهمية كبيرة للمستثمر الأجنبي في معرفة اتجاه ودرجة تحسن مستويات الأداء في اقتصاديات الدول وبالتالي اتخاذ قرار الاستثمار فيها . </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7-  العمل على تحقيق التنسيق والتعاون الكامل بين دول المجلس في مجال جذب الاستثمارات الأجنبية للعمل في المنطقة وذلك بالنظر إلى أن دول المجلس تشكل في مجموعها وحدة اقتصادية مشتركة مع الترويج المشترك للفرص الاستثمارية المتاحة في دول المجلس.</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8- تكثيف العمل على تحقيق النجاح والنمو في جميع الأنشطة والفعاليات الاقتصادية من خلال تقديم المزيد من الدعم الواسع ضمن الثقافة والتفكير الاقتصادي الإبداعي الملازم لجميع مراحل التطور في مجالات التخطيط ، والبحث العلمي ، والتوظيف ، والتسويق ، وتحسين الإنتاجية وخدمات الزبائن ، وتطوير الموارد البشرية وغيرها من المجالات وفقاً لما ذكرتها توصية دراسة </a:t>
            </a:r>
            <a:r>
              <a:rPr lang="ar-SA" sz="1400" b="1" dirty="0" err="1">
                <a:solidFill>
                  <a:schemeClr val="tx2">
                    <a:lumMod val="75000"/>
                  </a:schemeClr>
                </a:solidFill>
              </a:rPr>
              <a:t>بوز</a:t>
            </a:r>
            <a:r>
              <a:rPr lang="ar-SA" sz="1400" b="1" dirty="0">
                <a:solidFill>
                  <a:schemeClr val="tx2">
                    <a:lumMod val="75000"/>
                  </a:schemeClr>
                </a:solidFill>
              </a:rPr>
              <a:t> ألن هاملتون في هذا الخصوص.</a:t>
            </a:r>
            <a:endParaRPr lang="en-US" sz="1400" b="1" dirty="0">
              <a:solidFill>
                <a:schemeClr val="tx2">
                  <a:lumMod val="75000"/>
                </a:schemeClr>
              </a:solidFill>
            </a:endParaRPr>
          </a:p>
          <a:p>
            <a:pPr>
              <a:defRPr/>
            </a:pPr>
            <a:endParaRPr lang="en-US" sz="1400" b="1"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870C4A9F-1F1C-4886-9931-F23A98883A24}" type="slidenum">
              <a:rPr lang="ar-SA" smtClean="0"/>
              <a:pPr>
                <a:defRPr/>
              </a:pPr>
              <a:t>31</a:t>
            </a:fld>
            <a:endParaRPr lang="ar-SA" dirty="0"/>
          </a:p>
        </p:txBody>
      </p:sp>
      <p:sp>
        <p:nvSpPr>
          <p:cNvPr id="6" name="مستطيل 5"/>
          <p:cNvSpPr/>
          <p:nvPr/>
        </p:nvSpPr>
        <p:spPr>
          <a:xfrm>
            <a:off x="357188" y="1643063"/>
            <a:ext cx="8215312" cy="509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ar-SA" sz="2400" b="1" dirty="0"/>
          </a:p>
          <a:p>
            <a:pPr>
              <a:defRPr/>
            </a:pPr>
            <a:r>
              <a:rPr lang="ar-BH" sz="2400" b="1" dirty="0">
                <a:solidFill>
                  <a:schemeClr val="accent6">
                    <a:lumMod val="50000"/>
                  </a:schemeClr>
                </a:solidFill>
              </a:rPr>
              <a:t>رابعا: </a:t>
            </a:r>
            <a:r>
              <a:rPr lang="ar-SA" sz="2400" b="1" dirty="0">
                <a:solidFill>
                  <a:schemeClr val="accent6">
                    <a:lumMod val="50000"/>
                  </a:schemeClr>
                </a:solidFill>
              </a:rPr>
              <a:t> توصيات مقترحة لتطوير المناخ الاستثماري في دول المجلس</a:t>
            </a:r>
            <a:endParaRPr lang="en-US" sz="2400" dirty="0">
              <a:solidFill>
                <a:schemeClr val="accent6">
                  <a:lumMod val="50000"/>
                </a:schemeClr>
              </a:solidFill>
            </a:endParaRPr>
          </a:p>
          <a:p>
            <a:pPr algn="ctr">
              <a:defRPr/>
            </a:pPr>
            <a:r>
              <a:rPr lang="ar-SA" sz="2400" dirty="0">
                <a:solidFill>
                  <a:schemeClr val="accent6">
                    <a:lumMod val="50000"/>
                  </a:schemeClr>
                </a:solidFill>
              </a:rPr>
              <a:t> </a:t>
            </a:r>
            <a:endParaRPr lang="en-US" sz="2400" dirty="0">
              <a:solidFill>
                <a:schemeClr val="accent6">
                  <a:lumMod val="50000"/>
                </a:schemeClr>
              </a:solidFill>
            </a:endParaRPr>
          </a:p>
        </p:txBody>
      </p:sp>
    </p:spTree>
  </p:cSld>
  <p:clrMapOvr>
    <a:masterClrMapping/>
  </p:clrMapOvr>
  <p:transition spd="slow">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285750" y="2000250"/>
            <a:ext cx="8429625" cy="4714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400" b="1" dirty="0">
                <a:solidFill>
                  <a:schemeClr val="tx2">
                    <a:lumMod val="75000"/>
                  </a:schemeClr>
                </a:solidFill>
              </a:rPr>
              <a:t>ولكن، في المنطقة التي تضّم دول مجلس التعاون، شهدت غرب آسيا سادس ارتفاع لها على التوالي في الاستثمارات الأجنبية المباشرة حيث ارتفعت بنسبة 16 في المائة لتصل إلى 90 مليار دولار خلال العام 2008, تمّ توجيه 63.4 مليار دولار أمريكي منها إلى دول مجلس التعاون الخليجي. نمت تدفقات الاستثمار الأجنبي المباشر الواردة إلى دول مجلس التعاون الخليجي بنسبة 31.5 في المائة خلال العام 2008, كما نمت بمعدل سنوي مركب مقداره 57.2 في المائة خلال الفترة ما بين العام 2003 والعام 2008. ‎ </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ومنذ أوائل التسعينيات، شهدت منطقة دول مجلس التعاون الخليجي، إصلاحات مستمرة وجديدة تهدف إلى تشجيع الاستثمارات الأجنبية المباشرة، وخلق بيئة قانونيّة مواتية لصالح المستثمرين الأجانب.</a:t>
            </a:r>
            <a:br>
              <a:rPr lang="ar-SA" sz="1400" b="1" dirty="0">
                <a:solidFill>
                  <a:schemeClr val="tx2">
                    <a:lumMod val="75000"/>
                  </a:schemeClr>
                </a:solidFill>
              </a:rPr>
            </a:br>
            <a:r>
              <a:rPr lang="ar-SA" sz="1400" b="1" dirty="0">
                <a:solidFill>
                  <a:schemeClr val="tx2">
                    <a:lumMod val="75000"/>
                  </a:schemeClr>
                </a:solidFill>
              </a:rPr>
              <a:t> </a:t>
            </a:r>
            <a:br>
              <a:rPr lang="ar-SA" sz="1400" b="1" dirty="0">
                <a:solidFill>
                  <a:schemeClr val="tx2">
                    <a:lumMod val="75000"/>
                  </a:schemeClr>
                </a:solidFill>
              </a:rPr>
            </a:br>
            <a:r>
              <a:rPr lang="ar-SA" sz="1400" b="1" dirty="0">
                <a:solidFill>
                  <a:schemeClr val="tx2">
                    <a:lumMod val="75000"/>
                  </a:schemeClr>
                </a:solidFill>
              </a:rPr>
              <a:t>وتشمل هذه التطوّرات المواتية، تحرير دخول المستثمرين، </a:t>
            </a:r>
            <a:r>
              <a:rPr lang="ar-SA" sz="1400" b="1" dirty="0" err="1">
                <a:solidFill>
                  <a:schemeClr val="tx2">
                    <a:lumMod val="75000"/>
                  </a:schemeClr>
                </a:solidFill>
              </a:rPr>
              <a:t>و</a:t>
            </a:r>
            <a:r>
              <a:rPr lang="ar-SA" sz="1400" b="1" dirty="0">
                <a:solidFill>
                  <a:schemeClr val="tx2">
                    <a:lumMod val="75000"/>
                  </a:schemeClr>
                </a:solidFill>
              </a:rPr>
              <a:t> منحهم المزيد من الحوافز الاستثمارية، وخفض الضرائب، وتوفير الضمانات والحماية. وهناك حاليا العديد من الشركات الأجنبية التي تعمل وتمتلك مكاتب تابعة لها في دول مجلس التعاون الخليجي ومن ضمنها، مجموعة  شركات </a:t>
            </a:r>
            <a:r>
              <a:rPr lang="ar-SA" sz="1400" b="1" dirty="0" err="1">
                <a:solidFill>
                  <a:schemeClr val="tx2">
                    <a:lumMod val="75000"/>
                  </a:schemeClr>
                </a:solidFill>
              </a:rPr>
              <a:t>رويال</a:t>
            </a:r>
            <a:r>
              <a:rPr lang="ar-SA" sz="1400" b="1" dirty="0">
                <a:solidFill>
                  <a:schemeClr val="tx2">
                    <a:lumMod val="75000"/>
                  </a:schemeClr>
                </a:solidFill>
              </a:rPr>
              <a:t> </a:t>
            </a:r>
            <a:r>
              <a:rPr lang="ar-SA" sz="1400" b="1" dirty="0" err="1">
                <a:solidFill>
                  <a:schemeClr val="tx2">
                    <a:lumMod val="75000"/>
                  </a:schemeClr>
                </a:solidFill>
              </a:rPr>
              <a:t>داتش</a:t>
            </a:r>
            <a:r>
              <a:rPr lang="ar-SA" sz="1400" b="1" dirty="0">
                <a:solidFill>
                  <a:schemeClr val="tx2">
                    <a:lumMod val="75000"/>
                  </a:schemeClr>
                </a:solidFill>
              </a:rPr>
              <a:t> شل، وشركة </a:t>
            </a:r>
            <a:r>
              <a:rPr lang="ar-SA" sz="1400" b="1" dirty="0" err="1">
                <a:solidFill>
                  <a:schemeClr val="tx2">
                    <a:lumMod val="75000"/>
                  </a:schemeClr>
                </a:solidFill>
              </a:rPr>
              <a:t>هيونداي</a:t>
            </a:r>
            <a:r>
              <a:rPr lang="ar-SA" sz="1400" b="1" dirty="0">
                <a:solidFill>
                  <a:schemeClr val="tx2">
                    <a:lumMod val="75000"/>
                  </a:schemeClr>
                </a:solidFill>
              </a:rPr>
              <a:t> للهندسة ، وجنرال إلكتريك، </a:t>
            </a:r>
            <a:r>
              <a:rPr lang="ar-SA" sz="1400" b="1" dirty="0" err="1">
                <a:solidFill>
                  <a:schemeClr val="tx2">
                    <a:lumMod val="75000"/>
                  </a:schemeClr>
                </a:solidFill>
              </a:rPr>
              <a:t>وبريتيش</a:t>
            </a:r>
            <a:r>
              <a:rPr lang="ar-SA" sz="1400" b="1" dirty="0">
                <a:solidFill>
                  <a:schemeClr val="tx2">
                    <a:lumMod val="75000"/>
                  </a:schemeClr>
                </a:solidFill>
              </a:rPr>
              <a:t> </a:t>
            </a:r>
            <a:r>
              <a:rPr lang="ar-SA" sz="1400" b="1" dirty="0" err="1">
                <a:solidFill>
                  <a:schemeClr val="tx2">
                    <a:lumMod val="75000"/>
                  </a:schemeClr>
                </a:solidFill>
              </a:rPr>
              <a:t>بيتروليوم</a:t>
            </a:r>
            <a:r>
              <a:rPr lang="ar-SA" sz="1400" b="1" dirty="0">
                <a:solidFill>
                  <a:schemeClr val="tx2">
                    <a:lumMod val="75000"/>
                  </a:schemeClr>
                </a:solidFill>
              </a:rPr>
              <a:t> , </a:t>
            </a:r>
            <a:r>
              <a:rPr lang="ar-SA" sz="1400" b="1" dirty="0" err="1">
                <a:solidFill>
                  <a:schemeClr val="tx2">
                    <a:lumMod val="75000"/>
                  </a:schemeClr>
                </a:solidFill>
              </a:rPr>
              <a:t>و</a:t>
            </a:r>
            <a:r>
              <a:rPr lang="ar-SA" sz="1400" b="1" dirty="0">
                <a:solidFill>
                  <a:schemeClr val="tx2">
                    <a:lumMod val="75000"/>
                  </a:schemeClr>
                </a:solidFill>
              </a:rPr>
              <a:t> داو </a:t>
            </a:r>
            <a:r>
              <a:rPr lang="ar-SA" sz="1400" b="1" dirty="0" err="1">
                <a:solidFill>
                  <a:schemeClr val="tx2">
                    <a:lumMod val="75000"/>
                  </a:schemeClr>
                </a:solidFill>
              </a:rPr>
              <a:t>كورننك</a:t>
            </a:r>
            <a:r>
              <a:rPr lang="ar-SA" sz="1400" b="1" dirty="0">
                <a:solidFill>
                  <a:schemeClr val="tx2">
                    <a:lumMod val="75000"/>
                  </a:schemeClr>
                </a:solidFill>
              </a:rPr>
              <a:t>. ‎ </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ووفقا لتقرير </a:t>
            </a:r>
            <a:r>
              <a:rPr lang="ar-SA" sz="1400" b="1" dirty="0" err="1">
                <a:solidFill>
                  <a:schemeClr val="tx2">
                    <a:lumMod val="75000"/>
                  </a:schemeClr>
                </a:solidFill>
              </a:rPr>
              <a:t>جلوبال</a:t>
            </a:r>
            <a:r>
              <a:rPr lang="ar-SA" sz="1400" b="1" dirty="0">
                <a:solidFill>
                  <a:schemeClr val="tx2">
                    <a:lumMod val="75000"/>
                  </a:schemeClr>
                </a:solidFill>
              </a:rPr>
              <a:t> من بين كبريات الدول المستفيدة من الاستثمارات الأجنبية المباشرة في منطقة دول مجلس التعاون الخليجي، المملكة العربية السعودية حيث بلغت تدفقات الاستثمار الأجنبي المباشر الواردة إليها خلال العام 2008 ما قيمته 38.3 مليار دولار أمريكي، بزيادة مقدارها 57.2 في المائة.</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وعلى أساس معدل النمو السنوي المركب، ارتفعت تدفقات الاستثمار الأجنبي المباشر الواردة إلى المملكة العربية السعودية بنسبة 117.9 في المائة خلال الفترة ما بين العام 2003 والعام 2008، مما يبيّن الجهود التي تبذلها المملكة العربية السعودية بهدف تنويع اقتصادها.</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endParaRPr lang="ar-SA" sz="1400" b="1"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FF3D2875-8A80-4D78-B5A8-0CD9CC00DFE0}" type="slidenum">
              <a:rPr lang="ar-SA" smtClean="0"/>
              <a:pPr>
                <a:defRPr/>
              </a:pPr>
              <a:t>4</a:t>
            </a:fld>
            <a:endParaRPr lang="ar-SA"/>
          </a:p>
        </p:txBody>
      </p:sp>
      <p:sp>
        <p:nvSpPr>
          <p:cNvPr id="8" name="مستطيل 7"/>
          <p:cNvSpPr/>
          <p:nvPr/>
        </p:nvSpPr>
        <p:spPr>
          <a:xfrm>
            <a:off x="3071813" y="1490663"/>
            <a:ext cx="5429250" cy="509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400" b="1" dirty="0">
                <a:solidFill>
                  <a:schemeClr val="accent6">
                    <a:lumMod val="50000"/>
                  </a:schemeClr>
                </a:solidFill>
              </a:rPr>
              <a:t>أولا: واقع الاستثمار في دول مجلس التعاون الخليجي</a:t>
            </a:r>
            <a:endParaRPr lang="en-US" sz="2400" dirty="0">
              <a:solidFill>
                <a:schemeClr val="accent6">
                  <a:lumMod val="50000"/>
                </a:schemeClr>
              </a:solidFill>
            </a:endParaRPr>
          </a:p>
        </p:txBody>
      </p:sp>
    </p:spTree>
  </p:cSld>
  <p:clrMapOvr>
    <a:masterClrMapping/>
  </p:clrMapOvr>
  <p:transition spd="slow">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285750" y="2000250"/>
            <a:ext cx="8429625" cy="4714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400" b="1" dirty="0">
                <a:solidFill>
                  <a:schemeClr val="tx2">
                    <a:lumMod val="75000"/>
                  </a:schemeClr>
                </a:solidFill>
              </a:rPr>
              <a:t>واحتلت الإمارات العربية المتّحدّة المركز الثاني بين دول مجلس التعاون الخليجي؛ حيث تلقت من تدفقات الاستثمار الأجنبي المباشر الواردة ما قيمته 13.7 مليار دولار أمريكي خلال العام 2008, بانخفاض بلغ 3.4 في المائة عن مستوى العام الأسبق.</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وبذلك، استحوذت السعودية والإمارات مجتمعتين على 81.9 في المائة من إجمالي تدفقات الاستثمار الأجنبي المباشر الواردة إلى دول مجلس التعاون الخليجي والبالغة 63.4 مليار دولار أمريكي.</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سجّلت قطر زيادة هائلة في تدفقات الاستثمار الأجنبي المباشر الواردة إليها خلال العام 2008, وذلك بفضل السياسات الحكومية الرامية إلى تسهيل اللوائح التنظيمية المطبقة على المشاركين الأجانب. وفي قطر، تمّ توجيه الاستثمارات الأجنبية المباشرة إلى قطاعات الغاز الطبيعي المسال، والطاقة والاتصالات. ‎ </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ومن جهة أخرى، شهدت دولة الكويت وسلطنة عمان انخفاضا في تدفقات الاستثمار الأجنبي المباشر الواردة إليهما. وعلى الرغم من أن كلا البلدين عملا على تخفيف القيود المفروضة على المشاركة الأجنبية، فقد سجّلت الكويت انخفاضا بنسبة 54.5 في المائة في تدفقات الاستثمار الأجنبي المباشر الواردة إليها في حين سجّلت عُمان انخفاضا بنسبة 6.3 في المائة.</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وفي إطار جهوده الرامية إلى زيادة المشاركة الأجنبية، أقرّ مجلس الأمّة الكويتي قانونا لخفض الضرائب المفروضة على الشركات الأجنبية العاملة في الكويت من 55 في المائة إلى 15 في المائة, هذا بالإضافة إلى إلغاء الضرائب على الأرباح الرأسمالية في سوق الأوراق المالية الكويتية.  ‎ </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وبلغت قيمة تدفقات الاستثمار الأجنبي الصادرة من دول مجلس التعاون الخليج 29.7 مليار دولار أمريكي، بانخفاض بلغت نسبته 33.9 في المائة. ويعزى هذا الانخفاض إلى إستراتيجية الاستثمار المتحفظ التي تتبناها دول مجلس التعاون الخليجي؛ فقد حدّت صندوق الثروة السيادية والتي تعتبر الصناديق الاستثمارية الكبرى الوحيدة التي تمثل دول بعينها في مجلس التعاون الخليجي، من استثماراتها إلى حين العثور على فرص استثمارية مغرية. </a:t>
            </a:r>
            <a:endParaRPr lang="en-US" sz="1400" b="1" dirty="0">
              <a:solidFill>
                <a:schemeClr val="tx2">
                  <a:lumMod val="75000"/>
                </a:schemeClr>
              </a:solidFill>
            </a:endParaRPr>
          </a:p>
          <a:p>
            <a:pPr>
              <a:defRPr/>
            </a:pPr>
            <a:endParaRPr lang="ar-SA" sz="1400" b="1"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A03006E5-682E-4AC5-A336-F8F6215EF7AA}" type="slidenum">
              <a:rPr lang="ar-SA" smtClean="0"/>
              <a:pPr>
                <a:defRPr/>
              </a:pPr>
              <a:t>5</a:t>
            </a:fld>
            <a:endParaRPr lang="ar-SA"/>
          </a:p>
        </p:txBody>
      </p:sp>
      <p:sp>
        <p:nvSpPr>
          <p:cNvPr id="8" name="مستطيل 7"/>
          <p:cNvSpPr/>
          <p:nvPr/>
        </p:nvSpPr>
        <p:spPr>
          <a:xfrm>
            <a:off x="3071813" y="1490663"/>
            <a:ext cx="5429250" cy="509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400" b="1" dirty="0">
                <a:solidFill>
                  <a:schemeClr val="accent6">
                    <a:lumMod val="50000"/>
                  </a:schemeClr>
                </a:solidFill>
              </a:rPr>
              <a:t>أولا: واقع الاستثمار في دول مجلس التعاون الخليجي</a:t>
            </a:r>
            <a:endParaRPr lang="en-US" sz="2400" dirty="0">
              <a:solidFill>
                <a:schemeClr val="accent6">
                  <a:lumMod val="50000"/>
                </a:schemeClr>
              </a:solidFill>
            </a:endParaRPr>
          </a:p>
        </p:txBody>
      </p:sp>
    </p:spTree>
  </p:cSld>
  <p:clrMapOvr>
    <a:masterClrMapping/>
  </p:clrMapOvr>
  <p:transition spd="slow">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214313" y="1857375"/>
            <a:ext cx="8786812" cy="4714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400" b="1" dirty="0">
                <a:solidFill>
                  <a:schemeClr val="tx2">
                    <a:lumMod val="75000"/>
                  </a:schemeClr>
                </a:solidFill>
              </a:rPr>
              <a:t>ولقد كان لأزمة الائتمان التي ظهرت خلال العام 2008 تأثيرا سلبيا على الاستثمارات الأجنبية المباشرة حيث تسببت في تراجع نشاطها بنسبة 14.2 في المائة على مستوى العالم. وتحوّلت الاستثمارات الأجنبية المباشرة من الدول النامية إلى الدول المتقدمة كما ظهرت صناديق الثروة السيادية </a:t>
            </a:r>
            <a:r>
              <a:rPr lang="ar-SA" sz="1400" b="1" dirty="0" err="1">
                <a:solidFill>
                  <a:schemeClr val="tx2">
                    <a:lumMod val="75000"/>
                  </a:schemeClr>
                </a:solidFill>
              </a:rPr>
              <a:t>و</a:t>
            </a:r>
            <a:r>
              <a:rPr lang="ar-SA" sz="1400" b="1" dirty="0">
                <a:solidFill>
                  <a:schemeClr val="tx2">
                    <a:lumMod val="75000"/>
                  </a:schemeClr>
                </a:solidFill>
              </a:rPr>
              <a:t> التي تتواجد بصفة أساسية في منطقة دول مجس التعاون الخليجي.؟</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ويتوقّع أن تتأثر تدفقات الاستثمار الأجنبي المباشر الواردة إلى دول مجلس التعاون الخليجي بشكل طفيف خلال العام 2009، ولكنه من المتوقع أن تعاود الظهور بقوة خلال العام 2010.</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وفي خلال الفترة الممتدة من يناير حتى سبتمبر من العام 2009,  تراوح متوسّط سعر برميل  النفط بين 55 دولارا أمريكيا ومن المتوقع أن يبلغ متوسط سعر برميل النفط 70 دولارا أمريكيا في الربع الأخير من العام 2009, وتعتزم حكومات دول مجلس التعاون الخليجي الاستمرار في تجميع فوائضها المالية الهائلة بفضل بلوغ متوسّط سعر التعادل لبرميل النفط قرابة 50 دولارا أمريكيا للبرميل، ومن ثم فإن الإنفاق الحكومي على المشاريع سوف يستمر كما سوف تظل هناك حاجة إلى الخبرات الأجنبية في مجالي التقنية والإدارة.</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ومن ناحية ثانية، من المتوقّع أن ترتفع تدفقات الاستثمار الأجنبي الصادرة خلال العام 2009 نظرا للسيولة النقدية الهائلة التي جمعتها دول مجلس التعاون الخليجي، والفرص الاستثمارية القيّمة المتنوعة المتوفّرة في جميع أنحاء العالم. ‎ </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ويعكس الاتجاه المتصاعد للاستثمارات الأجنبية المباشرة إلى حدّ ما التخفيف المستمر في الإطار التنظيمي الخاص بالاستثمارات الأجنبية المباشرة. و فيما يتعلّق بالمبادرات السياسية، تواصل دول المنطقة في تشريع قوانين ولوائح تنظيمية جديدة بغية جعل بيئتها الاستثمارية مواتية أكثر للمستثمرين.</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وقد حررت معظم الدول في المنطقة قوانين الاستثمار، خاصّة في الصناعات غير المتعلّقة بالطاقة </a:t>
            </a:r>
            <a:r>
              <a:rPr lang="ar-SA" sz="1400" b="1" dirty="0" err="1">
                <a:solidFill>
                  <a:schemeClr val="tx2">
                    <a:lumMod val="75000"/>
                  </a:schemeClr>
                </a:solidFill>
              </a:rPr>
              <a:t>و</a:t>
            </a:r>
            <a:r>
              <a:rPr lang="ar-SA" sz="1400" b="1" dirty="0">
                <a:solidFill>
                  <a:schemeClr val="tx2">
                    <a:lumMod val="75000"/>
                  </a:schemeClr>
                </a:solidFill>
              </a:rPr>
              <a:t> لاسيما في قطاع الخدمات مثل التمويل، والعقارات، والاتصالات. ومن المرجح أن تستمر تدفقات الاستثمار الأجنبي المباشر الواردة والصادرة في الزيادة، إذا كانت هناك جهودا متواصلة مبذولة في سبيل الإصلاح الاقتصادي ومزيدا من التحسينات في مناخ الأعمال يدعمهما نمو اقتصادي واعد. </a:t>
            </a:r>
            <a:endParaRPr lang="en-US" sz="1400" b="1" dirty="0">
              <a:solidFill>
                <a:schemeClr val="tx2">
                  <a:lumMod val="75000"/>
                </a:schemeClr>
              </a:solidFill>
            </a:endParaRPr>
          </a:p>
          <a:p>
            <a:pPr>
              <a:defRPr/>
            </a:pPr>
            <a:endParaRPr lang="ar-SA" sz="1400" b="1"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111AE762-F2E8-4089-AD2D-245CABBD8051}" type="slidenum">
              <a:rPr lang="ar-SA" smtClean="0"/>
              <a:pPr>
                <a:defRPr/>
              </a:pPr>
              <a:t>6</a:t>
            </a:fld>
            <a:endParaRPr lang="ar-SA" dirty="0"/>
          </a:p>
        </p:txBody>
      </p:sp>
      <p:sp>
        <p:nvSpPr>
          <p:cNvPr id="8" name="مستطيل 7"/>
          <p:cNvSpPr/>
          <p:nvPr/>
        </p:nvSpPr>
        <p:spPr>
          <a:xfrm>
            <a:off x="3071813" y="1428750"/>
            <a:ext cx="5429250" cy="50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400" b="1" dirty="0">
                <a:solidFill>
                  <a:schemeClr val="accent6">
                    <a:lumMod val="50000"/>
                  </a:schemeClr>
                </a:solidFill>
              </a:rPr>
              <a:t>أولا: واقع الاستثمار في دول مجلس التعاون الخليجي</a:t>
            </a:r>
            <a:endParaRPr lang="en-US" sz="2400" dirty="0">
              <a:solidFill>
                <a:schemeClr val="accent6">
                  <a:lumMod val="50000"/>
                </a:schemeClr>
              </a:solidFill>
            </a:endParaRPr>
          </a:p>
        </p:txBody>
      </p:sp>
    </p:spTree>
  </p:cSld>
  <p:clrMapOvr>
    <a:masterClrMapping/>
  </p:clrMapOvr>
  <p:transition spd="slow">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0" y="2071688"/>
            <a:ext cx="8786813" cy="357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400" dirty="0">
                <a:solidFill>
                  <a:schemeClr val="tx2">
                    <a:lumMod val="75000"/>
                  </a:schemeClr>
                </a:solidFill>
              </a:rPr>
              <a:t>والجدول التالي يوضح عدد مشروعات الاستثمار الأجنبي المباشر الجديدة داخل دول مجلس التعاون الخليجي</a:t>
            </a:r>
            <a:endParaRPr lang="en-US" sz="1400"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DEA69070-FB39-4CE0-994C-FE8C846412EF}" type="slidenum">
              <a:rPr lang="ar-SA" smtClean="0"/>
              <a:pPr>
                <a:defRPr/>
              </a:pPr>
              <a:t>7</a:t>
            </a:fld>
            <a:endParaRPr lang="ar-SA" dirty="0"/>
          </a:p>
        </p:txBody>
      </p:sp>
      <p:sp>
        <p:nvSpPr>
          <p:cNvPr id="8" name="مستطيل 7"/>
          <p:cNvSpPr/>
          <p:nvPr/>
        </p:nvSpPr>
        <p:spPr>
          <a:xfrm>
            <a:off x="3357563" y="1500188"/>
            <a:ext cx="5429250" cy="509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400" b="1" dirty="0">
                <a:solidFill>
                  <a:schemeClr val="accent6">
                    <a:lumMod val="50000"/>
                  </a:schemeClr>
                </a:solidFill>
              </a:rPr>
              <a:t>أولا: واقع الاستثمار في دول مجلس التعاون الخليجي</a:t>
            </a:r>
            <a:endParaRPr lang="en-US" sz="2400" dirty="0">
              <a:solidFill>
                <a:schemeClr val="accent6">
                  <a:lumMod val="50000"/>
                </a:schemeClr>
              </a:solidFill>
            </a:endParaRPr>
          </a:p>
        </p:txBody>
      </p:sp>
      <p:pic>
        <p:nvPicPr>
          <p:cNvPr id="8199" name="Picture 2" descr="g"/>
          <p:cNvPicPr>
            <a:picLocks noChangeAspect="1" noChangeArrowheads="1"/>
          </p:cNvPicPr>
          <p:nvPr/>
        </p:nvPicPr>
        <p:blipFill>
          <a:blip r:embed="rId3" cstate="print"/>
          <a:srcRect/>
          <a:stretch>
            <a:fillRect/>
          </a:stretch>
        </p:blipFill>
        <p:spPr bwMode="auto">
          <a:xfrm>
            <a:off x="500063" y="2500313"/>
            <a:ext cx="8296275" cy="2781300"/>
          </a:xfrm>
          <a:prstGeom prst="rect">
            <a:avLst/>
          </a:prstGeom>
          <a:noFill/>
          <a:ln w="9525">
            <a:noFill/>
            <a:miter lim="800000"/>
            <a:headEnd/>
            <a:tailEnd/>
          </a:ln>
        </p:spPr>
      </p:pic>
    </p:spTree>
  </p:cSld>
  <p:clrMapOvr>
    <a:masterClrMapping/>
  </p:clrMapOvr>
  <p:transition spd="slow">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0" y="2071688"/>
            <a:ext cx="8786813" cy="357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400" dirty="0">
                <a:solidFill>
                  <a:schemeClr val="tx2">
                    <a:lumMod val="75000"/>
                  </a:schemeClr>
                </a:solidFill>
              </a:rPr>
              <a:t>والجدول التالي يوضح عدد مشروعات الاستثمار الأجنبي المباشر الجديدة داخل دول مجلس التعاون الخليجي</a:t>
            </a:r>
            <a:endParaRPr lang="en-US" sz="1400"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72F24134-B220-4C9F-8D40-4483BA5EE034}" type="slidenum">
              <a:rPr lang="ar-SA" smtClean="0"/>
              <a:pPr>
                <a:defRPr/>
              </a:pPr>
              <a:t>8</a:t>
            </a:fld>
            <a:endParaRPr lang="ar-SA" dirty="0"/>
          </a:p>
        </p:txBody>
      </p:sp>
      <p:sp>
        <p:nvSpPr>
          <p:cNvPr id="8" name="مستطيل 7"/>
          <p:cNvSpPr/>
          <p:nvPr/>
        </p:nvSpPr>
        <p:spPr>
          <a:xfrm>
            <a:off x="3357563" y="1500188"/>
            <a:ext cx="5429250" cy="509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400" b="1" dirty="0">
                <a:solidFill>
                  <a:schemeClr val="accent6">
                    <a:lumMod val="50000"/>
                  </a:schemeClr>
                </a:solidFill>
              </a:rPr>
              <a:t>أولا: واقع الاستثمار في دول مجلس التعاون الخليجي</a:t>
            </a:r>
            <a:endParaRPr lang="en-US" sz="2400" dirty="0">
              <a:solidFill>
                <a:schemeClr val="accent6">
                  <a:lumMod val="50000"/>
                </a:schemeClr>
              </a:solidFill>
            </a:endParaRPr>
          </a:p>
        </p:txBody>
      </p:sp>
      <p:pic>
        <p:nvPicPr>
          <p:cNvPr id="9223" name="Chart 2"/>
          <p:cNvPicPr>
            <a:picLocks noChangeArrowheads="1"/>
          </p:cNvPicPr>
          <p:nvPr/>
        </p:nvPicPr>
        <p:blipFill>
          <a:blip r:embed="rId3" cstate="print"/>
          <a:srcRect/>
          <a:stretch>
            <a:fillRect/>
          </a:stretch>
        </p:blipFill>
        <p:spPr bwMode="auto">
          <a:xfrm>
            <a:off x="428625" y="2428875"/>
            <a:ext cx="8391525" cy="3214688"/>
          </a:xfrm>
          <a:prstGeom prst="rect">
            <a:avLst/>
          </a:prstGeom>
          <a:noFill/>
          <a:ln w="9525">
            <a:noFill/>
            <a:miter lim="800000"/>
            <a:headEnd/>
            <a:tailEnd/>
          </a:ln>
        </p:spPr>
      </p:pic>
    </p:spTree>
  </p:cSld>
  <p:clrMapOvr>
    <a:masterClrMapping/>
  </p:clrMapOvr>
  <p:transition spd="slow">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رابط مستقيم 14"/>
          <p:cNvCxnSpPr/>
          <p:nvPr/>
        </p:nvCxnSpPr>
        <p:spPr>
          <a:xfrm>
            <a:off x="0" y="6500813"/>
            <a:ext cx="9144000" cy="15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0" y="1428750"/>
            <a:ext cx="9144000"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214313" y="1857375"/>
            <a:ext cx="8786812" cy="4714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400" b="1" dirty="0" smtClean="0">
                <a:solidFill>
                  <a:schemeClr val="tx2">
                    <a:lumMod val="75000"/>
                  </a:schemeClr>
                </a:solidFill>
              </a:rPr>
              <a:t>تتمتع </a:t>
            </a:r>
            <a:r>
              <a:rPr lang="ar-SA" sz="1400" b="1" dirty="0">
                <a:solidFill>
                  <a:schemeClr val="tx2">
                    <a:lumMod val="75000"/>
                  </a:schemeClr>
                </a:solidFill>
              </a:rPr>
              <a:t>دول المجلس بمناخ استثماري تتوافر فيه معظم مقومات نجاح الإسثتمار والتي من شأنها تشجيع جذب هذا الإستثمار وتوفير فرص إستثمارية مريحة لرجال الأعمال المستثمرين الأجانب وتمثل أهم هذه المقومات ما يلي :</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توافر الأمن </a:t>
            </a:r>
            <a:r>
              <a:rPr lang="ar-SA" sz="1400" b="1" dirty="0" err="1">
                <a:solidFill>
                  <a:schemeClr val="tx2">
                    <a:lumMod val="75000"/>
                  </a:schemeClr>
                </a:solidFill>
              </a:rPr>
              <a:t>والإستقرار</a:t>
            </a:r>
            <a:r>
              <a:rPr lang="ar-SA" sz="1400" b="1" dirty="0">
                <a:solidFill>
                  <a:schemeClr val="tx2">
                    <a:lumMod val="75000"/>
                  </a:schemeClr>
                </a:solidFill>
              </a:rPr>
              <a:t> السياسي </a:t>
            </a:r>
            <a:r>
              <a:rPr lang="ar-SA" sz="1400" b="1" dirty="0" err="1">
                <a:solidFill>
                  <a:schemeClr val="tx2">
                    <a:lumMod val="75000"/>
                  </a:schemeClr>
                </a:solidFill>
              </a:rPr>
              <a:t>والإجتماعي</a:t>
            </a:r>
            <a:r>
              <a:rPr lang="ar-SA" sz="1400" b="1" dirty="0">
                <a:solidFill>
                  <a:schemeClr val="tx2">
                    <a:lumMod val="75000"/>
                  </a:schemeClr>
                </a:solidFill>
              </a:rPr>
              <a:t> </a:t>
            </a:r>
            <a:r>
              <a:rPr lang="ar-SA" sz="1400" b="1" dirty="0" err="1">
                <a:solidFill>
                  <a:schemeClr val="tx2">
                    <a:lumMod val="75000"/>
                  </a:schemeClr>
                </a:solidFill>
              </a:rPr>
              <a:t>والإقتصادي</a:t>
            </a:r>
            <a:r>
              <a:rPr lang="ar-SA" sz="1400" b="1" dirty="0">
                <a:solidFill>
                  <a:schemeClr val="tx2">
                    <a:lumMod val="75000"/>
                  </a:schemeClr>
                </a:solidFill>
              </a:rPr>
              <a:t>:</a:t>
            </a:r>
            <a:endParaRPr lang="en-US" sz="1400" b="1" dirty="0">
              <a:solidFill>
                <a:schemeClr val="tx2">
                  <a:lumMod val="75000"/>
                </a:schemeClr>
              </a:solidFill>
            </a:endParaRPr>
          </a:p>
          <a:p>
            <a:pPr>
              <a:defRPr/>
            </a:pPr>
            <a:r>
              <a:rPr lang="en-US" sz="1400" b="1" dirty="0">
                <a:solidFill>
                  <a:schemeClr val="tx2">
                    <a:lumMod val="75000"/>
                  </a:schemeClr>
                </a:solidFill>
              </a:rPr>
              <a:t> </a:t>
            </a:r>
          </a:p>
          <a:p>
            <a:pPr>
              <a:defRPr/>
            </a:pPr>
            <a:r>
              <a:rPr lang="ar-SA" sz="1400" b="1" dirty="0">
                <a:solidFill>
                  <a:schemeClr val="tx2">
                    <a:lumMod val="75000"/>
                  </a:schemeClr>
                </a:solidFill>
              </a:rPr>
              <a:t> تتميز دول المجلس جميعها </a:t>
            </a:r>
            <a:r>
              <a:rPr lang="ar-SA" sz="1400" b="1" dirty="0" err="1">
                <a:solidFill>
                  <a:schemeClr val="tx2">
                    <a:lumMod val="75000"/>
                  </a:schemeClr>
                </a:solidFill>
              </a:rPr>
              <a:t>بإستقرار</a:t>
            </a:r>
            <a:r>
              <a:rPr lang="ar-SA" sz="1400" b="1" dirty="0">
                <a:solidFill>
                  <a:schemeClr val="tx2">
                    <a:lumMod val="75000"/>
                  </a:schemeClr>
                </a:solidFill>
              </a:rPr>
              <a:t> منها السياسي وتوفر الطمأنينة لكافة زوارها </a:t>
            </a:r>
            <a:r>
              <a:rPr lang="ar-SA" sz="1400" b="1" dirty="0" err="1">
                <a:solidFill>
                  <a:schemeClr val="tx2">
                    <a:lumMod val="75000"/>
                  </a:schemeClr>
                </a:solidFill>
              </a:rPr>
              <a:t>وقالبيتها</a:t>
            </a:r>
            <a:r>
              <a:rPr lang="ar-SA" sz="1400" b="1" dirty="0">
                <a:solidFill>
                  <a:schemeClr val="tx2">
                    <a:lumMod val="75000"/>
                  </a:schemeClr>
                </a:solidFill>
              </a:rPr>
              <a:t> من رجال </a:t>
            </a:r>
            <a:r>
              <a:rPr lang="ar-SA" sz="1400" b="1" dirty="0" err="1">
                <a:solidFill>
                  <a:schemeClr val="tx2">
                    <a:lumMod val="75000"/>
                  </a:schemeClr>
                </a:solidFill>
              </a:rPr>
              <a:t>اعمال</a:t>
            </a:r>
            <a:r>
              <a:rPr lang="ar-SA" sz="1400" b="1" dirty="0">
                <a:solidFill>
                  <a:schemeClr val="tx2">
                    <a:lumMod val="75000"/>
                  </a:schemeClr>
                </a:solidFill>
              </a:rPr>
              <a:t> وغيرهم وتحمي ممتلكاتهم </a:t>
            </a:r>
            <a:r>
              <a:rPr lang="ar-SA" sz="1400" b="1" dirty="0" err="1">
                <a:solidFill>
                  <a:schemeClr val="tx2">
                    <a:lumMod val="75000"/>
                  </a:schemeClr>
                </a:solidFill>
              </a:rPr>
              <a:t>واموالهم</a:t>
            </a:r>
            <a:r>
              <a:rPr lang="ar-SA" sz="1400" b="1" dirty="0">
                <a:solidFill>
                  <a:schemeClr val="tx2">
                    <a:lumMod val="75000"/>
                  </a:schemeClr>
                </a:solidFill>
              </a:rPr>
              <a:t> الخاصة .  وترتبط دول المجلس بعلاقات صداقة سياسية مستقرة مع معظم دول العالم مما يساهم في خلق مناخ اقتصادي وسياسي مستقر يعمل على جذب المستثمرين خاصة </a:t>
            </a:r>
            <a:r>
              <a:rPr lang="ar-SA" sz="1400" b="1" dirty="0" err="1">
                <a:solidFill>
                  <a:schemeClr val="tx2">
                    <a:lumMod val="75000"/>
                  </a:schemeClr>
                </a:solidFill>
              </a:rPr>
              <a:t>الاجانب</a:t>
            </a:r>
            <a:r>
              <a:rPr lang="ar-SA" sz="1400" b="1" dirty="0">
                <a:solidFill>
                  <a:schemeClr val="tx2">
                    <a:lumMod val="75000"/>
                  </a:schemeClr>
                </a:solidFill>
              </a:rPr>
              <a:t> منهم .</a:t>
            </a:r>
            <a:endParaRPr lang="en-US" sz="1400" b="1" dirty="0">
              <a:solidFill>
                <a:schemeClr val="tx2">
                  <a:lumMod val="75000"/>
                </a:schemeClr>
              </a:solidFill>
            </a:endParaRPr>
          </a:p>
          <a:p>
            <a:pPr>
              <a:defRPr/>
            </a:pPr>
            <a:r>
              <a:rPr lang="ar-SA" sz="1400" b="1" dirty="0">
                <a:solidFill>
                  <a:schemeClr val="tx2">
                    <a:lumMod val="75000"/>
                  </a:schemeClr>
                </a:solidFill>
              </a:rPr>
              <a:t>		وتعتبر </a:t>
            </a:r>
            <a:r>
              <a:rPr lang="ar-SA" sz="1400" b="1" dirty="0" err="1">
                <a:solidFill>
                  <a:schemeClr val="tx2">
                    <a:lumMod val="75000"/>
                  </a:schemeClr>
                </a:solidFill>
              </a:rPr>
              <a:t>الإستثمارات</a:t>
            </a:r>
            <a:r>
              <a:rPr lang="ar-SA" sz="1400" b="1" dirty="0">
                <a:solidFill>
                  <a:schemeClr val="tx2">
                    <a:lumMod val="75000"/>
                  </a:schemeClr>
                </a:solidFill>
              </a:rPr>
              <a:t> في دول المجلس في مأمن كامل من عمليات التأميم والمصادرة وغيرها . كما أن هناك نظام قضائي متطور يمكن </a:t>
            </a:r>
            <a:r>
              <a:rPr lang="ar-SA" sz="1400" b="1" dirty="0" err="1">
                <a:solidFill>
                  <a:schemeClr val="tx2">
                    <a:lumMod val="75000"/>
                  </a:schemeClr>
                </a:solidFill>
              </a:rPr>
              <a:t>اللجؤ</a:t>
            </a:r>
            <a:r>
              <a:rPr lang="ar-SA" sz="1400" b="1" dirty="0">
                <a:solidFill>
                  <a:schemeClr val="tx2">
                    <a:lumMod val="75000"/>
                  </a:schemeClr>
                </a:solidFill>
              </a:rPr>
              <a:t> </a:t>
            </a:r>
            <a:r>
              <a:rPr lang="ar-SA" sz="1400" b="1" dirty="0" err="1">
                <a:solidFill>
                  <a:schemeClr val="tx2">
                    <a:lumMod val="75000"/>
                  </a:schemeClr>
                </a:solidFill>
              </a:rPr>
              <a:t>اليه</a:t>
            </a:r>
            <a:r>
              <a:rPr lang="ar-SA" sz="1400" b="1" dirty="0">
                <a:solidFill>
                  <a:schemeClr val="tx2">
                    <a:lumMod val="75000"/>
                  </a:schemeClr>
                </a:solidFill>
              </a:rPr>
              <a:t> في حالات حدوث نزاع يرتبط بالمشروع </a:t>
            </a:r>
            <a:r>
              <a:rPr lang="ar-SA" sz="1400" b="1" dirty="0" err="1">
                <a:solidFill>
                  <a:schemeClr val="tx2">
                    <a:lumMod val="75000"/>
                  </a:schemeClr>
                </a:solidFill>
              </a:rPr>
              <a:t>افستثماري</a:t>
            </a:r>
            <a:r>
              <a:rPr lang="ar-SA" sz="1400" b="1" dirty="0">
                <a:solidFill>
                  <a:schemeClr val="tx2">
                    <a:lumMod val="75000"/>
                  </a:schemeClr>
                </a:solidFill>
              </a:rPr>
              <a:t> ومن ناحية </a:t>
            </a:r>
            <a:r>
              <a:rPr lang="ar-SA" sz="1400" b="1" dirty="0" err="1">
                <a:solidFill>
                  <a:schemeClr val="tx2">
                    <a:lumMod val="75000"/>
                  </a:schemeClr>
                </a:solidFill>
              </a:rPr>
              <a:t>اخرى</a:t>
            </a:r>
            <a:r>
              <a:rPr lang="ar-SA" sz="1400" b="1" dirty="0">
                <a:solidFill>
                  <a:schemeClr val="tx2">
                    <a:lumMod val="75000"/>
                  </a:schemeClr>
                </a:solidFill>
              </a:rPr>
              <a:t> فإن دول المجلس عضو في المؤسسة العربية لضمان </a:t>
            </a:r>
            <a:r>
              <a:rPr lang="ar-SA" sz="1400" b="1" dirty="0" err="1">
                <a:solidFill>
                  <a:schemeClr val="tx2">
                    <a:lumMod val="75000"/>
                  </a:schemeClr>
                </a:solidFill>
              </a:rPr>
              <a:t>الإستثمار</a:t>
            </a:r>
            <a:r>
              <a:rPr lang="ar-SA" sz="1400" b="1" dirty="0">
                <a:solidFill>
                  <a:schemeClr val="tx2">
                    <a:lumMod val="75000"/>
                  </a:schemeClr>
                </a:solidFill>
              </a:rPr>
              <a:t> </a:t>
            </a:r>
            <a:r>
              <a:rPr lang="ar-SA" sz="1400" b="1" dirty="0" err="1">
                <a:solidFill>
                  <a:schemeClr val="tx2">
                    <a:lumMod val="75000"/>
                  </a:schemeClr>
                </a:solidFill>
              </a:rPr>
              <a:t>ةفي</a:t>
            </a:r>
            <a:r>
              <a:rPr lang="ar-SA" sz="1400" b="1" dirty="0">
                <a:solidFill>
                  <a:schemeClr val="tx2">
                    <a:lumMod val="75000"/>
                  </a:schemeClr>
                </a:solidFill>
              </a:rPr>
              <a:t> العديد من المؤسسات المالية والدولية والإقليمية وترتبط </a:t>
            </a:r>
            <a:r>
              <a:rPr lang="ar-SA" sz="1400" b="1" dirty="0" err="1">
                <a:solidFill>
                  <a:schemeClr val="tx2">
                    <a:lumMod val="75000"/>
                  </a:schemeClr>
                </a:solidFill>
              </a:rPr>
              <a:t>بإتفاقيات</a:t>
            </a:r>
            <a:r>
              <a:rPr lang="ar-SA" sz="1400" b="1" dirty="0">
                <a:solidFill>
                  <a:schemeClr val="tx2">
                    <a:lumMod val="75000"/>
                  </a:schemeClr>
                </a:solidFill>
              </a:rPr>
              <a:t> </a:t>
            </a:r>
            <a:r>
              <a:rPr lang="ar-SA" sz="1400" b="1" dirty="0" err="1">
                <a:solidFill>
                  <a:schemeClr val="tx2">
                    <a:lumMod val="75000"/>
                  </a:schemeClr>
                </a:solidFill>
              </a:rPr>
              <a:t>استثماريى</a:t>
            </a:r>
            <a:r>
              <a:rPr lang="ar-SA" sz="1400" b="1" dirty="0">
                <a:solidFill>
                  <a:schemeClr val="tx2">
                    <a:lumMod val="75000"/>
                  </a:schemeClr>
                </a:solidFill>
              </a:rPr>
              <a:t> ثنائية وجماعية مع بعض الدول بهدف ضمان وحماية </a:t>
            </a:r>
            <a:r>
              <a:rPr lang="ar-SA" sz="1400" b="1" dirty="0" err="1">
                <a:solidFill>
                  <a:schemeClr val="tx2">
                    <a:lumMod val="75000"/>
                  </a:schemeClr>
                </a:solidFill>
              </a:rPr>
              <a:t>الإستثمار</a:t>
            </a:r>
            <a:r>
              <a:rPr lang="ar-SA" sz="1400" b="1" dirty="0">
                <a:solidFill>
                  <a:schemeClr val="tx2">
                    <a:lumMod val="75000"/>
                  </a:schemeClr>
                </a:solidFill>
              </a:rPr>
              <a:t> وتنظيم </a:t>
            </a:r>
            <a:r>
              <a:rPr lang="ar-SA" sz="1400" b="1" dirty="0" err="1">
                <a:solidFill>
                  <a:schemeClr val="tx2">
                    <a:lumMod val="75000"/>
                  </a:schemeClr>
                </a:solidFill>
              </a:rPr>
              <a:t>اوضاعه</a:t>
            </a:r>
            <a:r>
              <a:rPr lang="ar-SA" sz="1400" b="1" dirty="0">
                <a:solidFill>
                  <a:schemeClr val="tx2">
                    <a:lumMod val="75000"/>
                  </a:schemeClr>
                </a:solidFill>
              </a:rPr>
              <a:t>.</a:t>
            </a:r>
            <a:endParaRPr lang="en-US" sz="14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600" b="1" dirty="0">
                <a:solidFill>
                  <a:schemeClr val="tx2">
                    <a:lumMod val="75000"/>
                  </a:schemeClr>
                </a:solidFill>
              </a:rPr>
              <a:t>الموقع الإستراتيجي :</a:t>
            </a:r>
            <a:endParaRPr lang="en-US" sz="1600" b="1" dirty="0">
              <a:solidFill>
                <a:schemeClr val="tx2">
                  <a:lumMod val="75000"/>
                </a:schemeClr>
              </a:solidFill>
            </a:endParaRPr>
          </a:p>
          <a:p>
            <a:pPr>
              <a:defRPr/>
            </a:pPr>
            <a:r>
              <a:rPr lang="ar-SA" sz="1400" b="1" dirty="0">
                <a:solidFill>
                  <a:schemeClr val="tx2">
                    <a:lumMod val="75000"/>
                  </a:schemeClr>
                </a:solidFill>
              </a:rPr>
              <a:t> </a:t>
            </a:r>
            <a:endParaRPr lang="en-US" sz="1400" b="1" dirty="0">
              <a:solidFill>
                <a:schemeClr val="tx2">
                  <a:lumMod val="75000"/>
                </a:schemeClr>
              </a:solidFill>
            </a:endParaRPr>
          </a:p>
          <a:p>
            <a:pPr>
              <a:defRPr/>
            </a:pPr>
            <a:r>
              <a:rPr lang="ar-SA" sz="1400" b="1" dirty="0">
                <a:solidFill>
                  <a:schemeClr val="tx2">
                    <a:lumMod val="75000"/>
                  </a:schemeClr>
                </a:solidFill>
              </a:rPr>
              <a:t>يعطي الموقع المتوسط لدول المجلس بين قارتي آسيا وأفريقيا ميزة </a:t>
            </a:r>
            <a:r>
              <a:rPr lang="ar-SA" sz="1400" b="1" dirty="0" err="1">
                <a:solidFill>
                  <a:schemeClr val="tx2">
                    <a:lumMod val="75000"/>
                  </a:schemeClr>
                </a:solidFill>
              </a:rPr>
              <a:t>استراتيجية</a:t>
            </a:r>
            <a:r>
              <a:rPr lang="ar-SA" sz="1400" b="1" dirty="0">
                <a:solidFill>
                  <a:schemeClr val="tx2">
                    <a:lumMod val="75000"/>
                  </a:schemeClr>
                </a:solidFill>
              </a:rPr>
              <a:t> لها في المجال </a:t>
            </a:r>
            <a:r>
              <a:rPr lang="ar-SA" sz="1400" b="1" dirty="0" err="1">
                <a:solidFill>
                  <a:schemeClr val="tx2">
                    <a:lumMod val="75000"/>
                  </a:schemeClr>
                </a:solidFill>
              </a:rPr>
              <a:t>الإستثماري</a:t>
            </a:r>
            <a:r>
              <a:rPr lang="ar-SA" sz="1400" b="1" dirty="0">
                <a:solidFill>
                  <a:schemeClr val="tx2">
                    <a:lumMod val="75000"/>
                  </a:schemeClr>
                </a:solidFill>
              </a:rPr>
              <a:t> ، حيث تقع في وسط خط الملاحة الدولية ، وتوجد فيها منافذ بحرية وسواحل ممتدة عبر مياه الخليج والبحر الأحمر مما يزيد فرصها لان تصبح مركزاً جيداً للقيام بالأعمال </a:t>
            </a:r>
            <a:r>
              <a:rPr lang="ar-SA" sz="1400" b="1" dirty="0" err="1">
                <a:solidFill>
                  <a:schemeClr val="tx2">
                    <a:lumMod val="75000"/>
                  </a:schemeClr>
                </a:solidFill>
              </a:rPr>
              <a:t>والانشطة</a:t>
            </a:r>
            <a:r>
              <a:rPr lang="ar-SA" sz="1400" b="1" dirty="0">
                <a:solidFill>
                  <a:schemeClr val="tx2">
                    <a:lumMod val="75000"/>
                  </a:schemeClr>
                </a:solidFill>
              </a:rPr>
              <a:t> </a:t>
            </a:r>
            <a:r>
              <a:rPr lang="ar-SA" sz="1400" b="1" dirty="0" err="1">
                <a:solidFill>
                  <a:schemeClr val="tx2">
                    <a:lumMod val="75000"/>
                  </a:schemeClr>
                </a:solidFill>
              </a:rPr>
              <a:t>الإستثمارية</a:t>
            </a:r>
            <a:r>
              <a:rPr lang="ar-SA" sz="1400" b="1" dirty="0">
                <a:solidFill>
                  <a:schemeClr val="tx2">
                    <a:lumMod val="75000"/>
                  </a:schemeClr>
                </a:solidFill>
              </a:rPr>
              <a:t> المختلفة .</a:t>
            </a:r>
            <a:endParaRPr lang="en-US" sz="1400" b="1" dirty="0">
              <a:solidFill>
                <a:schemeClr val="tx2">
                  <a:lumMod val="75000"/>
                </a:schemeClr>
              </a:solidFill>
            </a:endParaRPr>
          </a:p>
          <a:p>
            <a:pPr>
              <a:defRPr/>
            </a:pPr>
            <a:endParaRPr lang="ar-SA" sz="1400" b="1" dirty="0">
              <a:solidFill>
                <a:schemeClr val="tx2">
                  <a:lumMod val="75000"/>
                </a:schemeClr>
              </a:solidFill>
            </a:endParaRPr>
          </a:p>
        </p:txBody>
      </p:sp>
      <p:sp>
        <p:nvSpPr>
          <p:cNvPr id="22" name="عنصر نائب لرقم الشريحة 21"/>
          <p:cNvSpPr>
            <a:spLocks noGrp="1"/>
          </p:cNvSpPr>
          <p:nvPr>
            <p:ph type="sldNum" sz="quarter" idx="12"/>
          </p:nvPr>
        </p:nvSpPr>
        <p:spPr/>
        <p:txBody>
          <a:bodyPr/>
          <a:lstStyle/>
          <a:p>
            <a:pPr>
              <a:defRPr/>
            </a:pPr>
            <a:fld id="{225E1174-FD3C-4897-81A7-3E9AB676D0E4}" type="slidenum">
              <a:rPr lang="ar-SA" smtClean="0"/>
              <a:pPr>
                <a:defRPr/>
              </a:pPr>
              <a:t>9</a:t>
            </a:fld>
            <a:endParaRPr lang="ar-SA" dirty="0"/>
          </a:p>
        </p:txBody>
      </p:sp>
      <p:sp>
        <p:nvSpPr>
          <p:cNvPr id="8" name="مستطيل 7"/>
          <p:cNvSpPr/>
          <p:nvPr/>
        </p:nvSpPr>
        <p:spPr>
          <a:xfrm>
            <a:off x="3071813" y="1428750"/>
            <a:ext cx="5429250" cy="50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400" b="1" dirty="0">
                <a:solidFill>
                  <a:schemeClr val="accent6">
                    <a:lumMod val="50000"/>
                  </a:schemeClr>
                </a:solidFill>
              </a:rPr>
              <a:t>ثانيا: مقومات </a:t>
            </a:r>
            <a:r>
              <a:rPr lang="ar-SA" sz="2400" b="1" dirty="0" err="1">
                <a:solidFill>
                  <a:schemeClr val="accent6">
                    <a:lumMod val="50000"/>
                  </a:schemeClr>
                </a:solidFill>
              </a:rPr>
              <a:t>الإستثمار</a:t>
            </a:r>
            <a:r>
              <a:rPr lang="ar-SA" sz="2400" b="1" dirty="0">
                <a:solidFill>
                  <a:schemeClr val="accent6">
                    <a:lumMod val="50000"/>
                  </a:schemeClr>
                </a:solidFill>
              </a:rPr>
              <a:t>  في دول المجلس :</a:t>
            </a:r>
            <a:endParaRPr lang="en-US" sz="2400" dirty="0">
              <a:solidFill>
                <a:schemeClr val="accent6">
                  <a:lumMod val="50000"/>
                </a:schemeClr>
              </a:solidFill>
            </a:endParaRPr>
          </a:p>
        </p:txBody>
      </p:sp>
    </p:spTree>
  </p:cSld>
  <p:clrMapOvr>
    <a:masterClrMapping/>
  </p:clrMapOvr>
  <p:transition spd="slow">
    <p:wipe dir="u"/>
  </p:transition>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1862</Words>
  <Application>Microsoft Office PowerPoint</Application>
  <PresentationFormat>On-screen Show (4:3)</PresentationFormat>
  <Paragraphs>752</Paragraphs>
  <Slides>31</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سمة Office</vt:lpstr>
      <vt:lpstr>Microsoft Office Excel 97-2003 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fasfoosa</dc:creator>
  <cp:lastModifiedBy>Fatima Mousa Abdullah Arab</cp:lastModifiedBy>
  <cp:revision>49</cp:revision>
  <dcterms:created xsi:type="dcterms:W3CDTF">2008-11-08T10:07:35Z</dcterms:created>
  <dcterms:modified xsi:type="dcterms:W3CDTF">2009-11-15T06:11:18Z</dcterms:modified>
</cp:coreProperties>
</file>