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diagrams/layout5.xml" ContentType="application/vnd.openxmlformats-officedocument.drawingml.diagramLayout+xml"/>
  <Override PartName="/ppt/diagrams/data6.xml" ContentType="application/vnd.openxmlformats-officedocument.drawingml.diagramData+xml"/>
  <Override PartName="/ppt/charts/chart7.xml" ContentType="application/vnd.openxmlformats-officedocument.drawingml.chart+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charts/chart3.xml" ContentType="application/vnd.openxmlformats-officedocument.drawingml.chart+xml"/>
  <Override PartName="/ppt/notesSlides/notesSlide7.xml" ContentType="application/vnd.openxmlformats-officedocument.presentationml.notesSlide+xml"/>
  <Override PartName="/ppt/diagrams/drawing7.xml" ContentType="application/vnd.ms-office.drawingml.diagramDrawing+xml"/>
  <Override PartName="/ppt/diagrams/layout13.xml" ContentType="application/vnd.openxmlformats-officedocument.drawingml.diagramLayout+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diagrams/colors16.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diagrams/drawing3.xml" ContentType="application/vnd.ms-office.drawingml.diagramDrawing+xml"/>
  <Default Extension="png" ContentType="image/png"/>
  <Override PartName="/ppt/diagrams/colors12.xml" ContentType="application/vnd.openxmlformats-officedocument.drawingml.diagramColor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charts/chart8.xml" ContentType="application/vnd.openxmlformats-officedocument.drawingml.chart+xml"/>
  <Override PartName="/ppt/diagrams/data7.xml" ContentType="application/vnd.openxmlformats-officedocument.drawingml.diagramData+xml"/>
  <Override PartName="/ppt/notesSlides/notesSlide13.xml" ContentType="application/vnd.openxmlformats-officedocument.presentationml.notesSlide+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ata5.xml" ContentType="application/vnd.openxmlformats-officedocument.drawingml.diagramData+xml"/>
  <Override PartName="/ppt/charts/chart6.xml" ContentType="application/vnd.openxmlformats-officedocument.drawingml.chart+xml"/>
  <Override PartName="/ppt/diagrams/colors7.xml" ContentType="application/vnd.openxmlformats-officedocument.drawingml.diagramColors+xml"/>
  <Override PartName="/ppt/notesSlides/notesSlide11.xml" ContentType="application/vnd.openxmlformats-officedocument.presentationml.notesSlide+xml"/>
  <Override PartName="/ppt/diagrams/drawing8.xml" ContentType="application/vnd.ms-office.drawingml.diagramDrawing+xml"/>
  <Default Extension="gif" ContentType="image/gif"/>
  <Override PartName="/ppt/diagrams/quickStyle12.xml" ContentType="application/vnd.openxmlformats-officedocument.drawingml.diagramStyle+xml"/>
  <Override PartName="/ppt/diagrams/drawing13.xml" ContentType="application/vnd.ms-office.drawingml.diagramDrawing+xml"/>
  <Override PartName="/ppt/notesSlides/notesSlide20.xml" ContentType="application/vnd.openxmlformats-officedocument.presentationml.notesSlide+xml"/>
  <Override PartName="/ppt/diagrams/layout16.xml" ContentType="application/vnd.openxmlformats-officedocument.drawingml.diagramLayout+xml"/>
  <Override PartName="/ppt/diagrams/data3.xml" ContentType="application/vnd.openxmlformats-officedocument.drawingml.diagramData+xml"/>
  <Override PartName="/ppt/notesSlides/notesSlide6.xml" ContentType="application/vnd.openxmlformats-officedocument.presentationml.notesSlide+xml"/>
  <Override PartName="/ppt/diagrams/colors5.xml" ContentType="application/vnd.openxmlformats-officedocument.drawingml.diagramColors+xml"/>
  <Override PartName="/ppt/diagrams/drawing6.xml" ContentType="application/vnd.ms-office.drawingml.diagramDrawing+xml"/>
  <Override PartName="/ppt/charts/chart4.xml" ContentType="application/vnd.openxmlformats-officedocument.drawingml.chart+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ppt/diagrams/colors3.xml" ContentType="application/vnd.openxmlformats-officedocument.drawingml.diagramColors+xml"/>
  <Override PartName="/ppt/charts/chart2.xml" ContentType="application/vnd.openxmlformats-officedocument.drawingml.chart+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drawing9.xml" ContentType="application/vnd.ms-office.drawingml.diagramDrawing+xml"/>
  <Override PartName="/ppt/notesSlides/notesSlide21.xml" ContentType="application/vnd.openxmlformats-officedocument.presentationml.notesSlide+xml"/>
  <Override PartName="/ppt/diagrams/layout15.xml" ContentType="application/vnd.openxmlformats-officedocument.drawingml.diagramLayout+xml"/>
  <Override PartName="/ppt/diagrams/colors6.xml" ContentType="application/vnd.openxmlformats-officedocument.drawingml.diagramColors+xml"/>
  <Override PartName="/ppt/charts/chart5.xml" ContentType="application/vnd.openxmlformats-officedocument.drawingml.chart+xml"/>
  <Override PartName="/ppt/notesSlides/notesSlide10.xml" ContentType="application/vnd.openxmlformats-officedocument.presentationml.notesSlide+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charts/chart1.xml" ContentType="application/vnd.openxmlformats-officedocument.drawingml.chart+xml"/>
  <Override PartName="/ppt/diagrams/drawing5.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28.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diagrams/colors10.xml" ContentType="application/vnd.openxmlformats-officedocument.drawingml.diagramColors+xml"/>
  <Override PartName="/ppt/notesSlides/notesSlide19.xml" ContentType="application/vnd.openxmlformats-officedocument.presentationml.notesSlide+xml"/>
  <Override PartName="/ppt/slides/slide24.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diagrams/quickStyle16.xml" ContentType="application/vnd.openxmlformats-officedocument.drawingml.diagram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32"/>
  </p:notesMasterIdLst>
  <p:sldIdLst>
    <p:sldId id="257" r:id="rId2"/>
    <p:sldId id="259" r:id="rId3"/>
    <p:sldId id="261" r:id="rId4"/>
    <p:sldId id="297" r:id="rId5"/>
    <p:sldId id="264" r:id="rId6"/>
    <p:sldId id="292" r:id="rId7"/>
    <p:sldId id="266" r:id="rId8"/>
    <p:sldId id="321" r:id="rId9"/>
    <p:sldId id="306" r:id="rId10"/>
    <p:sldId id="307" r:id="rId11"/>
    <p:sldId id="315" r:id="rId12"/>
    <p:sldId id="311" r:id="rId13"/>
    <p:sldId id="316" r:id="rId14"/>
    <p:sldId id="317" r:id="rId15"/>
    <p:sldId id="318" r:id="rId16"/>
    <p:sldId id="273" r:id="rId17"/>
    <p:sldId id="275" r:id="rId18"/>
    <p:sldId id="301" r:id="rId19"/>
    <p:sldId id="302" r:id="rId20"/>
    <p:sldId id="303" r:id="rId21"/>
    <p:sldId id="276" r:id="rId22"/>
    <p:sldId id="304" r:id="rId23"/>
    <p:sldId id="319" r:id="rId24"/>
    <p:sldId id="284" r:id="rId25"/>
    <p:sldId id="285" r:id="rId26"/>
    <p:sldId id="320" r:id="rId27"/>
    <p:sldId id="286" r:id="rId28"/>
    <p:sldId id="289" r:id="rId29"/>
    <p:sldId id="305" r:id="rId30"/>
    <p:sldId id="290"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636" y="-17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User\Desktop\GCC%20Real%20GDP%20Growth.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User\Desktop\&#1575;&#1604;&#1606;&#1575;&#1578;&#1580;%20&#1575;&#1604;&#1605;&#1581;&#1604;&#1610;%20&#1575;&#1604;&#1575;&#1580;&#1605;&#1575;&#1604;&#1610;%20&#1581;&#1587;&#1576;%20&#1575;&#1604;&#1602;&#1591;&#1575;&#159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User\Desktop\GCC%20Real%20GDP%20Growth.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User\Desktop\GCC%20FD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User\Desktop\GCC%20FD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User\Desktop\GCC%20FD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User\Desktop\GCC%20FDI.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User\Desktop\GCC%20FDI.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sz="2400"/>
            </a:pPr>
            <a:r>
              <a:rPr lang="ar-AE" sz="2400" dirty="0"/>
              <a:t>النمو الحقيقي في الناتج المحلي </a:t>
            </a:r>
            <a:r>
              <a:rPr lang="ar-AE" sz="2400" dirty="0" smtClean="0"/>
              <a:t>الإجمالي</a:t>
            </a:r>
            <a:r>
              <a:rPr lang="en-US" sz="2400" dirty="0" smtClean="0"/>
              <a:t>% </a:t>
            </a:r>
            <a:r>
              <a:rPr lang="ar-AE" sz="2400" smtClean="0"/>
              <a:t> </a:t>
            </a:r>
            <a:endParaRPr lang="ar-AE" sz="2400"/>
          </a:p>
        </c:rich>
      </c:tx>
      <c:layout>
        <c:manualLayout>
          <c:xMode val="edge"/>
          <c:yMode val="edge"/>
          <c:x val="0.19197212848393971"/>
          <c:y val="3.7500000000000117E-2"/>
        </c:manualLayout>
      </c:layout>
    </c:title>
    <c:view3D>
      <c:rAngAx val="1"/>
    </c:view3D>
    <c:plotArea>
      <c:layout/>
      <c:bar3DChart>
        <c:barDir val="col"/>
        <c:grouping val="clustered"/>
        <c:ser>
          <c:idx val="0"/>
          <c:order val="0"/>
          <c:tx>
            <c:strRef>
              <c:f>Sheet2!$B$2</c:f>
              <c:strCache>
                <c:ptCount val="1"/>
                <c:pt idx="0">
                  <c:v>2005</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Sheet2!$B$3:$B$8</c:f>
              <c:numCache>
                <c:formatCode>General</c:formatCode>
                <c:ptCount val="6"/>
                <c:pt idx="0">
                  <c:v>7.9</c:v>
                </c:pt>
                <c:pt idx="1">
                  <c:v>10.6</c:v>
                </c:pt>
                <c:pt idx="2">
                  <c:v>4.9000000000000004</c:v>
                </c:pt>
                <c:pt idx="3">
                  <c:v>9.2000000000000011</c:v>
                </c:pt>
                <c:pt idx="4">
                  <c:v>5.6</c:v>
                </c:pt>
                <c:pt idx="5">
                  <c:v>8.2000000000000011</c:v>
                </c:pt>
              </c:numCache>
            </c:numRef>
          </c:val>
        </c:ser>
        <c:ser>
          <c:idx val="1"/>
          <c:order val="1"/>
          <c:tx>
            <c:strRef>
              <c:f>Sheet2!$C$2</c:f>
              <c:strCache>
                <c:ptCount val="1"/>
                <c:pt idx="0">
                  <c:v>2006</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Sheet2!$C$3:$C$8</c:f>
              <c:numCache>
                <c:formatCode>General</c:formatCode>
                <c:ptCount val="6"/>
                <c:pt idx="0">
                  <c:v>6.7</c:v>
                </c:pt>
                <c:pt idx="1">
                  <c:v>5.0999999999999996</c:v>
                </c:pt>
                <c:pt idx="2">
                  <c:v>6</c:v>
                </c:pt>
                <c:pt idx="3">
                  <c:v>15</c:v>
                </c:pt>
                <c:pt idx="4">
                  <c:v>3.2</c:v>
                </c:pt>
                <c:pt idx="5">
                  <c:v>9.4</c:v>
                </c:pt>
              </c:numCache>
            </c:numRef>
          </c:val>
        </c:ser>
        <c:ser>
          <c:idx val="2"/>
          <c:order val="2"/>
          <c:tx>
            <c:strRef>
              <c:f>Sheet2!$D$2</c:f>
              <c:strCache>
                <c:ptCount val="1"/>
                <c:pt idx="0">
                  <c:v>2007</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Sheet2!$D$3:$D$8</c:f>
              <c:numCache>
                <c:formatCode>General</c:formatCode>
                <c:ptCount val="6"/>
                <c:pt idx="0">
                  <c:v>8.1</c:v>
                </c:pt>
                <c:pt idx="1">
                  <c:v>2.5</c:v>
                </c:pt>
                <c:pt idx="2">
                  <c:v>7.7</c:v>
                </c:pt>
                <c:pt idx="3">
                  <c:v>15.3</c:v>
                </c:pt>
                <c:pt idx="4">
                  <c:v>3.3</c:v>
                </c:pt>
                <c:pt idx="5">
                  <c:v>6.3</c:v>
                </c:pt>
              </c:numCache>
            </c:numRef>
          </c:val>
        </c:ser>
        <c:ser>
          <c:idx val="3"/>
          <c:order val="3"/>
          <c:tx>
            <c:strRef>
              <c:f>Sheet2!$E$2</c:f>
              <c:strCache>
                <c:ptCount val="1"/>
                <c:pt idx="0">
                  <c:v>2008</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Sheet2!$E$3:$E$8</c:f>
              <c:numCache>
                <c:formatCode>General</c:formatCode>
                <c:ptCount val="6"/>
                <c:pt idx="0">
                  <c:v>6.1</c:v>
                </c:pt>
                <c:pt idx="1">
                  <c:v>6.3</c:v>
                </c:pt>
                <c:pt idx="2">
                  <c:v>7.8</c:v>
                </c:pt>
                <c:pt idx="3">
                  <c:v>16.399999999999999</c:v>
                </c:pt>
                <c:pt idx="4">
                  <c:v>4.4000000000000004</c:v>
                </c:pt>
                <c:pt idx="5">
                  <c:v>7.4</c:v>
                </c:pt>
              </c:numCache>
            </c:numRef>
          </c:val>
        </c:ser>
        <c:ser>
          <c:idx val="4"/>
          <c:order val="4"/>
          <c:tx>
            <c:strRef>
              <c:f>Sheet2!$F$2</c:f>
              <c:strCache>
                <c:ptCount val="1"/>
                <c:pt idx="0">
                  <c:v>2009*</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Sheet2!$F$3:$F$8</c:f>
              <c:numCache>
                <c:formatCode>General</c:formatCode>
                <c:ptCount val="6"/>
                <c:pt idx="0">
                  <c:v>3</c:v>
                </c:pt>
                <c:pt idx="1">
                  <c:v>-1.6</c:v>
                </c:pt>
                <c:pt idx="2">
                  <c:v>4.0999999999999996</c:v>
                </c:pt>
                <c:pt idx="3">
                  <c:v>11.5</c:v>
                </c:pt>
                <c:pt idx="4">
                  <c:v>-0.9</c:v>
                </c:pt>
                <c:pt idx="5">
                  <c:v>-0.2</c:v>
                </c:pt>
              </c:numCache>
            </c:numRef>
          </c:val>
        </c:ser>
        <c:ser>
          <c:idx val="5"/>
          <c:order val="5"/>
          <c:tx>
            <c:strRef>
              <c:f>Sheet2!$G$2</c:f>
              <c:strCache>
                <c:ptCount val="1"/>
                <c:pt idx="0">
                  <c:v>2010*</c:v>
                </c:pt>
              </c:strCache>
            </c:strRef>
          </c:tx>
          <c:cat>
            <c:strRef>
              <c:f>Sheet2!$A$3:$A$8</c:f>
              <c:strCache>
                <c:ptCount val="6"/>
                <c:pt idx="0">
                  <c:v>البحرين</c:v>
                </c:pt>
                <c:pt idx="1">
                  <c:v>الكويت</c:v>
                </c:pt>
                <c:pt idx="2">
                  <c:v>عمان</c:v>
                </c:pt>
                <c:pt idx="3">
                  <c:v>قطر</c:v>
                </c:pt>
                <c:pt idx="4">
                  <c:v>السعودية</c:v>
                </c:pt>
                <c:pt idx="5">
                  <c:v>الإمارات</c:v>
                </c:pt>
              </c:strCache>
            </c:strRef>
          </c:cat>
          <c:val>
            <c:numRef>
              <c:f>Sheet2!$G$3:$G$8</c:f>
              <c:numCache>
                <c:formatCode>General</c:formatCode>
                <c:ptCount val="6"/>
                <c:pt idx="0">
                  <c:v>3.7</c:v>
                </c:pt>
                <c:pt idx="1">
                  <c:v>3.2</c:v>
                </c:pt>
                <c:pt idx="2">
                  <c:v>3.8</c:v>
                </c:pt>
                <c:pt idx="3">
                  <c:v>18.5</c:v>
                </c:pt>
                <c:pt idx="4">
                  <c:v>4</c:v>
                </c:pt>
                <c:pt idx="5">
                  <c:v>2.4</c:v>
                </c:pt>
              </c:numCache>
            </c:numRef>
          </c:val>
        </c:ser>
        <c:gapWidth val="75"/>
        <c:shape val="cylinder"/>
        <c:axId val="39374208"/>
        <c:axId val="39384192"/>
        <c:axId val="0"/>
      </c:bar3DChart>
      <c:catAx>
        <c:axId val="39374208"/>
        <c:scaling>
          <c:orientation val="minMax"/>
        </c:scaling>
        <c:axPos val="b"/>
        <c:majorTickMark val="none"/>
        <c:tickLblPos val="nextTo"/>
        <c:crossAx val="39384192"/>
        <c:crosses val="autoZero"/>
        <c:auto val="1"/>
        <c:lblAlgn val="ctr"/>
        <c:lblOffset val="100"/>
      </c:catAx>
      <c:valAx>
        <c:axId val="39384192"/>
        <c:scaling>
          <c:orientation val="minMax"/>
        </c:scaling>
        <c:axPos val="l"/>
        <c:majorGridlines/>
        <c:numFmt formatCode="General" sourceLinked="1"/>
        <c:majorTickMark val="none"/>
        <c:tickLblPos val="nextTo"/>
        <c:spPr>
          <a:ln w="9525">
            <a:noFill/>
          </a:ln>
        </c:spPr>
        <c:crossAx val="39374208"/>
        <c:crosses val="autoZero"/>
        <c:crossBetween val="between"/>
      </c:valAx>
    </c:plotArea>
    <c:legend>
      <c:legendPos val="b"/>
      <c:layout/>
      <c:txPr>
        <a:bodyPr/>
        <a:lstStyle/>
        <a:p>
          <a:pPr>
            <a:defRPr sz="160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chart>
    <c:autoTitleDeleted val="1"/>
    <c:plotArea>
      <c:layout/>
      <c:pieChart>
        <c:varyColors val="1"/>
        <c:ser>
          <c:idx val="0"/>
          <c:order val="0"/>
          <c:explosion val="25"/>
          <c:dLbls>
            <c:txPr>
              <a:bodyPr/>
              <a:lstStyle/>
              <a:p>
                <a:pPr>
                  <a:defRPr sz="1100"/>
                </a:pPr>
                <a:endParaRPr lang="en-US"/>
              </a:p>
            </c:txPr>
            <c:showCatName val="1"/>
            <c:showPercent val="1"/>
            <c:showLeaderLines val="1"/>
          </c:dLbls>
          <c:cat>
            <c:strRef>
              <c:f>Sheet1!$B$1:$L$1</c:f>
              <c:strCache>
                <c:ptCount val="11"/>
                <c:pt idx="0">
                  <c:v>الزراعة</c:v>
                </c:pt>
                <c:pt idx="1">
                  <c:v>الاستخراج</c:v>
                </c:pt>
                <c:pt idx="2">
                  <c:v>الصناعة التحويلية</c:v>
                </c:pt>
                <c:pt idx="3">
                  <c:v>التشييد</c:v>
                </c:pt>
                <c:pt idx="4">
                  <c:v>الكهرباء</c:v>
                </c:pt>
                <c:pt idx="5">
                  <c:v>التجارة و الفنادق</c:v>
                </c:pt>
                <c:pt idx="6">
                  <c:v>النقل و المواصلات</c:v>
                </c:pt>
                <c:pt idx="7">
                  <c:v>التمويل و المصارف</c:v>
                </c:pt>
                <c:pt idx="8">
                  <c:v> الخدمات الاجتماعية</c:v>
                </c:pt>
                <c:pt idx="9">
                  <c:v>الخدمات الحكومية</c:v>
                </c:pt>
                <c:pt idx="10">
                  <c:v>الخدمات الأخرى</c:v>
                </c:pt>
              </c:strCache>
            </c:strRef>
          </c:cat>
          <c:val>
            <c:numRef>
              <c:f>Sheet1!$B$8:$L$8</c:f>
              <c:numCache>
                <c:formatCode>General</c:formatCode>
                <c:ptCount val="11"/>
                <c:pt idx="0">
                  <c:v>15138</c:v>
                </c:pt>
                <c:pt idx="1">
                  <c:v>379422</c:v>
                </c:pt>
                <c:pt idx="2">
                  <c:v>78113</c:v>
                </c:pt>
                <c:pt idx="3">
                  <c:v>41514</c:v>
                </c:pt>
                <c:pt idx="4">
                  <c:v>9416</c:v>
                </c:pt>
                <c:pt idx="5">
                  <c:v>58457</c:v>
                </c:pt>
                <c:pt idx="6">
                  <c:v>48400</c:v>
                </c:pt>
                <c:pt idx="7">
                  <c:v>30943</c:v>
                </c:pt>
                <c:pt idx="8">
                  <c:v>42352</c:v>
                </c:pt>
                <c:pt idx="9">
                  <c:v>84753</c:v>
                </c:pt>
                <c:pt idx="10">
                  <c:v>19039</c:v>
                </c:pt>
              </c:numCache>
            </c:numRef>
          </c:val>
        </c:ser>
        <c:dLbls>
          <c:showCatName val="1"/>
          <c:showPercent val="1"/>
        </c:dLbls>
        <c:firstSliceAng val="0"/>
      </c:pieChart>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ar-AE"/>
              <a:t>النمو في الناتج النفطي و غير النفطي في دول المجلس</a:t>
            </a:r>
            <a:endParaRPr lang="en-US" dirty="0"/>
          </a:p>
        </c:rich>
      </c:tx>
      <c:layout/>
    </c:title>
    <c:view3D>
      <c:rAngAx val="1"/>
    </c:view3D>
    <c:plotArea>
      <c:layout/>
      <c:bar3DChart>
        <c:barDir val="col"/>
        <c:grouping val="stacked"/>
        <c:ser>
          <c:idx val="0"/>
          <c:order val="0"/>
          <c:tx>
            <c:strRef>
              <c:f>'[GCC Real GDP Growth.xlsx]Sheet3'!$A$17</c:f>
              <c:strCache>
                <c:ptCount val="1"/>
                <c:pt idx="0">
                  <c:v>الناتج النفطي</c:v>
                </c:pt>
              </c:strCache>
            </c:strRef>
          </c:tx>
          <c:dLbls>
            <c:dLbl>
              <c:idx val="4"/>
              <c:layout>
                <c:manualLayout>
                  <c:x val="1.7799352750809062E-2"/>
                  <c:y val="7.2649740897772389E-2"/>
                </c:manualLayout>
              </c:layout>
              <c:showVal val="1"/>
            </c:dLbl>
            <c:showVal val="1"/>
          </c:dLbls>
          <c:cat>
            <c:strRef>
              <c:f>'[GCC Real GDP Growth.xlsx]Sheet3'!$B$2:$G$2</c:f>
              <c:strCache>
                <c:ptCount val="6"/>
                <c:pt idx="0">
                  <c:v>2005</c:v>
                </c:pt>
                <c:pt idx="1">
                  <c:v>2006</c:v>
                </c:pt>
                <c:pt idx="2">
                  <c:v>2007</c:v>
                </c:pt>
                <c:pt idx="3">
                  <c:v>2008</c:v>
                </c:pt>
                <c:pt idx="4">
                  <c:v>2009*</c:v>
                </c:pt>
                <c:pt idx="5">
                  <c:v>2010*</c:v>
                </c:pt>
              </c:strCache>
            </c:strRef>
          </c:cat>
          <c:val>
            <c:numRef>
              <c:f>'[GCC Real GDP Growth.xlsx]Sheet3'!$B$17:$G$17</c:f>
              <c:numCache>
                <c:formatCode>General</c:formatCode>
                <c:ptCount val="6"/>
                <c:pt idx="0">
                  <c:v>5.5</c:v>
                </c:pt>
                <c:pt idx="1">
                  <c:v>1.6</c:v>
                </c:pt>
                <c:pt idx="2">
                  <c:v>0.9</c:v>
                </c:pt>
                <c:pt idx="3">
                  <c:v>5.8</c:v>
                </c:pt>
                <c:pt idx="4">
                  <c:v>-5.2</c:v>
                </c:pt>
                <c:pt idx="5">
                  <c:v>5.5</c:v>
                </c:pt>
              </c:numCache>
            </c:numRef>
          </c:val>
        </c:ser>
        <c:ser>
          <c:idx val="1"/>
          <c:order val="1"/>
          <c:tx>
            <c:strRef>
              <c:f>'[GCC Real GDP Growth.xlsx]Sheet3'!$A$18</c:f>
              <c:strCache>
                <c:ptCount val="1"/>
                <c:pt idx="0">
                  <c:v>غير النفطي</c:v>
                </c:pt>
              </c:strCache>
            </c:strRef>
          </c:tx>
          <c:cat>
            <c:strRef>
              <c:f>'[GCC Real GDP Growth.xlsx]Sheet3'!$B$2:$G$2</c:f>
              <c:strCache>
                <c:ptCount val="6"/>
                <c:pt idx="0">
                  <c:v>2005</c:v>
                </c:pt>
                <c:pt idx="1">
                  <c:v>2006</c:v>
                </c:pt>
                <c:pt idx="2">
                  <c:v>2007</c:v>
                </c:pt>
                <c:pt idx="3">
                  <c:v>2008</c:v>
                </c:pt>
                <c:pt idx="4">
                  <c:v>2009*</c:v>
                </c:pt>
                <c:pt idx="5">
                  <c:v>2010*</c:v>
                </c:pt>
              </c:strCache>
            </c:strRef>
          </c:cat>
          <c:val>
            <c:numRef>
              <c:f>'[GCC Real GDP Growth.xlsx]Sheet3'!$B$18:$G$18</c:f>
              <c:numCache>
                <c:formatCode>General</c:formatCode>
                <c:ptCount val="6"/>
                <c:pt idx="0">
                  <c:v>7.5</c:v>
                </c:pt>
                <c:pt idx="1">
                  <c:v>7.7</c:v>
                </c:pt>
                <c:pt idx="2">
                  <c:v>7</c:v>
                </c:pt>
                <c:pt idx="3">
                  <c:v>6.6</c:v>
                </c:pt>
                <c:pt idx="4">
                  <c:v>3.2</c:v>
                </c:pt>
                <c:pt idx="5">
                  <c:v>4.4000000000000004</c:v>
                </c:pt>
              </c:numCache>
            </c:numRef>
          </c:val>
        </c:ser>
        <c:dLbls>
          <c:showVal val="1"/>
        </c:dLbls>
        <c:gapWidth val="95"/>
        <c:gapDepth val="95"/>
        <c:shape val="cylinder"/>
        <c:axId val="41026688"/>
        <c:axId val="41028224"/>
        <c:axId val="0"/>
      </c:bar3DChart>
      <c:catAx>
        <c:axId val="41026688"/>
        <c:scaling>
          <c:orientation val="minMax"/>
        </c:scaling>
        <c:axPos val="b"/>
        <c:majorTickMark val="none"/>
        <c:tickLblPos val="nextTo"/>
        <c:crossAx val="41028224"/>
        <c:crosses val="autoZero"/>
        <c:auto val="1"/>
        <c:lblAlgn val="ctr"/>
        <c:lblOffset val="100"/>
      </c:catAx>
      <c:valAx>
        <c:axId val="41028224"/>
        <c:scaling>
          <c:orientation val="minMax"/>
        </c:scaling>
        <c:delete val="1"/>
        <c:axPos val="l"/>
        <c:numFmt formatCode="General" sourceLinked="1"/>
        <c:majorTickMark val="none"/>
        <c:tickLblPos val="none"/>
        <c:crossAx val="41026688"/>
        <c:crosses val="autoZero"/>
        <c:crossBetween val="between"/>
      </c:valAx>
    </c:plotArea>
    <c:legend>
      <c:legendPos val="t"/>
      <c:layout/>
    </c:legend>
    <c:plotVisOnly val="1"/>
  </c:chart>
  <c:txPr>
    <a:bodyPr/>
    <a:lstStyle/>
    <a:p>
      <a:pPr>
        <a:defRPr sz="1800"/>
      </a:pPr>
      <a:endParaRPr lang="en-US"/>
    </a:p>
  </c:tx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ar-AE"/>
              <a:t>حجم التدفق الأجنبي الداخل في دول المجلس </a:t>
            </a:r>
            <a:endParaRPr lang="en-US"/>
          </a:p>
        </c:rich>
      </c:tx>
      <c:layout/>
    </c:title>
    <c:view3D>
      <c:rAngAx val="1"/>
    </c:view3D>
    <c:plotArea>
      <c:layout/>
      <c:bar3DChart>
        <c:barDir val="col"/>
        <c:grouping val="clustered"/>
        <c:ser>
          <c:idx val="0"/>
          <c:order val="0"/>
          <c:dLbls>
            <c:dLbl>
              <c:idx val="0"/>
              <c:layout>
                <c:manualLayout>
                  <c:x val="3.0899961375048281E-3"/>
                  <c:y val="-5.1166290443942913E-2"/>
                </c:manualLayout>
              </c:layout>
              <c:showVal val="1"/>
            </c:dLbl>
            <c:dLbl>
              <c:idx val="1"/>
              <c:layout>
                <c:manualLayout>
                  <c:x val="1.544998068752414E-3"/>
                  <c:y val="-4.5146726862302484E-2"/>
                </c:manualLayout>
              </c:layout>
              <c:showVal val="1"/>
            </c:dLbl>
            <c:dLbl>
              <c:idx val="2"/>
              <c:layout>
                <c:manualLayout>
                  <c:x val="0"/>
                  <c:y val="-4.2136945071482315E-2"/>
                </c:manualLayout>
              </c:layout>
              <c:showVal val="1"/>
            </c:dLbl>
            <c:dLbl>
              <c:idx val="3"/>
              <c:layout>
                <c:manualLayout>
                  <c:x val="1.8539976825028968E-2"/>
                  <c:y val="-7.2234762979683911E-2"/>
                </c:manualLayout>
              </c:layout>
              <c:showVal val="1"/>
            </c:dLbl>
            <c:dLbl>
              <c:idx val="4"/>
              <c:layout>
                <c:manualLayout>
                  <c:x val="1.8539976825028968E-2"/>
                  <c:y val="-6.9224981188863804E-2"/>
                </c:manualLayout>
              </c:layout>
              <c:showVal val="1"/>
            </c:dLbl>
            <c:dLbl>
              <c:idx val="5"/>
              <c:layout>
                <c:manualLayout>
                  <c:x val="9.2699884125144842E-3"/>
                  <c:y val="-4.5146726862302484E-2"/>
                </c:manualLayout>
              </c:layout>
              <c:showVal val="1"/>
            </c:dLbl>
            <c:showVal val="1"/>
          </c:dLbls>
          <c:cat>
            <c:numRef>
              <c:f>Sheet2!$B$1:$G$1</c:f>
              <c:numCache>
                <c:formatCode>General</c:formatCode>
                <c:ptCount val="6"/>
                <c:pt idx="0">
                  <c:v>2003</c:v>
                </c:pt>
                <c:pt idx="1">
                  <c:v>2004</c:v>
                </c:pt>
                <c:pt idx="2">
                  <c:v>2005</c:v>
                </c:pt>
                <c:pt idx="3">
                  <c:v>2006</c:v>
                </c:pt>
                <c:pt idx="4">
                  <c:v>2007</c:v>
                </c:pt>
                <c:pt idx="5">
                  <c:v>2008</c:v>
                </c:pt>
              </c:numCache>
            </c:numRef>
          </c:cat>
          <c:val>
            <c:numRef>
              <c:f>Sheet2!$B$2:$G$2</c:f>
              <c:numCache>
                <c:formatCode>General</c:formatCode>
                <c:ptCount val="6"/>
                <c:pt idx="0">
                  <c:v>6598</c:v>
                </c:pt>
                <c:pt idx="1">
                  <c:v>14323</c:v>
                </c:pt>
                <c:pt idx="2">
                  <c:v>27266</c:v>
                </c:pt>
                <c:pt idx="3">
                  <c:v>39274</c:v>
                </c:pt>
                <c:pt idx="4">
                  <c:v>48209</c:v>
                </c:pt>
                <c:pt idx="5">
                  <c:v>63401</c:v>
                </c:pt>
              </c:numCache>
            </c:numRef>
          </c:val>
        </c:ser>
        <c:gapWidth val="75"/>
        <c:shape val="cylinder"/>
        <c:axId val="41082880"/>
        <c:axId val="41084416"/>
        <c:axId val="0"/>
      </c:bar3DChart>
      <c:catAx>
        <c:axId val="41082880"/>
        <c:scaling>
          <c:orientation val="minMax"/>
        </c:scaling>
        <c:axPos val="b"/>
        <c:numFmt formatCode="General" sourceLinked="1"/>
        <c:majorTickMark val="none"/>
        <c:tickLblPos val="nextTo"/>
        <c:crossAx val="41084416"/>
        <c:crosses val="autoZero"/>
        <c:auto val="1"/>
        <c:lblAlgn val="ctr"/>
        <c:lblOffset val="100"/>
      </c:catAx>
      <c:valAx>
        <c:axId val="41084416"/>
        <c:scaling>
          <c:orientation val="minMax"/>
        </c:scaling>
        <c:axPos val="l"/>
        <c:majorGridlines/>
        <c:numFmt formatCode="General" sourceLinked="1"/>
        <c:majorTickMark val="none"/>
        <c:tickLblPos val="nextTo"/>
        <c:spPr>
          <a:ln w="9525">
            <a:noFill/>
          </a:ln>
        </c:spPr>
        <c:crossAx val="41082880"/>
        <c:crosses val="autoZero"/>
        <c:crossBetween val="between"/>
      </c:valAx>
    </c:plotArea>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view3D>
      <c:rAngAx val="1"/>
    </c:view3D>
    <c:plotArea>
      <c:layout/>
      <c:bar3DChart>
        <c:barDir val="col"/>
        <c:grouping val="clustered"/>
        <c:ser>
          <c:idx val="0"/>
          <c:order val="0"/>
          <c:dLbls>
            <c:dLbl>
              <c:idx val="0"/>
              <c:layout>
                <c:manualLayout>
                  <c:x val="0"/>
                  <c:y val="0.17592592592592593"/>
                </c:manualLayout>
              </c:layout>
              <c:showVal val="1"/>
            </c:dLbl>
            <c:dLbl>
              <c:idx val="1"/>
              <c:layout>
                <c:manualLayout>
                  <c:x val="3.0864197530864209E-3"/>
                  <c:y val="-2.8060332808803982E-2"/>
                </c:manualLayout>
              </c:layout>
              <c:showVal val="1"/>
            </c:dLbl>
            <c:dLbl>
              <c:idx val="2"/>
              <c:layout>
                <c:manualLayout>
                  <c:x val="0"/>
                  <c:y val="-3.6478432651445181E-2"/>
                </c:manualLayout>
              </c:layout>
              <c:showVal val="1"/>
            </c:dLbl>
            <c:dLbl>
              <c:idx val="3"/>
              <c:layout>
                <c:manualLayout>
                  <c:x val="1.0802469135802479E-2"/>
                  <c:y val="-3.3672399370564779E-2"/>
                </c:manualLayout>
              </c:layout>
              <c:showVal val="1"/>
            </c:dLbl>
            <c:dLbl>
              <c:idx val="4"/>
              <c:layout>
                <c:manualLayout>
                  <c:x val="3.0864197530864209E-3"/>
                  <c:y val="-2.8060332808803965E-2"/>
                </c:manualLayout>
              </c:layout>
              <c:showVal val="1"/>
            </c:dLbl>
            <c:dLbl>
              <c:idx val="5"/>
              <c:layout>
                <c:manualLayout>
                  <c:x val="-3.0864197530864209E-3"/>
                  <c:y val="-4.4896532494086386E-2"/>
                </c:manualLayout>
              </c:layout>
              <c:showVal val="1"/>
            </c:dLbl>
            <c:showVal val="1"/>
          </c:dLbls>
          <c:cat>
            <c:numRef>
              <c:f>Sheet2!$B$1:$G$1</c:f>
              <c:numCache>
                <c:formatCode>General</c:formatCode>
                <c:ptCount val="6"/>
                <c:pt idx="0">
                  <c:v>2003</c:v>
                </c:pt>
                <c:pt idx="1">
                  <c:v>2004</c:v>
                </c:pt>
                <c:pt idx="2">
                  <c:v>2005</c:v>
                </c:pt>
                <c:pt idx="3">
                  <c:v>2006</c:v>
                </c:pt>
                <c:pt idx="4">
                  <c:v>2007</c:v>
                </c:pt>
                <c:pt idx="5">
                  <c:v>2008</c:v>
                </c:pt>
              </c:numCache>
            </c:numRef>
          </c:cat>
          <c:val>
            <c:numRef>
              <c:f>Sheet2!$B$4:$G$4</c:f>
              <c:numCache>
                <c:formatCode>General</c:formatCode>
                <c:ptCount val="6"/>
                <c:pt idx="0">
                  <c:v>-2996</c:v>
                </c:pt>
                <c:pt idx="1">
                  <c:v>6921</c:v>
                </c:pt>
                <c:pt idx="2">
                  <c:v>11796</c:v>
                </c:pt>
                <c:pt idx="3">
                  <c:v>21771</c:v>
                </c:pt>
                <c:pt idx="4">
                  <c:v>45038</c:v>
                </c:pt>
                <c:pt idx="5">
                  <c:v>29750</c:v>
                </c:pt>
              </c:numCache>
            </c:numRef>
          </c:val>
        </c:ser>
        <c:shape val="cylinder"/>
        <c:axId val="40998784"/>
        <c:axId val="41000320"/>
        <c:axId val="0"/>
      </c:bar3DChart>
      <c:catAx>
        <c:axId val="40998784"/>
        <c:scaling>
          <c:orientation val="minMax"/>
        </c:scaling>
        <c:axPos val="b"/>
        <c:numFmt formatCode="General" sourceLinked="1"/>
        <c:tickLblPos val="nextTo"/>
        <c:crossAx val="41000320"/>
        <c:crosses val="autoZero"/>
        <c:auto val="1"/>
        <c:lblAlgn val="ctr"/>
        <c:lblOffset val="100"/>
      </c:catAx>
      <c:valAx>
        <c:axId val="41000320"/>
        <c:scaling>
          <c:orientation val="minMax"/>
        </c:scaling>
        <c:axPos val="l"/>
        <c:majorGridlines/>
        <c:numFmt formatCode="General" sourceLinked="1"/>
        <c:tickLblPos val="nextTo"/>
        <c:crossAx val="40998784"/>
        <c:crosses val="autoZero"/>
        <c:crossBetween val="between"/>
      </c:valAx>
    </c:plotArea>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ar-AE"/>
              <a:t>التدفق الأجنبي الخارج % </a:t>
            </a:r>
            <a:endParaRPr lang="en-US"/>
          </a:p>
        </c:rich>
      </c:tx>
      <c:layout/>
    </c:title>
    <c:view3D>
      <c:rAngAx val="1"/>
    </c:view3D>
    <c:plotArea>
      <c:layout>
        <c:manualLayout>
          <c:layoutTarget val="inner"/>
          <c:xMode val="edge"/>
          <c:yMode val="edge"/>
          <c:x val="0.10429396325459322"/>
          <c:y val="0.18091462525517643"/>
          <c:w val="0.86237270341207362"/>
          <c:h val="0.6423009623797038"/>
        </c:manualLayout>
      </c:layout>
      <c:bar3DChart>
        <c:barDir val="col"/>
        <c:grouping val="stacked"/>
        <c:ser>
          <c:idx val="0"/>
          <c:order val="0"/>
          <c:tx>
            <c:strRef>
              <c:f>Sheet3!$A$24</c:f>
              <c:strCache>
                <c:ptCount val="1"/>
                <c:pt idx="0">
                  <c:v>الكويت</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Sheet3!$B$24:$G$24</c:f>
              <c:numCache>
                <c:formatCode>General</c:formatCode>
                <c:ptCount val="6"/>
                <c:pt idx="0">
                  <c:v>165.62082777036048</c:v>
                </c:pt>
                <c:pt idx="1">
                  <c:v>36.497615951452097</c:v>
                </c:pt>
                <c:pt idx="2">
                  <c:v>43.591047812817905</c:v>
                </c:pt>
                <c:pt idx="3">
                  <c:v>37.84851407836112</c:v>
                </c:pt>
                <c:pt idx="4">
                  <c:v>22.549846796038899</c:v>
                </c:pt>
                <c:pt idx="5">
                  <c:v>28.642016806722676</c:v>
                </c:pt>
              </c:numCache>
            </c:numRef>
          </c:val>
        </c:ser>
        <c:ser>
          <c:idx val="1"/>
          <c:order val="1"/>
          <c:tx>
            <c:strRef>
              <c:f>Sheet3!$A$25</c:f>
              <c:strCache>
                <c:ptCount val="1"/>
                <c:pt idx="0">
                  <c:v>قطر</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Sheet3!$B$25:$G$25</c:f>
              <c:numCache>
                <c:formatCode>General</c:formatCode>
                <c:ptCount val="6"/>
                <c:pt idx="0">
                  <c:v>6.6755674232309783E-2</c:v>
                </c:pt>
                <c:pt idx="1">
                  <c:v>2.7741655830082346</c:v>
                </c:pt>
                <c:pt idx="2">
                  <c:v>2.984062394031874</c:v>
                </c:pt>
                <c:pt idx="3">
                  <c:v>0.58334481649901293</c:v>
                </c:pt>
                <c:pt idx="4">
                  <c:v>11.685687641547142</c:v>
                </c:pt>
                <c:pt idx="5">
                  <c:v>8.0672268907563023</c:v>
                </c:pt>
              </c:numCache>
            </c:numRef>
          </c:val>
        </c:ser>
        <c:ser>
          <c:idx val="2"/>
          <c:order val="2"/>
          <c:tx>
            <c:strRef>
              <c:f>Sheet3!$A$26</c:f>
              <c:strCache>
                <c:ptCount val="1"/>
                <c:pt idx="0">
                  <c:v>البحرين</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Sheet3!$B$26:$G$26</c:f>
              <c:numCache>
                <c:formatCode>General</c:formatCode>
                <c:ptCount val="6"/>
                <c:pt idx="0">
                  <c:v>-24.732977303070761</c:v>
                </c:pt>
                <c:pt idx="1">
                  <c:v>14.968935124981943</c:v>
                </c:pt>
                <c:pt idx="2">
                  <c:v>9.6219057307561791</c:v>
                </c:pt>
                <c:pt idx="3">
                  <c:v>4.5014009462128515</c:v>
                </c:pt>
                <c:pt idx="4">
                  <c:v>3.7057595807984378</c:v>
                </c:pt>
                <c:pt idx="5">
                  <c:v>5.4453781512605071</c:v>
                </c:pt>
              </c:numCache>
            </c:numRef>
          </c:val>
        </c:ser>
        <c:ser>
          <c:idx val="3"/>
          <c:order val="3"/>
          <c:tx>
            <c:strRef>
              <c:f>Sheet3!$A$27</c:f>
              <c:strCache>
                <c:ptCount val="1"/>
                <c:pt idx="0">
                  <c:v>السعودية</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Sheet3!$B$27:$G$27</c:f>
              <c:numCache>
                <c:formatCode>General</c:formatCode>
                <c:ptCount val="6"/>
                <c:pt idx="0">
                  <c:v>-2.7703604806408544</c:v>
                </c:pt>
                <c:pt idx="1">
                  <c:v>10.244184366421035</c:v>
                </c:pt>
                <c:pt idx="2">
                  <c:v>10.028823329942348</c:v>
                </c:pt>
                <c:pt idx="3">
                  <c:v>5.7737357034587324</c:v>
                </c:pt>
                <c:pt idx="4">
                  <c:v>29.173142679515063</c:v>
                </c:pt>
                <c:pt idx="5">
                  <c:v>3.6302521008403357</c:v>
                </c:pt>
              </c:numCache>
            </c:numRef>
          </c:val>
        </c:ser>
        <c:ser>
          <c:idx val="4"/>
          <c:order val="4"/>
          <c:tx>
            <c:strRef>
              <c:f>Sheet3!$A$28</c:f>
              <c:strCache>
                <c:ptCount val="1"/>
                <c:pt idx="0">
                  <c:v>الإمارات</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Sheet3!$B$28:$G$28</c:f>
              <c:numCache>
                <c:formatCode>General</c:formatCode>
                <c:ptCount val="6"/>
                <c:pt idx="0">
                  <c:v>-33.077436582109485</c:v>
                </c:pt>
                <c:pt idx="1">
                  <c:v>31.902904204594712</c:v>
                </c:pt>
                <c:pt idx="2">
                  <c:v>31.790437436419129</c:v>
                </c:pt>
                <c:pt idx="3">
                  <c:v>50.029856230765724</c:v>
                </c:pt>
                <c:pt idx="4">
                  <c:v>32.346018917358677</c:v>
                </c:pt>
                <c:pt idx="5">
                  <c:v>53.109243697479002</c:v>
                </c:pt>
              </c:numCache>
            </c:numRef>
          </c:val>
        </c:ser>
        <c:ser>
          <c:idx val="5"/>
          <c:order val="5"/>
          <c:tx>
            <c:strRef>
              <c:f>Sheet3!$A$29</c:f>
              <c:strCache>
                <c:ptCount val="1"/>
                <c:pt idx="0">
                  <c:v>عمان</c:v>
                </c:pt>
              </c:strCache>
            </c:strRef>
          </c:tx>
          <c:cat>
            <c:numRef>
              <c:f>Sheet3!$B$23:$G$23</c:f>
              <c:numCache>
                <c:formatCode>General</c:formatCode>
                <c:ptCount val="6"/>
                <c:pt idx="0">
                  <c:v>2003</c:v>
                </c:pt>
                <c:pt idx="1">
                  <c:v>2004</c:v>
                </c:pt>
                <c:pt idx="2">
                  <c:v>2005</c:v>
                </c:pt>
                <c:pt idx="3">
                  <c:v>2006</c:v>
                </c:pt>
                <c:pt idx="4">
                  <c:v>2007</c:v>
                </c:pt>
                <c:pt idx="5">
                  <c:v>2008</c:v>
                </c:pt>
              </c:numCache>
            </c:numRef>
          </c:cat>
          <c:val>
            <c:numRef>
              <c:f>Sheet3!$B$29:$G$29</c:f>
              <c:numCache>
                <c:formatCode>General</c:formatCode>
                <c:ptCount val="6"/>
                <c:pt idx="0">
                  <c:v>-5.106809078771696</c:v>
                </c:pt>
                <c:pt idx="1">
                  <c:v>3.612194769541976</c:v>
                </c:pt>
                <c:pt idx="2">
                  <c:v>1.9837232960325528</c:v>
                </c:pt>
                <c:pt idx="3">
                  <c:v>1.263148224702586</c:v>
                </c:pt>
                <c:pt idx="4">
                  <c:v>0.53954438474177357</c:v>
                </c:pt>
                <c:pt idx="5">
                  <c:v>1.1058823529411759</c:v>
                </c:pt>
              </c:numCache>
            </c:numRef>
          </c:val>
        </c:ser>
        <c:gapWidth val="55"/>
        <c:gapDepth val="55"/>
        <c:shape val="cylinder"/>
        <c:axId val="41266176"/>
        <c:axId val="41272064"/>
        <c:axId val="0"/>
      </c:bar3DChart>
      <c:catAx>
        <c:axId val="41266176"/>
        <c:scaling>
          <c:orientation val="minMax"/>
        </c:scaling>
        <c:axPos val="b"/>
        <c:numFmt formatCode="General" sourceLinked="1"/>
        <c:majorTickMark val="none"/>
        <c:tickLblPos val="nextTo"/>
        <c:crossAx val="41272064"/>
        <c:crosses val="autoZero"/>
        <c:auto val="1"/>
        <c:lblAlgn val="ctr"/>
        <c:lblOffset val="100"/>
      </c:catAx>
      <c:valAx>
        <c:axId val="41272064"/>
        <c:scaling>
          <c:orientation val="minMax"/>
        </c:scaling>
        <c:axPos val="l"/>
        <c:majorGridlines/>
        <c:numFmt formatCode="General" sourceLinked="1"/>
        <c:majorTickMark val="none"/>
        <c:tickLblPos val="nextTo"/>
        <c:crossAx val="41266176"/>
        <c:crosses val="autoZero"/>
        <c:crossBetween val="between"/>
      </c:valAx>
    </c:plotArea>
    <c:legend>
      <c:legendPos val="b"/>
      <c:layout/>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ar-AE"/>
              <a:t>التدفق الأجنبي الداخل %</a:t>
            </a:r>
            <a:endParaRPr lang="en-US"/>
          </a:p>
        </c:rich>
      </c:tx>
      <c:layout/>
    </c:title>
    <c:view3D>
      <c:rAngAx val="1"/>
    </c:view3D>
    <c:plotArea>
      <c:layout/>
      <c:bar3DChart>
        <c:barDir val="col"/>
        <c:grouping val="stacked"/>
        <c:ser>
          <c:idx val="0"/>
          <c:order val="0"/>
          <c:tx>
            <c:strRef>
              <c:f>Sheet3!$A$2</c:f>
              <c:strCache>
                <c:ptCount val="1"/>
                <c:pt idx="0">
                  <c:v>الكويت</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Sheet3!$B$2:$G$2</c:f>
              <c:numCache>
                <c:formatCode>General</c:formatCode>
                <c:ptCount val="6"/>
                <c:pt idx="0">
                  <c:v>-1.0154592300697178</c:v>
                </c:pt>
                <c:pt idx="1">
                  <c:v>0.58646931508762068</c:v>
                </c:pt>
                <c:pt idx="2">
                  <c:v>0.858211692217414</c:v>
                </c:pt>
                <c:pt idx="3">
                  <c:v>0.3106380811732955</c:v>
                </c:pt>
                <c:pt idx="4">
                  <c:v>0.2551390819141654</c:v>
                </c:pt>
                <c:pt idx="5">
                  <c:v>8.8326682544439483E-2</c:v>
                </c:pt>
              </c:numCache>
            </c:numRef>
          </c:val>
        </c:ser>
        <c:ser>
          <c:idx val="1"/>
          <c:order val="1"/>
          <c:tx>
            <c:strRef>
              <c:f>Sheet3!$A$3</c:f>
              <c:strCache>
                <c:ptCount val="1"/>
                <c:pt idx="0">
                  <c:v>قطر</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Sheet3!$B$3:$G$3</c:f>
              <c:numCache>
                <c:formatCode>General</c:formatCode>
                <c:ptCount val="6"/>
                <c:pt idx="0">
                  <c:v>9.4725674446802124</c:v>
                </c:pt>
                <c:pt idx="1">
                  <c:v>8.3711512951197378</c:v>
                </c:pt>
                <c:pt idx="2">
                  <c:v>4.7605075918726634</c:v>
                </c:pt>
                <c:pt idx="3">
                  <c:v>8.9117482303814217</c:v>
                </c:pt>
                <c:pt idx="4">
                  <c:v>9.7492169511916806</c:v>
                </c:pt>
                <c:pt idx="5">
                  <c:v>10.567656661566852</c:v>
                </c:pt>
              </c:numCache>
            </c:numRef>
          </c:val>
        </c:ser>
        <c:ser>
          <c:idx val="2"/>
          <c:order val="2"/>
          <c:tx>
            <c:strRef>
              <c:f>Sheet3!$A$4</c:f>
              <c:strCache>
                <c:ptCount val="1"/>
                <c:pt idx="0">
                  <c:v>البحرين</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Sheet3!$B$4:$G$4</c:f>
              <c:numCache>
                <c:formatCode>General</c:formatCode>
                <c:ptCount val="6"/>
                <c:pt idx="0">
                  <c:v>7.8357077902394696</c:v>
                </c:pt>
                <c:pt idx="1">
                  <c:v>6.0392375898903889</c:v>
                </c:pt>
                <c:pt idx="2">
                  <c:v>3.8472823296413114</c:v>
                </c:pt>
                <c:pt idx="3">
                  <c:v>7.4222131690176703</c:v>
                </c:pt>
                <c:pt idx="4">
                  <c:v>3.6424733970835321</c:v>
                </c:pt>
                <c:pt idx="5">
                  <c:v>2.8296083657986451</c:v>
                </c:pt>
              </c:numCache>
            </c:numRef>
          </c:val>
        </c:ser>
        <c:ser>
          <c:idx val="3"/>
          <c:order val="3"/>
          <c:tx>
            <c:strRef>
              <c:f>Sheet3!$A$5</c:f>
              <c:strCache>
                <c:ptCount val="1"/>
                <c:pt idx="0">
                  <c:v>السعودية</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Sheet3!$B$5:$G$5</c:f>
              <c:numCache>
                <c:formatCode>General</c:formatCode>
                <c:ptCount val="6"/>
                <c:pt idx="0">
                  <c:v>11.791451955137919</c:v>
                </c:pt>
                <c:pt idx="1">
                  <c:v>13.558612022620959</c:v>
                </c:pt>
                <c:pt idx="2">
                  <c:v>44.366610430572869</c:v>
                </c:pt>
                <c:pt idx="3">
                  <c:v>46.450577990528089</c:v>
                </c:pt>
                <c:pt idx="4">
                  <c:v>50.442863365761539</c:v>
                </c:pt>
                <c:pt idx="5">
                  <c:v>60.28769262314475</c:v>
                </c:pt>
              </c:numCache>
            </c:numRef>
          </c:val>
        </c:ser>
        <c:ser>
          <c:idx val="4"/>
          <c:order val="4"/>
          <c:tx>
            <c:strRef>
              <c:f>Sheet3!$A$6</c:f>
              <c:strCache>
                <c:ptCount val="1"/>
                <c:pt idx="0">
                  <c:v>الإمارات</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Sheet3!$B$6:$G$6</c:f>
              <c:numCache>
                <c:formatCode>General</c:formatCode>
                <c:ptCount val="6"/>
                <c:pt idx="0">
                  <c:v>64.504395271294328</c:v>
                </c:pt>
                <c:pt idx="1">
                  <c:v>69.845702715911429</c:v>
                </c:pt>
                <c:pt idx="2">
                  <c:v>39.976527543460705</c:v>
                </c:pt>
                <c:pt idx="3">
                  <c:v>32.606813668075581</c:v>
                </c:pt>
                <c:pt idx="4">
                  <c:v>29.428115082246052</c:v>
                </c:pt>
                <c:pt idx="5">
                  <c:v>21.60849197962176</c:v>
                </c:pt>
              </c:numCache>
            </c:numRef>
          </c:val>
        </c:ser>
        <c:ser>
          <c:idx val="5"/>
          <c:order val="5"/>
          <c:tx>
            <c:strRef>
              <c:f>Sheet3!$A$7</c:f>
              <c:strCache>
                <c:ptCount val="1"/>
                <c:pt idx="0">
                  <c:v>عمان</c:v>
                </c:pt>
              </c:strCache>
            </c:strRef>
          </c:tx>
          <c:cat>
            <c:numRef>
              <c:f>Sheet3!$B$1:$G$1</c:f>
              <c:numCache>
                <c:formatCode>General</c:formatCode>
                <c:ptCount val="6"/>
                <c:pt idx="0">
                  <c:v>2003</c:v>
                </c:pt>
                <c:pt idx="1">
                  <c:v>2004</c:v>
                </c:pt>
                <c:pt idx="2">
                  <c:v>2005</c:v>
                </c:pt>
                <c:pt idx="3">
                  <c:v>2006</c:v>
                </c:pt>
                <c:pt idx="4">
                  <c:v>2007</c:v>
                </c:pt>
                <c:pt idx="5">
                  <c:v>2008</c:v>
                </c:pt>
              </c:numCache>
            </c:numRef>
          </c:cat>
          <c:val>
            <c:numRef>
              <c:f>Sheet3!$B$7:$G$7</c:f>
              <c:numCache>
                <c:formatCode>General</c:formatCode>
                <c:ptCount val="6"/>
                <c:pt idx="0">
                  <c:v>7.4113367687177911</c:v>
                </c:pt>
                <c:pt idx="1">
                  <c:v>1.5988270613698254</c:v>
                </c:pt>
                <c:pt idx="2">
                  <c:v>6.1908604122350175</c:v>
                </c:pt>
                <c:pt idx="3">
                  <c:v>4.2980088608239546</c:v>
                </c:pt>
                <c:pt idx="4">
                  <c:v>6.4821921218029832</c:v>
                </c:pt>
                <c:pt idx="5">
                  <c:v>4.6182236873235434</c:v>
                </c:pt>
              </c:numCache>
            </c:numRef>
          </c:val>
        </c:ser>
        <c:gapWidth val="75"/>
        <c:shape val="cylinder"/>
        <c:axId val="41308928"/>
        <c:axId val="41310464"/>
        <c:axId val="0"/>
      </c:bar3DChart>
      <c:catAx>
        <c:axId val="41308928"/>
        <c:scaling>
          <c:orientation val="minMax"/>
        </c:scaling>
        <c:axPos val="b"/>
        <c:numFmt formatCode="General" sourceLinked="1"/>
        <c:majorTickMark val="none"/>
        <c:tickLblPos val="nextTo"/>
        <c:crossAx val="41310464"/>
        <c:crosses val="autoZero"/>
        <c:auto val="1"/>
        <c:lblAlgn val="ctr"/>
        <c:lblOffset val="100"/>
      </c:catAx>
      <c:valAx>
        <c:axId val="41310464"/>
        <c:scaling>
          <c:orientation val="minMax"/>
        </c:scaling>
        <c:axPos val="l"/>
        <c:majorGridlines/>
        <c:numFmt formatCode="General" sourceLinked="1"/>
        <c:majorTickMark val="none"/>
        <c:tickLblPos val="nextTo"/>
        <c:spPr>
          <a:ln w="9525">
            <a:noFill/>
          </a:ln>
        </c:spPr>
        <c:crossAx val="41308928"/>
        <c:crosses val="autoZero"/>
        <c:crossBetween val="between"/>
      </c:valAx>
    </c:plotArea>
    <c:legend>
      <c:legendPos val="b"/>
      <c:layout/>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ar-AE"/>
              <a:t>تطور أعداد المشاريع الأجنبية في دول المجلس</a:t>
            </a:r>
            <a:endParaRPr lang="en-US"/>
          </a:p>
        </c:rich>
      </c:tx>
      <c:layout/>
    </c:title>
    <c:view3D>
      <c:rAngAx val="1"/>
    </c:view3D>
    <c:plotArea>
      <c:layout/>
      <c:bar3DChart>
        <c:barDir val="col"/>
        <c:grouping val="clustered"/>
        <c:ser>
          <c:idx val="0"/>
          <c:order val="0"/>
          <c:tx>
            <c:strRef>
              <c:f>Sheet4!$B$2</c:f>
              <c:strCache>
                <c:ptCount val="1"/>
                <c:pt idx="0">
                  <c:v>2003</c:v>
                </c:pt>
              </c:strCache>
            </c:strRef>
          </c:tx>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Sheet4!$B$3:$B$9</c:f>
              <c:numCache>
                <c:formatCode>General</c:formatCode>
                <c:ptCount val="7"/>
                <c:pt idx="0">
                  <c:v>14</c:v>
                </c:pt>
                <c:pt idx="1">
                  <c:v>3</c:v>
                </c:pt>
                <c:pt idx="2">
                  <c:v>2</c:v>
                </c:pt>
                <c:pt idx="3">
                  <c:v>14</c:v>
                </c:pt>
                <c:pt idx="4">
                  <c:v>49</c:v>
                </c:pt>
                <c:pt idx="5">
                  <c:v>1</c:v>
                </c:pt>
                <c:pt idx="6">
                  <c:v>83</c:v>
                </c:pt>
              </c:numCache>
            </c:numRef>
          </c:val>
        </c:ser>
        <c:ser>
          <c:idx val="1"/>
          <c:order val="1"/>
          <c:tx>
            <c:strRef>
              <c:f>Sheet4!$C$2</c:f>
              <c:strCache>
                <c:ptCount val="1"/>
                <c:pt idx="0">
                  <c:v>2004</c:v>
                </c:pt>
              </c:strCache>
            </c:strRef>
          </c:tx>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Sheet4!$C$3:$C$9</c:f>
              <c:numCache>
                <c:formatCode>General</c:formatCode>
                <c:ptCount val="7"/>
                <c:pt idx="0">
                  <c:v>15</c:v>
                </c:pt>
                <c:pt idx="1">
                  <c:v>12</c:v>
                </c:pt>
                <c:pt idx="2">
                  <c:v>5</c:v>
                </c:pt>
                <c:pt idx="3">
                  <c:v>20</c:v>
                </c:pt>
                <c:pt idx="4">
                  <c:v>41</c:v>
                </c:pt>
                <c:pt idx="5">
                  <c:v>1</c:v>
                </c:pt>
                <c:pt idx="6">
                  <c:v>94</c:v>
                </c:pt>
              </c:numCache>
            </c:numRef>
          </c:val>
        </c:ser>
        <c:ser>
          <c:idx val="2"/>
          <c:order val="2"/>
          <c:tx>
            <c:strRef>
              <c:f>Sheet4!$D$2</c:f>
              <c:strCache>
                <c:ptCount val="1"/>
                <c:pt idx="0">
                  <c:v>2005</c:v>
                </c:pt>
              </c:strCache>
            </c:strRef>
          </c:tx>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Sheet4!$D$3:$D$9</c:f>
              <c:numCache>
                <c:formatCode>General</c:formatCode>
                <c:ptCount val="7"/>
                <c:pt idx="0">
                  <c:v>14</c:v>
                </c:pt>
                <c:pt idx="1">
                  <c:v>9</c:v>
                </c:pt>
                <c:pt idx="2">
                  <c:v>3</c:v>
                </c:pt>
                <c:pt idx="3">
                  <c:v>20</c:v>
                </c:pt>
                <c:pt idx="4">
                  <c:v>103</c:v>
                </c:pt>
                <c:pt idx="5">
                  <c:v>0</c:v>
                </c:pt>
                <c:pt idx="6">
                  <c:v>149</c:v>
                </c:pt>
              </c:numCache>
            </c:numRef>
          </c:val>
        </c:ser>
        <c:ser>
          <c:idx val="3"/>
          <c:order val="3"/>
          <c:tx>
            <c:strRef>
              <c:f>Sheet4!$E$2</c:f>
              <c:strCache>
                <c:ptCount val="1"/>
                <c:pt idx="0">
                  <c:v>2006</c:v>
                </c:pt>
              </c:strCache>
            </c:strRef>
          </c:tx>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Sheet4!$E$3:$E$9</c:f>
              <c:numCache>
                <c:formatCode>General</c:formatCode>
                <c:ptCount val="7"/>
                <c:pt idx="0">
                  <c:v>46</c:v>
                </c:pt>
                <c:pt idx="1">
                  <c:v>20</c:v>
                </c:pt>
                <c:pt idx="2">
                  <c:v>11</c:v>
                </c:pt>
                <c:pt idx="3">
                  <c:v>58</c:v>
                </c:pt>
                <c:pt idx="4">
                  <c:v>210</c:v>
                </c:pt>
                <c:pt idx="5">
                  <c:v>0</c:v>
                </c:pt>
                <c:pt idx="6">
                  <c:v>345</c:v>
                </c:pt>
              </c:numCache>
            </c:numRef>
          </c:val>
        </c:ser>
        <c:ser>
          <c:idx val="4"/>
          <c:order val="4"/>
          <c:tx>
            <c:strRef>
              <c:f>Sheet4!$F$2</c:f>
              <c:strCache>
                <c:ptCount val="1"/>
                <c:pt idx="0">
                  <c:v>2007</c:v>
                </c:pt>
              </c:strCache>
            </c:strRef>
          </c:tx>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Sheet4!$F$3:$F$9</c:f>
              <c:numCache>
                <c:formatCode>General</c:formatCode>
                <c:ptCount val="7"/>
                <c:pt idx="0">
                  <c:v>27</c:v>
                </c:pt>
                <c:pt idx="1">
                  <c:v>11</c:v>
                </c:pt>
                <c:pt idx="2">
                  <c:v>12</c:v>
                </c:pt>
                <c:pt idx="3">
                  <c:v>51</c:v>
                </c:pt>
                <c:pt idx="4">
                  <c:v>139</c:v>
                </c:pt>
                <c:pt idx="5">
                  <c:v>4</c:v>
                </c:pt>
                <c:pt idx="6">
                  <c:v>244</c:v>
                </c:pt>
              </c:numCache>
            </c:numRef>
          </c:val>
        </c:ser>
        <c:ser>
          <c:idx val="5"/>
          <c:order val="5"/>
          <c:tx>
            <c:strRef>
              <c:f>Sheet4!$G$2</c:f>
              <c:strCache>
                <c:ptCount val="1"/>
                <c:pt idx="0">
                  <c:v>2008</c:v>
                </c:pt>
              </c:strCache>
            </c:strRef>
          </c:tx>
          <c:dLbls>
            <c:showVal val="1"/>
          </c:dLbls>
          <c:cat>
            <c:strRef>
              <c:f>Sheet4!$A$3:$A$9</c:f>
              <c:strCache>
                <c:ptCount val="7"/>
                <c:pt idx="0">
                  <c:v>الكويت</c:v>
                </c:pt>
                <c:pt idx="1">
                  <c:v>قطر</c:v>
                </c:pt>
                <c:pt idx="2">
                  <c:v>البحرين</c:v>
                </c:pt>
                <c:pt idx="3">
                  <c:v>السعودية</c:v>
                </c:pt>
                <c:pt idx="4">
                  <c:v>الإمارات</c:v>
                </c:pt>
                <c:pt idx="5">
                  <c:v>عمان</c:v>
                </c:pt>
                <c:pt idx="6">
                  <c:v>المجوع</c:v>
                </c:pt>
              </c:strCache>
            </c:strRef>
          </c:cat>
          <c:val>
            <c:numRef>
              <c:f>Sheet4!$G$3:$G$9</c:f>
              <c:numCache>
                <c:formatCode>General</c:formatCode>
                <c:ptCount val="7"/>
                <c:pt idx="0">
                  <c:v>76</c:v>
                </c:pt>
                <c:pt idx="1">
                  <c:v>50</c:v>
                </c:pt>
                <c:pt idx="2">
                  <c:v>33</c:v>
                </c:pt>
                <c:pt idx="3">
                  <c:v>56</c:v>
                </c:pt>
                <c:pt idx="4">
                  <c:v>263</c:v>
                </c:pt>
                <c:pt idx="5">
                  <c:v>6</c:v>
                </c:pt>
                <c:pt idx="6">
                  <c:v>484</c:v>
                </c:pt>
              </c:numCache>
            </c:numRef>
          </c:val>
        </c:ser>
        <c:gapWidth val="75"/>
        <c:shape val="cylinder"/>
        <c:axId val="41364480"/>
        <c:axId val="41378560"/>
        <c:axId val="0"/>
      </c:bar3DChart>
      <c:catAx>
        <c:axId val="41364480"/>
        <c:scaling>
          <c:orientation val="minMax"/>
        </c:scaling>
        <c:axPos val="b"/>
        <c:majorTickMark val="none"/>
        <c:tickLblPos val="nextTo"/>
        <c:crossAx val="41378560"/>
        <c:crosses val="autoZero"/>
        <c:auto val="1"/>
        <c:lblAlgn val="ctr"/>
        <c:lblOffset val="100"/>
      </c:catAx>
      <c:valAx>
        <c:axId val="41378560"/>
        <c:scaling>
          <c:orientation val="minMax"/>
        </c:scaling>
        <c:axPos val="l"/>
        <c:majorGridlines/>
        <c:numFmt formatCode="General" sourceLinked="1"/>
        <c:majorTickMark val="none"/>
        <c:tickLblPos val="nextTo"/>
        <c:spPr>
          <a:ln w="9525">
            <a:noFill/>
          </a:ln>
        </c:spPr>
        <c:crossAx val="41364480"/>
        <c:crosses val="autoZero"/>
        <c:crossBetween val="between"/>
      </c:valAx>
    </c:plotArea>
    <c:legend>
      <c:legendPos val="b"/>
      <c:layout/>
    </c:legend>
    <c:plotVisOnly val="1"/>
  </c:chart>
  <c:externalData r:id="rId1"/>
</c:chartSpac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E6B226-6F9B-4A8F-AD27-F426D064762A}"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1948CB53-6143-4CD0-9FEA-45DC26CDDA85}">
      <dgm:prSet phldrT="[Text]" custT="1"/>
      <dgm:spPr/>
      <dgm:t>
        <a:bodyPr/>
        <a:lstStyle/>
        <a:p>
          <a:pPr algn="r" rtl="1"/>
          <a:r>
            <a:rPr lang="ar-AE" sz="2400" dirty="0" smtClean="0"/>
            <a:t>مقدمة عن السمات والأداء الاقتصادي في دول المجلس</a:t>
          </a:r>
          <a:endParaRPr lang="en-US" sz="2400" dirty="0"/>
        </a:p>
      </dgm:t>
    </dgm:pt>
    <dgm:pt modelId="{A3DFFA88-DCC8-493C-AF27-E9FC35E48CE1}" type="parTrans" cxnId="{61F16F10-4AD9-4A5E-A4A8-6BEA2C427199}">
      <dgm:prSet/>
      <dgm:spPr/>
      <dgm:t>
        <a:bodyPr/>
        <a:lstStyle/>
        <a:p>
          <a:endParaRPr lang="en-US"/>
        </a:p>
      </dgm:t>
    </dgm:pt>
    <dgm:pt modelId="{CA27EE79-6F14-453C-A6A6-77075373995D}" type="sibTrans" cxnId="{61F16F10-4AD9-4A5E-A4A8-6BEA2C427199}">
      <dgm:prSet/>
      <dgm:spPr/>
      <dgm:t>
        <a:bodyPr/>
        <a:lstStyle/>
        <a:p>
          <a:endParaRPr lang="en-US"/>
        </a:p>
      </dgm:t>
    </dgm:pt>
    <dgm:pt modelId="{994061F5-74C2-41AC-9C9A-42BEDB497D4D}">
      <dgm:prSet custT="1"/>
      <dgm:spPr/>
      <dgm:t>
        <a:bodyPr/>
        <a:lstStyle/>
        <a:p>
          <a:pPr algn="r" rtl="1"/>
          <a:r>
            <a:rPr lang="ar-AE" sz="2400" dirty="0" smtClean="0"/>
            <a:t>التحديات الاقتصادية التي تواجهها دول المجلس</a:t>
          </a:r>
        </a:p>
      </dgm:t>
    </dgm:pt>
    <dgm:pt modelId="{C3CD2242-BAB2-4F4D-B4B5-272B38287C97}" type="parTrans" cxnId="{C4FF389E-9D9A-4DBF-9DED-1DD7EB132F5E}">
      <dgm:prSet/>
      <dgm:spPr/>
      <dgm:t>
        <a:bodyPr/>
        <a:lstStyle/>
        <a:p>
          <a:endParaRPr lang="en-US"/>
        </a:p>
      </dgm:t>
    </dgm:pt>
    <dgm:pt modelId="{651BE635-838F-4DD3-B26E-D6238C0ADBE0}" type="sibTrans" cxnId="{C4FF389E-9D9A-4DBF-9DED-1DD7EB132F5E}">
      <dgm:prSet/>
      <dgm:spPr/>
      <dgm:t>
        <a:bodyPr/>
        <a:lstStyle/>
        <a:p>
          <a:endParaRPr lang="en-US"/>
        </a:p>
      </dgm:t>
    </dgm:pt>
    <dgm:pt modelId="{CC34C850-F9AA-4A32-8787-ECB5FE1EF5ED}">
      <dgm:prSet custT="1"/>
      <dgm:spPr/>
      <dgm:t>
        <a:bodyPr/>
        <a:lstStyle/>
        <a:p>
          <a:pPr algn="r" rtl="1"/>
          <a:r>
            <a:rPr lang="ar-AE" sz="2400" dirty="0" smtClean="0"/>
            <a:t>أهمية الاستثمار الأجنبي لاقتصاد دول المجلس</a:t>
          </a:r>
        </a:p>
      </dgm:t>
    </dgm:pt>
    <dgm:pt modelId="{E3CF1252-E50B-457B-A664-0C9874B07C7B}" type="parTrans" cxnId="{A2B9951A-1EF0-4C95-8FE2-E436232C9F9E}">
      <dgm:prSet/>
      <dgm:spPr/>
      <dgm:t>
        <a:bodyPr/>
        <a:lstStyle/>
        <a:p>
          <a:endParaRPr lang="en-US"/>
        </a:p>
      </dgm:t>
    </dgm:pt>
    <dgm:pt modelId="{47A4983D-B2BC-4D19-BCA4-955094AC18C4}" type="sibTrans" cxnId="{A2B9951A-1EF0-4C95-8FE2-E436232C9F9E}">
      <dgm:prSet/>
      <dgm:spPr/>
      <dgm:t>
        <a:bodyPr/>
        <a:lstStyle/>
        <a:p>
          <a:endParaRPr lang="en-US"/>
        </a:p>
      </dgm:t>
    </dgm:pt>
    <dgm:pt modelId="{5DFE09FF-5700-4787-A61C-AE0A25283CB6}">
      <dgm:prSet custT="1"/>
      <dgm:spPr/>
      <dgm:t>
        <a:bodyPr/>
        <a:lstStyle/>
        <a:p>
          <a:pPr algn="r" rtl="1"/>
          <a:r>
            <a:rPr lang="ar-SA" sz="2400" dirty="0" smtClean="0"/>
            <a:t>دراسة مقارنة  للأطر القانونية والتشريعات </a:t>
          </a:r>
          <a:r>
            <a:rPr lang="ar-SA" sz="2400" dirty="0" err="1" smtClean="0"/>
            <a:t>و</a:t>
          </a:r>
          <a:r>
            <a:rPr lang="ar-SA" sz="2400" dirty="0" smtClean="0"/>
            <a:t> السياسات المتبعة في دول المجلس التي تعني بالاستثمار الأجنبي</a:t>
          </a:r>
          <a:r>
            <a:rPr lang="ar-AE" sz="2400" dirty="0" smtClean="0"/>
            <a:t>.</a:t>
          </a:r>
        </a:p>
      </dgm:t>
    </dgm:pt>
    <dgm:pt modelId="{F4D18559-1E22-4F2E-B155-A3F59023D9D9}" type="parTrans" cxnId="{CD06D530-7CBE-4D1D-AB3D-1B4CE60C9C29}">
      <dgm:prSet/>
      <dgm:spPr/>
      <dgm:t>
        <a:bodyPr/>
        <a:lstStyle/>
        <a:p>
          <a:endParaRPr lang="en-US"/>
        </a:p>
      </dgm:t>
    </dgm:pt>
    <dgm:pt modelId="{DEBDC3B1-142A-49BE-AA5B-BACBA672C540}" type="sibTrans" cxnId="{CD06D530-7CBE-4D1D-AB3D-1B4CE60C9C29}">
      <dgm:prSet/>
      <dgm:spPr/>
      <dgm:t>
        <a:bodyPr/>
        <a:lstStyle/>
        <a:p>
          <a:endParaRPr lang="en-US"/>
        </a:p>
      </dgm:t>
    </dgm:pt>
    <dgm:pt modelId="{57596BD8-824E-4299-8001-DED67E9969DB}">
      <dgm:prSet custT="1"/>
      <dgm:spPr/>
      <dgm:t>
        <a:bodyPr/>
        <a:lstStyle/>
        <a:p>
          <a:pPr algn="r" rtl="1"/>
          <a:r>
            <a:rPr lang="ar-AE" sz="2400" dirty="0" smtClean="0"/>
            <a:t>الخاتمة </a:t>
          </a:r>
          <a:r>
            <a:rPr lang="ar-AE" sz="2400" dirty="0" err="1" smtClean="0"/>
            <a:t>و</a:t>
          </a:r>
          <a:r>
            <a:rPr lang="ar-AE" sz="2400" dirty="0" smtClean="0"/>
            <a:t> التوصيات</a:t>
          </a:r>
        </a:p>
      </dgm:t>
    </dgm:pt>
    <dgm:pt modelId="{FA6DAA86-7A52-4854-A2D8-609F050D213C}" type="parTrans" cxnId="{64E4E6BD-A30E-47BE-80D2-D1D3C0FD4685}">
      <dgm:prSet/>
      <dgm:spPr/>
      <dgm:t>
        <a:bodyPr/>
        <a:lstStyle/>
        <a:p>
          <a:endParaRPr lang="en-US"/>
        </a:p>
      </dgm:t>
    </dgm:pt>
    <dgm:pt modelId="{16703EC9-1996-45A6-AD5A-D4B6F2440407}" type="sibTrans" cxnId="{64E4E6BD-A30E-47BE-80D2-D1D3C0FD4685}">
      <dgm:prSet/>
      <dgm:spPr/>
      <dgm:t>
        <a:bodyPr/>
        <a:lstStyle/>
        <a:p>
          <a:endParaRPr lang="en-US"/>
        </a:p>
      </dgm:t>
    </dgm:pt>
    <dgm:pt modelId="{371CA421-2188-4DBF-8EED-E85C66E4E2A2}" type="pres">
      <dgm:prSet presAssocID="{BEE6B226-6F9B-4A8F-AD27-F426D064762A}" presName="linear" presStyleCnt="0">
        <dgm:presLayoutVars>
          <dgm:dir/>
          <dgm:animLvl val="lvl"/>
          <dgm:resizeHandles val="exact"/>
        </dgm:presLayoutVars>
      </dgm:prSet>
      <dgm:spPr/>
      <dgm:t>
        <a:bodyPr/>
        <a:lstStyle/>
        <a:p>
          <a:endParaRPr lang="en-US"/>
        </a:p>
      </dgm:t>
    </dgm:pt>
    <dgm:pt modelId="{5C32F3DF-85DC-4C64-A483-1703E1A15285}" type="pres">
      <dgm:prSet presAssocID="{1948CB53-6143-4CD0-9FEA-45DC26CDDA85}" presName="parentLin" presStyleCnt="0"/>
      <dgm:spPr/>
      <dgm:t>
        <a:bodyPr/>
        <a:lstStyle/>
        <a:p>
          <a:endParaRPr lang="en-US"/>
        </a:p>
      </dgm:t>
    </dgm:pt>
    <dgm:pt modelId="{92B0491D-4597-4A1E-904C-446B2ADBB56C}" type="pres">
      <dgm:prSet presAssocID="{1948CB53-6143-4CD0-9FEA-45DC26CDDA85}" presName="parentLeftMargin" presStyleLbl="node1" presStyleIdx="0" presStyleCnt="5"/>
      <dgm:spPr/>
      <dgm:t>
        <a:bodyPr/>
        <a:lstStyle/>
        <a:p>
          <a:endParaRPr lang="en-US"/>
        </a:p>
      </dgm:t>
    </dgm:pt>
    <dgm:pt modelId="{5613029D-A195-4DA8-BDA0-3CB45336188B}" type="pres">
      <dgm:prSet presAssocID="{1948CB53-6143-4CD0-9FEA-45DC26CDDA85}" presName="parentText" presStyleLbl="node1" presStyleIdx="0" presStyleCnt="5" custScaleX="139683">
        <dgm:presLayoutVars>
          <dgm:chMax val="0"/>
          <dgm:bulletEnabled val="1"/>
        </dgm:presLayoutVars>
      </dgm:prSet>
      <dgm:spPr/>
      <dgm:t>
        <a:bodyPr/>
        <a:lstStyle/>
        <a:p>
          <a:endParaRPr lang="en-US"/>
        </a:p>
      </dgm:t>
    </dgm:pt>
    <dgm:pt modelId="{8C0CA673-ABD5-492A-A765-47EA64178868}" type="pres">
      <dgm:prSet presAssocID="{1948CB53-6143-4CD0-9FEA-45DC26CDDA85}" presName="negativeSpace" presStyleCnt="0"/>
      <dgm:spPr/>
      <dgm:t>
        <a:bodyPr/>
        <a:lstStyle/>
        <a:p>
          <a:endParaRPr lang="en-US"/>
        </a:p>
      </dgm:t>
    </dgm:pt>
    <dgm:pt modelId="{3DBE30B0-DD97-4A99-B952-37D7478AF769}" type="pres">
      <dgm:prSet presAssocID="{1948CB53-6143-4CD0-9FEA-45DC26CDDA85}" presName="childText" presStyleLbl="conFgAcc1" presStyleIdx="0" presStyleCnt="5">
        <dgm:presLayoutVars>
          <dgm:bulletEnabled val="1"/>
        </dgm:presLayoutVars>
      </dgm:prSet>
      <dgm:spPr/>
      <dgm:t>
        <a:bodyPr/>
        <a:lstStyle/>
        <a:p>
          <a:endParaRPr lang="en-US"/>
        </a:p>
      </dgm:t>
    </dgm:pt>
    <dgm:pt modelId="{062016A1-54BD-4EAB-B289-CD0E857FCA0F}" type="pres">
      <dgm:prSet presAssocID="{CA27EE79-6F14-453C-A6A6-77075373995D}" presName="spaceBetweenRectangles" presStyleCnt="0"/>
      <dgm:spPr/>
      <dgm:t>
        <a:bodyPr/>
        <a:lstStyle/>
        <a:p>
          <a:endParaRPr lang="en-US"/>
        </a:p>
      </dgm:t>
    </dgm:pt>
    <dgm:pt modelId="{6CD48C65-DFC4-4EEF-93C5-AAC1A45A83AA}" type="pres">
      <dgm:prSet presAssocID="{994061F5-74C2-41AC-9C9A-42BEDB497D4D}" presName="parentLin" presStyleCnt="0"/>
      <dgm:spPr/>
      <dgm:t>
        <a:bodyPr/>
        <a:lstStyle/>
        <a:p>
          <a:endParaRPr lang="en-US"/>
        </a:p>
      </dgm:t>
    </dgm:pt>
    <dgm:pt modelId="{6EBC69C2-FC7F-46D6-98F4-99EDCEDFE621}" type="pres">
      <dgm:prSet presAssocID="{994061F5-74C2-41AC-9C9A-42BEDB497D4D}" presName="parentLeftMargin" presStyleLbl="node1" presStyleIdx="0" presStyleCnt="5"/>
      <dgm:spPr/>
      <dgm:t>
        <a:bodyPr/>
        <a:lstStyle/>
        <a:p>
          <a:endParaRPr lang="en-US"/>
        </a:p>
      </dgm:t>
    </dgm:pt>
    <dgm:pt modelId="{A5AFD889-10DC-4ACD-93C8-35FC46141D68}" type="pres">
      <dgm:prSet presAssocID="{994061F5-74C2-41AC-9C9A-42BEDB497D4D}" presName="parentText" presStyleLbl="node1" presStyleIdx="1" presStyleCnt="5" custScaleX="137037">
        <dgm:presLayoutVars>
          <dgm:chMax val="0"/>
          <dgm:bulletEnabled val="1"/>
        </dgm:presLayoutVars>
      </dgm:prSet>
      <dgm:spPr/>
      <dgm:t>
        <a:bodyPr/>
        <a:lstStyle/>
        <a:p>
          <a:endParaRPr lang="en-US"/>
        </a:p>
      </dgm:t>
    </dgm:pt>
    <dgm:pt modelId="{8D8FF3B4-A869-4CC1-AC72-D7AA8B94C68A}" type="pres">
      <dgm:prSet presAssocID="{994061F5-74C2-41AC-9C9A-42BEDB497D4D}" presName="negativeSpace" presStyleCnt="0"/>
      <dgm:spPr/>
      <dgm:t>
        <a:bodyPr/>
        <a:lstStyle/>
        <a:p>
          <a:endParaRPr lang="en-US"/>
        </a:p>
      </dgm:t>
    </dgm:pt>
    <dgm:pt modelId="{7FF4E92D-E5EB-4A5D-AB57-FEB811635493}" type="pres">
      <dgm:prSet presAssocID="{994061F5-74C2-41AC-9C9A-42BEDB497D4D}" presName="childText" presStyleLbl="conFgAcc1" presStyleIdx="1" presStyleCnt="5">
        <dgm:presLayoutVars>
          <dgm:bulletEnabled val="1"/>
        </dgm:presLayoutVars>
      </dgm:prSet>
      <dgm:spPr/>
      <dgm:t>
        <a:bodyPr/>
        <a:lstStyle/>
        <a:p>
          <a:endParaRPr lang="en-US"/>
        </a:p>
      </dgm:t>
    </dgm:pt>
    <dgm:pt modelId="{000E5340-489C-47FB-AA94-5EC3C52AE99D}" type="pres">
      <dgm:prSet presAssocID="{651BE635-838F-4DD3-B26E-D6238C0ADBE0}" presName="spaceBetweenRectangles" presStyleCnt="0"/>
      <dgm:spPr/>
      <dgm:t>
        <a:bodyPr/>
        <a:lstStyle/>
        <a:p>
          <a:endParaRPr lang="en-US"/>
        </a:p>
      </dgm:t>
    </dgm:pt>
    <dgm:pt modelId="{52C296EE-832D-4BAB-8B6B-10C42B462943}" type="pres">
      <dgm:prSet presAssocID="{CC34C850-F9AA-4A32-8787-ECB5FE1EF5ED}" presName="parentLin" presStyleCnt="0"/>
      <dgm:spPr/>
      <dgm:t>
        <a:bodyPr/>
        <a:lstStyle/>
        <a:p>
          <a:endParaRPr lang="en-US"/>
        </a:p>
      </dgm:t>
    </dgm:pt>
    <dgm:pt modelId="{E98E0260-5BEB-415F-9E50-3863247AC068}" type="pres">
      <dgm:prSet presAssocID="{CC34C850-F9AA-4A32-8787-ECB5FE1EF5ED}" presName="parentLeftMargin" presStyleLbl="node1" presStyleIdx="1" presStyleCnt="5"/>
      <dgm:spPr/>
      <dgm:t>
        <a:bodyPr/>
        <a:lstStyle/>
        <a:p>
          <a:endParaRPr lang="en-US"/>
        </a:p>
      </dgm:t>
    </dgm:pt>
    <dgm:pt modelId="{2641F203-BA2B-4B5B-9754-DC2E3B5E8627}" type="pres">
      <dgm:prSet presAssocID="{CC34C850-F9AA-4A32-8787-ECB5FE1EF5ED}" presName="parentText" presStyleLbl="node1" presStyleIdx="2" presStyleCnt="5" custScaleX="142857">
        <dgm:presLayoutVars>
          <dgm:chMax val="0"/>
          <dgm:bulletEnabled val="1"/>
        </dgm:presLayoutVars>
      </dgm:prSet>
      <dgm:spPr/>
      <dgm:t>
        <a:bodyPr/>
        <a:lstStyle/>
        <a:p>
          <a:endParaRPr lang="en-US"/>
        </a:p>
      </dgm:t>
    </dgm:pt>
    <dgm:pt modelId="{C689F7CE-E090-4172-AD4B-C99321FDAFC6}" type="pres">
      <dgm:prSet presAssocID="{CC34C850-F9AA-4A32-8787-ECB5FE1EF5ED}" presName="negativeSpace" presStyleCnt="0"/>
      <dgm:spPr/>
      <dgm:t>
        <a:bodyPr/>
        <a:lstStyle/>
        <a:p>
          <a:endParaRPr lang="en-US"/>
        </a:p>
      </dgm:t>
    </dgm:pt>
    <dgm:pt modelId="{686BBD7F-1B90-4953-B415-7ED6A0733A51}" type="pres">
      <dgm:prSet presAssocID="{CC34C850-F9AA-4A32-8787-ECB5FE1EF5ED}" presName="childText" presStyleLbl="conFgAcc1" presStyleIdx="2" presStyleCnt="5">
        <dgm:presLayoutVars>
          <dgm:bulletEnabled val="1"/>
        </dgm:presLayoutVars>
      </dgm:prSet>
      <dgm:spPr/>
      <dgm:t>
        <a:bodyPr/>
        <a:lstStyle/>
        <a:p>
          <a:endParaRPr lang="en-US"/>
        </a:p>
      </dgm:t>
    </dgm:pt>
    <dgm:pt modelId="{61A42014-A9BF-4E01-A2EA-C79E010849D9}" type="pres">
      <dgm:prSet presAssocID="{47A4983D-B2BC-4D19-BCA4-955094AC18C4}" presName="spaceBetweenRectangles" presStyleCnt="0"/>
      <dgm:spPr/>
      <dgm:t>
        <a:bodyPr/>
        <a:lstStyle/>
        <a:p>
          <a:endParaRPr lang="en-US"/>
        </a:p>
      </dgm:t>
    </dgm:pt>
    <dgm:pt modelId="{D0FCC155-B7FF-40AA-95CA-C98D30C217CE}" type="pres">
      <dgm:prSet presAssocID="{5DFE09FF-5700-4787-A61C-AE0A25283CB6}" presName="parentLin" presStyleCnt="0"/>
      <dgm:spPr/>
      <dgm:t>
        <a:bodyPr/>
        <a:lstStyle/>
        <a:p>
          <a:endParaRPr lang="en-US"/>
        </a:p>
      </dgm:t>
    </dgm:pt>
    <dgm:pt modelId="{3F085D6E-CE2A-406A-A280-FDC110DFE46A}" type="pres">
      <dgm:prSet presAssocID="{5DFE09FF-5700-4787-A61C-AE0A25283CB6}" presName="parentLeftMargin" presStyleLbl="node1" presStyleIdx="2" presStyleCnt="5"/>
      <dgm:spPr/>
      <dgm:t>
        <a:bodyPr/>
        <a:lstStyle/>
        <a:p>
          <a:endParaRPr lang="en-US"/>
        </a:p>
      </dgm:t>
    </dgm:pt>
    <dgm:pt modelId="{704CFAC0-684F-40BD-99CE-2F8D4750E910}" type="pres">
      <dgm:prSet presAssocID="{5DFE09FF-5700-4787-A61C-AE0A25283CB6}" presName="parentText" presStyleLbl="node1" presStyleIdx="3" presStyleCnt="5" custScaleX="142857">
        <dgm:presLayoutVars>
          <dgm:chMax val="0"/>
          <dgm:bulletEnabled val="1"/>
        </dgm:presLayoutVars>
      </dgm:prSet>
      <dgm:spPr/>
      <dgm:t>
        <a:bodyPr/>
        <a:lstStyle/>
        <a:p>
          <a:endParaRPr lang="en-US"/>
        </a:p>
      </dgm:t>
    </dgm:pt>
    <dgm:pt modelId="{66A2EB48-3B1B-46C1-9DAE-B76EB22D08B8}" type="pres">
      <dgm:prSet presAssocID="{5DFE09FF-5700-4787-A61C-AE0A25283CB6}" presName="negativeSpace" presStyleCnt="0"/>
      <dgm:spPr/>
      <dgm:t>
        <a:bodyPr/>
        <a:lstStyle/>
        <a:p>
          <a:endParaRPr lang="en-US"/>
        </a:p>
      </dgm:t>
    </dgm:pt>
    <dgm:pt modelId="{50E8503A-39AA-45E1-BD51-1AD2A75D1616}" type="pres">
      <dgm:prSet presAssocID="{5DFE09FF-5700-4787-A61C-AE0A25283CB6}" presName="childText" presStyleLbl="conFgAcc1" presStyleIdx="3" presStyleCnt="5">
        <dgm:presLayoutVars>
          <dgm:bulletEnabled val="1"/>
        </dgm:presLayoutVars>
      </dgm:prSet>
      <dgm:spPr/>
      <dgm:t>
        <a:bodyPr/>
        <a:lstStyle/>
        <a:p>
          <a:endParaRPr lang="en-US"/>
        </a:p>
      </dgm:t>
    </dgm:pt>
    <dgm:pt modelId="{AD301AD2-1957-4AE4-9D90-328FF8838E83}" type="pres">
      <dgm:prSet presAssocID="{DEBDC3B1-142A-49BE-AA5B-BACBA672C540}" presName="spaceBetweenRectangles" presStyleCnt="0"/>
      <dgm:spPr/>
      <dgm:t>
        <a:bodyPr/>
        <a:lstStyle/>
        <a:p>
          <a:endParaRPr lang="en-US"/>
        </a:p>
      </dgm:t>
    </dgm:pt>
    <dgm:pt modelId="{7B4DE58A-9461-46F2-9ADE-039290D97E93}" type="pres">
      <dgm:prSet presAssocID="{57596BD8-824E-4299-8001-DED67E9969DB}" presName="parentLin" presStyleCnt="0"/>
      <dgm:spPr/>
      <dgm:t>
        <a:bodyPr/>
        <a:lstStyle/>
        <a:p>
          <a:endParaRPr lang="en-US"/>
        </a:p>
      </dgm:t>
    </dgm:pt>
    <dgm:pt modelId="{E5B598BF-4075-44F9-B9E6-E6BC942B741D}" type="pres">
      <dgm:prSet presAssocID="{57596BD8-824E-4299-8001-DED67E9969DB}" presName="parentLeftMargin" presStyleLbl="node1" presStyleIdx="3" presStyleCnt="5"/>
      <dgm:spPr/>
      <dgm:t>
        <a:bodyPr/>
        <a:lstStyle/>
        <a:p>
          <a:endParaRPr lang="en-US"/>
        </a:p>
      </dgm:t>
    </dgm:pt>
    <dgm:pt modelId="{18A5F1ED-789D-4CF9-B90F-7150C72FE4F7}" type="pres">
      <dgm:prSet presAssocID="{57596BD8-824E-4299-8001-DED67E9969DB}" presName="parentText" presStyleLbl="node1" presStyleIdx="4" presStyleCnt="5" custScaleX="142857">
        <dgm:presLayoutVars>
          <dgm:chMax val="0"/>
          <dgm:bulletEnabled val="1"/>
        </dgm:presLayoutVars>
      </dgm:prSet>
      <dgm:spPr/>
      <dgm:t>
        <a:bodyPr/>
        <a:lstStyle/>
        <a:p>
          <a:endParaRPr lang="en-US"/>
        </a:p>
      </dgm:t>
    </dgm:pt>
    <dgm:pt modelId="{4EC2CA4D-E555-4635-8842-F9B17421B546}" type="pres">
      <dgm:prSet presAssocID="{57596BD8-824E-4299-8001-DED67E9969DB}" presName="negativeSpace" presStyleCnt="0"/>
      <dgm:spPr/>
      <dgm:t>
        <a:bodyPr/>
        <a:lstStyle/>
        <a:p>
          <a:endParaRPr lang="en-US"/>
        </a:p>
      </dgm:t>
    </dgm:pt>
    <dgm:pt modelId="{BA93B62C-1405-4221-BFC7-481C1328164B}" type="pres">
      <dgm:prSet presAssocID="{57596BD8-824E-4299-8001-DED67E9969DB}" presName="childText" presStyleLbl="conFgAcc1" presStyleIdx="4" presStyleCnt="5">
        <dgm:presLayoutVars>
          <dgm:bulletEnabled val="1"/>
        </dgm:presLayoutVars>
      </dgm:prSet>
      <dgm:spPr/>
      <dgm:t>
        <a:bodyPr/>
        <a:lstStyle/>
        <a:p>
          <a:endParaRPr lang="en-US"/>
        </a:p>
      </dgm:t>
    </dgm:pt>
  </dgm:ptLst>
  <dgm:cxnLst>
    <dgm:cxn modelId="{90A405C0-D723-4BAF-83F5-D09D96A8EA8F}" type="presOf" srcId="{57596BD8-824E-4299-8001-DED67E9969DB}" destId="{E5B598BF-4075-44F9-B9E6-E6BC942B741D}" srcOrd="0" destOrd="0" presId="urn:microsoft.com/office/officeart/2005/8/layout/list1"/>
    <dgm:cxn modelId="{61F16F10-4AD9-4A5E-A4A8-6BEA2C427199}" srcId="{BEE6B226-6F9B-4A8F-AD27-F426D064762A}" destId="{1948CB53-6143-4CD0-9FEA-45DC26CDDA85}" srcOrd="0" destOrd="0" parTransId="{A3DFFA88-DCC8-493C-AF27-E9FC35E48CE1}" sibTransId="{CA27EE79-6F14-453C-A6A6-77075373995D}"/>
    <dgm:cxn modelId="{A2B9951A-1EF0-4C95-8FE2-E436232C9F9E}" srcId="{BEE6B226-6F9B-4A8F-AD27-F426D064762A}" destId="{CC34C850-F9AA-4A32-8787-ECB5FE1EF5ED}" srcOrd="2" destOrd="0" parTransId="{E3CF1252-E50B-457B-A664-0C9874B07C7B}" sibTransId="{47A4983D-B2BC-4D19-BCA4-955094AC18C4}"/>
    <dgm:cxn modelId="{575A6137-2C4A-4DCA-B2EB-34A4A16288DA}" type="presOf" srcId="{CC34C850-F9AA-4A32-8787-ECB5FE1EF5ED}" destId="{2641F203-BA2B-4B5B-9754-DC2E3B5E8627}" srcOrd="1" destOrd="0" presId="urn:microsoft.com/office/officeart/2005/8/layout/list1"/>
    <dgm:cxn modelId="{B7C74A1F-BAA0-4720-ADF2-5A9E7DB34DFC}" type="presOf" srcId="{1948CB53-6143-4CD0-9FEA-45DC26CDDA85}" destId="{92B0491D-4597-4A1E-904C-446B2ADBB56C}" srcOrd="0" destOrd="0" presId="urn:microsoft.com/office/officeart/2005/8/layout/list1"/>
    <dgm:cxn modelId="{2CB8CB5B-7C26-43EE-8B9D-18D451CE898A}" type="presOf" srcId="{994061F5-74C2-41AC-9C9A-42BEDB497D4D}" destId="{6EBC69C2-FC7F-46D6-98F4-99EDCEDFE621}" srcOrd="0" destOrd="0" presId="urn:microsoft.com/office/officeart/2005/8/layout/list1"/>
    <dgm:cxn modelId="{0D3DC520-E1B1-4C0A-8B5E-FEB6ED0D1A40}" type="presOf" srcId="{5DFE09FF-5700-4787-A61C-AE0A25283CB6}" destId="{704CFAC0-684F-40BD-99CE-2F8D4750E910}" srcOrd="1" destOrd="0" presId="urn:microsoft.com/office/officeart/2005/8/layout/list1"/>
    <dgm:cxn modelId="{205B82BA-D033-449B-B55E-98260D735025}" type="presOf" srcId="{1948CB53-6143-4CD0-9FEA-45DC26CDDA85}" destId="{5613029D-A195-4DA8-BDA0-3CB45336188B}" srcOrd="1" destOrd="0" presId="urn:microsoft.com/office/officeart/2005/8/layout/list1"/>
    <dgm:cxn modelId="{CD06D530-7CBE-4D1D-AB3D-1B4CE60C9C29}" srcId="{BEE6B226-6F9B-4A8F-AD27-F426D064762A}" destId="{5DFE09FF-5700-4787-A61C-AE0A25283CB6}" srcOrd="3" destOrd="0" parTransId="{F4D18559-1E22-4F2E-B155-A3F59023D9D9}" sibTransId="{DEBDC3B1-142A-49BE-AA5B-BACBA672C540}"/>
    <dgm:cxn modelId="{64E4E6BD-A30E-47BE-80D2-D1D3C0FD4685}" srcId="{BEE6B226-6F9B-4A8F-AD27-F426D064762A}" destId="{57596BD8-824E-4299-8001-DED67E9969DB}" srcOrd="4" destOrd="0" parTransId="{FA6DAA86-7A52-4854-A2D8-609F050D213C}" sibTransId="{16703EC9-1996-45A6-AD5A-D4B6F2440407}"/>
    <dgm:cxn modelId="{D4A7C949-588A-44F5-A833-45DCB5416535}" type="presOf" srcId="{994061F5-74C2-41AC-9C9A-42BEDB497D4D}" destId="{A5AFD889-10DC-4ACD-93C8-35FC46141D68}" srcOrd="1" destOrd="0" presId="urn:microsoft.com/office/officeart/2005/8/layout/list1"/>
    <dgm:cxn modelId="{F54ED97E-AC54-4F09-9050-A4CF6C2EF014}" type="presOf" srcId="{5DFE09FF-5700-4787-A61C-AE0A25283CB6}" destId="{3F085D6E-CE2A-406A-A280-FDC110DFE46A}" srcOrd="0" destOrd="0" presId="urn:microsoft.com/office/officeart/2005/8/layout/list1"/>
    <dgm:cxn modelId="{33BD0386-AA75-4B25-990E-19AE6903AA89}" type="presOf" srcId="{CC34C850-F9AA-4A32-8787-ECB5FE1EF5ED}" destId="{E98E0260-5BEB-415F-9E50-3863247AC068}" srcOrd="0" destOrd="0" presId="urn:microsoft.com/office/officeart/2005/8/layout/list1"/>
    <dgm:cxn modelId="{BE4A0FE7-FF41-4769-B1EC-0D95D35A5BE5}" type="presOf" srcId="{BEE6B226-6F9B-4A8F-AD27-F426D064762A}" destId="{371CA421-2188-4DBF-8EED-E85C66E4E2A2}" srcOrd="0" destOrd="0" presId="urn:microsoft.com/office/officeart/2005/8/layout/list1"/>
    <dgm:cxn modelId="{B21974FE-F987-48A9-B54C-EFFA67F1748F}" type="presOf" srcId="{57596BD8-824E-4299-8001-DED67E9969DB}" destId="{18A5F1ED-789D-4CF9-B90F-7150C72FE4F7}" srcOrd="1" destOrd="0" presId="urn:microsoft.com/office/officeart/2005/8/layout/list1"/>
    <dgm:cxn modelId="{C4FF389E-9D9A-4DBF-9DED-1DD7EB132F5E}" srcId="{BEE6B226-6F9B-4A8F-AD27-F426D064762A}" destId="{994061F5-74C2-41AC-9C9A-42BEDB497D4D}" srcOrd="1" destOrd="0" parTransId="{C3CD2242-BAB2-4F4D-B4B5-272B38287C97}" sibTransId="{651BE635-838F-4DD3-B26E-D6238C0ADBE0}"/>
    <dgm:cxn modelId="{0A90A699-FD12-44E5-8E66-7BDC1FC42D86}" type="presParOf" srcId="{371CA421-2188-4DBF-8EED-E85C66E4E2A2}" destId="{5C32F3DF-85DC-4C64-A483-1703E1A15285}" srcOrd="0" destOrd="0" presId="urn:microsoft.com/office/officeart/2005/8/layout/list1"/>
    <dgm:cxn modelId="{28F668EC-6EF0-4BD3-A3EC-4F036246908F}" type="presParOf" srcId="{5C32F3DF-85DC-4C64-A483-1703E1A15285}" destId="{92B0491D-4597-4A1E-904C-446B2ADBB56C}" srcOrd="0" destOrd="0" presId="urn:microsoft.com/office/officeart/2005/8/layout/list1"/>
    <dgm:cxn modelId="{5377DC9F-48C8-4E88-963B-3A4D029FB713}" type="presParOf" srcId="{5C32F3DF-85DC-4C64-A483-1703E1A15285}" destId="{5613029D-A195-4DA8-BDA0-3CB45336188B}" srcOrd="1" destOrd="0" presId="urn:microsoft.com/office/officeart/2005/8/layout/list1"/>
    <dgm:cxn modelId="{694AE6F5-068B-4B33-90C4-8FA9D0C0D7FE}" type="presParOf" srcId="{371CA421-2188-4DBF-8EED-E85C66E4E2A2}" destId="{8C0CA673-ABD5-492A-A765-47EA64178868}" srcOrd="1" destOrd="0" presId="urn:microsoft.com/office/officeart/2005/8/layout/list1"/>
    <dgm:cxn modelId="{54D6C4B3-B49E-4BE3-A675-013F84BC6A4B}" type="presParOf" srcId="{371CA421-2188-4DBF-8EED-E85C66E4E2A2}" destId="{3DBE30B0-DD97-4A99-B952-37D7478AF769}" srcOrd="2" destOrd="0" presId="urn:microsoft.com/office/officeart/2005/8/layout/list1"/>
    <dgm:cxn modelId="{6F09DBD8-AA42-4E5F-8A9C-D1EF05D1EB97}" type="presParOf" srcId="{371CA421-2188-4DBF-8EED-E85C66E4E2A2}" destId="{062016A1-54BD-4EAB-B289-CD0E857FCA0F}" srcOrd="3" destOrd="0" presId="urn:microsoft.com/office/officeart/2005/8/layout/list1"/>
    <dgm:cxn modelId="{F5B7C9A7-33D1-4DCE-BFE2-32B1ADEAC8CF}" type="presParOf" srcId="{371CA421-2188-4DBF-8EED-E85C66E4E2A2}" destId="{6CD48C65-DFC4-4EEF-93C5-AAC1A45A83AA}" srcOrd="4" destOrd="0" presId="urn:microsoft.com/office/officeart/2005/8/layout/list1"/>
    <dgm:cxn modelId="{B649A0AC-F9F2-4A2C-A268-F00C898B00A2}" type="presParOf" srcId="{6CD48C65-DFC4-4EEF-93C5-AAC1A45A83AA}" destId="{6EBC69C2-FC7F-46D6-98F4-99EDCEDFE621}" srcOrd="0" destOrd="0" presId="urn:microsoft.com/office/officeart/2005/8/layout/list1"/>
    <dgm:cxn modelId="{986D9DB1-CCC5-404F-8756-3F8FA88764F1}" type="presParOf" srcId="{6CD48C65-DFC4-4EEF-93C5-AAC1A45A83AA}" destId="{A5AFD889-10DC-4ACD-93C8-35FC46141D68}" srcOrd="1" destOrd="0" presId="urn:microsoft.com/office/officeart/2005/8/layout/list1"/>
    <dgm:cxn modelId="{6273E1B1-433B-4EFD-9210-D56B1B7DD6D0}" type="presParOf" srcId="{371CA421-2188-4DBF-8EED-E85C66E4E2A2}" destId="{8D8FF3B4-A869-4CC1-AC72-D7AA8B94C68A}" srcOrd="5" destOrd="0" presId="urn:microsoft.com/office/officeart/2005/8/layout/list1"/>
    <dgm:cxn modelId="{BA3F44A4-A963-4C28-9902-C7917F27FF61}" type="presParOf" srcId="{371CA421-2188-4DBF-8EED-E85C66E4E2A2}" destId="{7FF4E92D-E5EB-4A5D-AB57-FEB811635493}" srcOrd="6" destOrd="0" presId="urn:microsoft.com/office/officeart/2005/8/layout/list1"/>
    <dgm:cxn modelId="{D28E02CA-FC52-4F32-9F34-8682D0C662F2}" type="presParOf" srcId="{371CA421-2188-4DBF-8EED-E85C66E4E2A2}" destId="{000E5340-489C-47FB-AA94-5EC3C52AE99D}" srcOrd="7" destOrd="0" presId="urn:microsoft.com/office/officeart/2005/8/layout/list1"/>
    <dgm:cxn modelId="{51D60A6A-4D95-43B2-8E21-0CB366CE2C36}" type="presParOf" srcId="{371CA421-2188-4DBF-8EED-E85C66E4E2A2}" destId="{52C296EE-832D-4BAB-8B6B-10C42B462943}" srcOrd="8" destOrd="0" presId="urn:microsoft.com/office/officeart/2005/8/layout/list1"/>
    <dgm:cxn modelId="{8FFC99DD-639B-4048-9D8B-50B0842FAF9B}" type="presParOf" srcId="{52C296EE-832D-4BAB-8B6B-10C42B462943}" destId="{E98E0260-5BEB-415F-9E50-3863247AC068}" srcOrd="0" destOrd="0" presId="urn:microsoft.com/office/officeart/2005/8/layout/list1"/>
    <dgm:cxn modelId="{EA1D135E-CE29-4385-A0B6-EC872017971D}" type="presParOf" srcId="{52C296EE-832D-4BAB-8B6B-10C42B462943}" destId="{2641F203-BA2B-4B5B-9754-DC2E3B5E8627}" srcOrd="1" destOrd="0" presId="urn:microsoft.com/office/officeart/2005/8/layout/list1"/>
    <dgm:cxn modelId="{87A4CF33-C40C-4A6B-BF4D-9C8F45BA9C4B}" type="presParOf" srcId="{371CA421-2188-4DBF-8EED-E85C66E4E2A2}" destId="{C689F7CE-E090-4172-AD4B-C99321FDAFC6}" srcOrd="9" destOrd="0" presId="urn:microsoft.com/office/officeart/2005/8/layout/list1"/>
    <dgm:cxn modelId="{9D05571A-70BD-4067-8F26-7FECA0988C7C}" type="presParOf" srcId="{371CA421-2188-4DBF-8EED-E85C66E4E2A2}" destId="{686BBD7F-1B90-4953-B415-7ED6A0733A51}" srcOrd="10" destOrd="0" presId="urn:microsoft.com/office/officeart/2005/8/layout/list1"/>
    <dgm:cxn modelId="{CFF07DC3-F055-4EA6-8544-5683BDF73E5E}" type="presParOf" srcId="{371CA421-2188-4DBF-8EED-E85C66E4E2A2}" destId="{61A42014-A9BF-4E01-A2EA-C79E010849D9}" srcOrd="11" destOrd="0" presId="urn:microsoft.com/office/officeart/2005/8/layout/list1"/>
    <dgm:cxn modelId="{6C3FAD5A-71E7-42D2-B3C5-72404027E5BE}" type="presParOf" srcId="{371CA421-2188-4DBF-8EED-E85C66E4E2A2}" destId="{D0FCC155-B7FF-40AA-95CA-C98D30C217CE}" srcOrd="12" destOrd="0" presId="urn:microsoft.com/office/officeart/2005/8/layout/list1"/>
    <dgm:cxn modelId="{C7027E1F-4056-4D3D-8ED1-1E95151A1C2B}" type="presParOf" srcId="{D0FCC155-B7FF-40AA-95CA-C98D30C217CE}" destId="{3F085D6E-CE2A-406A-A280-FDC110DFE46A}" srcOrd="0" destOrd="0" presId="urn:microsoft.com/office/officeart/2005/8/layout/list1"/>
    <dgm:cxn modelId="{0C2F5EDD-C7E3-4588-B393-7ADEA14DE97E}" type="presParOf" srcId="{D0FCC155-B7FF-40AA-95CA-C98D30C217CE}" destId="{704CFAC0-684F-40BD-99CE-2F8D4750E910}" srcOrd="1" destOrd="0" presId="urn:microsoft.com/office/officeart/2005/8/layout/list1"/>
    <dgm:cxn modelId="{93A4E47E-638B-4315-92BB-A9B0403A21BD}" type="presParOf" srcId="{371CA421-2188-4DBF-8EED-E85C66E4E2A2}" destId="{66A2EB48-3B1B-46C1-9DAE-B76EB22D08B8}" srcOrd="13" destOrd="0" presId="urn:microsoft.com/office/officeart/2005/8/layout/list1"/>
    <dgm:cxn modelId="{D21DC69C-6B38-473E-986A-F41E9E923F8D}" type="presParOf" srcId="{371CA421-2188-4DBF-8EED-E85C66E4E2A2}" destId="{50E8503A-39AA-45E1-BD51-1AD2A75D1616}" srcOrd="14" destOrd="0" presId="urn:microsoft.com/office/officeart/2005/8/layout/list1"/>
    <dgm:cxn modelId="{B802F45C-8A2D-42E7-A4DF-428BFB73C587}" type="presParOf" srcId="{371CA421-2188-4DBF-8EED-E85C66E4E2A2}" destId="{AD301AD2-1957-4AE4-9D90-328FF8838E83}" srcOrd="15" destOrd="0" presId="urn:microsoft.com/office/officeart/2005/8/layout/list1"/>
    <dgm:cxn modelId="{E3D6F38A-52A1-407F-80C0-044B7C4590B6}" type="presParOf" srcId="{371CA421-2188-4DBF-8EED-E85C66E4E2A2}" destId="{7B4DE58A-9461-46F2-9ADE-039290D97E93}" srcOrd="16" destOrd="0" presId="urn:microsoft.com/office/officeart/2005/8/layout/list1"/>
    <dgm:cxn modelId="{3634628A-D83C-4809-8103-846D23B25BED}" type="presParOf" srcId="{7B4DE58A-9461-46F2-9ADE-039290D97E93}" destId="{E5B598BF-4075-44F9-B9E6-E6BC942B741D}" srcOrd="0" destOrd="0" presId="urn:microsoft.com/office/officeart/2005/8/layout/list1"/>
    <dgm:cxn modelId="{144D6945-9407-4145-9253-BA1F36C46298}" type="presParOf" srcId="{7B4DE58A-9461-46F2-9ADE-039290D97E93}" destId="{18A5F1ED-789D-4CF9-B90F-7150C72FE4F7}" srcOrd="1" destOrd="0" presId="urn:microsoft.com/office/officeart/2005/8/layout/list1"/>
    <dgm:cxn modelId="{948CD8E4-F634-41F3-A8A6-E46EFC69320F}" type="presParOf" srcId="{371CA421-2188-4DBF-8EED-E85C66E4E2A2}" destId="{4EC2CA4D-E555-4635-8842-F9B17421B546}" srcOrd="17" destOrd="0" presId="urn:microsoft.com/office/officeart/2005/8/layout/list1"/>
    <dgm:cxn modelId="{F8947EA4-B554-4B1C-93BC-4567BEAB66C0}" type="presParOf" srcId="{371CA421-2188-4DBF-8EED-E85C66E4E2A2}" destId="{BA93B62C-1405-4221-BFC7-481C1328164B}" srcOrd="18"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432FC130-A81B-43AA-90CA-EA971A49BE74}" type="doc">
      <dgm:prSet loTypeId="urn:microsoft.com/office/officeart/2005/8/layout/process4" loCatId="process" qsTypeId="urn:microsoft.com/office/officeart/2005/8/quickstyle/3d1" qsCatId="3D" csTypeId="urn:microsoft.com/office/officeart/2005/8/colors/colorful2" csCatId="colorful" phldr="1"/>
      <dgm:spPr/>
      <dgm:t>
        <a:bodyPr/>
        <a:lstStyle/>
        <a:p>
          <a:endParaRPr lang="en-US"/>
        </a:p>
      </dgm:t>
    </dgm:pt>
    <dgm:pt modelId="{755794F5-2986-414D-ADBC-26D494D72E60}">
      <dgm:prSet custT="1"/>
      <dgm:spPr/>
      <dgm:t>
        <a:bodyPr/>
        <a:lstStyle/>
        <a:p>
          <a:pPr rtl="1"/>
          <a:r>
            <a:rPr lang="ar-AE" sz="2400" dirty="0" smtClean="0"/>
            <a:t>لم يتم تحديد </a:t>
          </a:r>
          <a:r>
            <a:rPr lang="ar-AE" sz="2400" dirty="0" smtClean="0"/>
            <a:t>معيار لتقييم المشروع حين نزع الملكية والمصادرة، </a:t>
          </a:r>
          <a:endParaRPr lang="en-US" sz="2400" b="1" dirty="0"/>
        </a:p>
      </dgm:t>
    </dgm:pt>
    <dgm:pt modelId="{70268604-DE1A-4141-81A7-E92B32AA428C}" type="parTrans" cxnId="{6B2F3EA9-538E-40CF-B152-D2A07874E842}">
      <dgm:prSet/>
      <dgm:spPr/>
      <dgm:t>
        <a:bodyPr/>
        <a:lstStyle/>
        <a:p>
          <a:endParaRPr lang="en-US"/>
        </a:p>
      </dgm:t>
    </dgm:pt>
    <dgm:pt modelId="{EA11D03F-578D-434E-951B-544F562CEC41}" type="sibTrans" cxnId="{6B2F3EA9-538E-40CF-B152-D2A07874E842}">
      <dgm:prSet/>
      <dgm:spPr/>
      <dgm:t>
        <a:bodyPr/>
        <a:lstStyle/>
        <a:p>
          <a:endParaRPr lang="en-US"/>
        </a:p>
      </dgm:t>
    </dgm:pt>
    <dgm:pt modelId="{4EA19EEB-74F2-47DE-AF6F-DBADDD3DB0A4}">
      <dgm:prSet custT="1"/>
      <dgm:spPr/>
      <dgm:t>
        <a:bodyPr/>
        <a:lstStyle/>
        <a:p>
          <a:pPr rtl="1"/>
          <a:r>
            <a:rPr lang="ar-AE" sz="2400" dirty="0" smtClean="0"/>
            <a:t>لم تتم </a:t>
          </a:r>
          <a:r>
            <a:rPr lang="ar-AE" sz="2400" dirty="0" smtClean="0"/>
            <a:t>الإشارة إلى حق المستثمر </a:t>
          </a:r>
          <a:r>
            <a:rPr lang="ar-AE" sz="2400" dirty="0" smtClean="0"/>
            <a:t>في الحصول </a:t>
          </a:r>
          <a:r>
            <a:rPr lang="ar-AE" sz="2400" dirty="0" smtClean="0"/>
            <a:t>على ضمان المؤسسات العربية والإقليمية والدولية. </a:t>
          </a:r>
          <a:endParaRPr lang="en-US" sz="2400" b="1" dirty="0"/>
        </a:p>
      </dgm:t>
    </dgm:pt>
    <dgm:pt modelId="{3A01EFDD-334C-49DC-902D-0AF449425CFE}" type="parTrans" cxnId="{040CE6E0-FC44-4233-8935-CE64D9429B6A}">
      <dgm:prSet/>
      <dgm:spPr/>
      <dgm:t>
        <a:bodyPr/>
        <a:lstStyle/>
        <a:p>
          <a:endParaRPr lang="en-US"/>
        </a:p>
      </dgm:t>
    </dgm:pt>
    <dgm:pt modelId="{A5C87036-B1AE-4033-8E0E-E1A3188960F1}" type="sibTrans" cxnId="{040CE6E0-FC44-4233-8935-CE64D9429B6A}">
      <dgm:prSet/>
      <dgm:spPr/>
      <dgm:t>
        <a:bodyPr/>
        <a:lstStyle/>
        <a:p>
          <a:endParaRPr lang="en-US"/>
        </a:p>
      </dgm:t>
    </dgm:pt>
    <dgm:pt modelId="{C197F329-0EE4-4F0B-8D37-DBCDFB5064A6}">
      <dgm:prSet custT="1"/>
      <dgm:spPr/>
      <dgm:t>
        <a:bodyPr/>
        <a:lstStyle/>
        <a:p>
          <a:pPr rtl="1"/>
          <a:r>
            <a:rPr lang="ar-SA" sz="2400" dirty="0" smtClean="0"/>
            <a:t>تميز عن القوانين الوطنية في النص على إنشاء هيئة (جهاز) خاصة بالاستثمار الأجنبي</a:t>
          </a:r>
          <a:r>
            <a:rPr lang="ar-AE" sz="2400" dirty="0" smtClean="0"/>
            <a:t>، إلا أنه لم يحدد </a:t>
          </a:r>
          <a:r>
            <a:rPr lang="ar-SA" sz="2400" dirty="0" smtClean="0"/>
            <a:t>هيكلية الهيئة واستقلاليتها</a:t>
          </a:r>
          <a:endParaRPr lang="en-US" sz="2400" b="1" dirty="0"/>
        </a:p>
      </dgm:t>
    </dgm:pt>
    <dgm:pt modelId="{D5DD8144-88EB-45AE-9E7E-E9B33FB510EF}" type="parTrans" cxnId="{25A82981-746C-4C64-B5BC-D953A72BF706}">
      <dgm:prSet/>
      <dgm:spPr/>
      <dgm:t>
        <a:bodyPr/>
        <a:lstStyle/>
        <a:p>
          <a:endParaRPr lang="en-US"/>
        </a:p>
      </dgm:t>
    </dgm:pt>
    <dgm:pt modelId="{3205726C-F0F2-4334-8162-FBCF2FE55033}" type="sibTrans" cxnId="{25A82981-746C-4C64-B5BC-D953A72BF706}">
      <dgm:prSet/>
      <dgm:spPr/>
      <dgm:t>
        <a:bodyPr/>
        <a:lstStyle/>
        <a:p>
          <a:endParaRPr lang="en-US"/>
        </a:p>
      </dgm:t>
    </dgm:pt>
    <dgm:pt modelId="{8B1518FA-1EF1-4C99-9600-93CA693B5E23}">
      <dgm:prSet custT="1"/>
      <dgm:spPr/>
      <dgm:t>
        <a:bodyPr/>
        <a:lstStyle/>
        <a:p>
          <a:pPr rtl="1"/>
          <a:r>
            <a:rPr lang="ar-AE" sz="2400" dirty="0" smtClean="0"/>
            <a:t>تميز </a:t>
          </a:r>
          <a:r>
            <a:rPr lang="ar-AE" sz="2400" dirty="0" err="1" smtClean="0"/>
            <a:t>ب</a:t>
          </a:r>
          <a:r>
            <a:rPr lang="ar-SA" sz="2400" dirty="0" smtClean="0"/>
            <a:t>اعتبارها </a:t>
          </a:r>
          <a:r>
            <a:rPr lang="ar-AE" sz="2400" dirty="0" smtClean="0"/>
            <a:t>الهيئة </a:t>
          </a:r>
          <a:r>
            <a:rPr lang="ar-SA" sz="2400" dirty="0" smtClean="0"/>
            <a:t>الجهة الوحيدة التي يتعامل معها المستثمر "آلية المخاطب الوحيد" لتجاوز المصاعب والتعقيدات الإدارية والبيروقراطية</a:t>
          </a:r>
          <a:r>
            <a:rPr lang="ar-AE" sz="2400" b="1" dirty="0" smtClean="0"/>
            <a:t>.</a:t>
          </a:r>
          <a:r>
            <a:rPr lang="ar-AE" sz="1600" dirty="0" smtClean="0"/>
            <a:t>.</a:t>
          </a:r>
          <a:endParaRPr lang="en-US" sz="2400" b="1" dirty="0"/>
        </a:p>
      </dgm:t>
    </dgm:pt>
    <dgm:pt modelId="{309A6F23-C53D-4444-B18B-A59AAAF07BCD}" type="parTrans" cxnId="{E8033553-BD06-42E6-8F42-F207C7D1FD4B}">
      <dgm:prSet/>
      <dgm:spPr/>
      <dgm:t>
        <a:bodyPr/>
        <a:lstStyle/>
        <a:p>
          <a:endParaRPr lang="en-US"/>
        </a:p>
      </dgm:t>
    </dgm:pt>
    <dgm:pt modelId="{AD9C3A5A-A270-4377-80F9-506F5404D769}" type="sibTrans" cxnId="{E8033553-BD06-42E6-8F42-F207C7D1FD4B}">
      <dgm:prSet/>
      <dgm:spPr/>
      <dgm:t>
        <a:bodyPr/>
        <a:lstStyle/>
        <a:p>
          <a:endParaRPr lang="en-US"/>
        </a:p>
      </dgm:t>
    </dgm:pt>
    <dgm:pt modelId="{83DCC332-F0B5-4A0C-9952-A5F1495EF3A2}" type="pres">
      <dgm:prSet presAssocID="{432FC130-A81B-43AA-90CA-EA971A49BE74}" presName="Name0" presStyleCnt="0">
        <dgm:presLayoutVars>
          <dgm:dir/>
          <dgm:animLvl val="lvl"/>
          <dgm:resizeHandles val="exact"/>
        </dgm:presLayoutVars>
      </dgm:prSet>
      <dgm:spPr/>
      <dgm:t>
        <a:bodyPr/>
        <a:lstStyle/>
        <a:p>
          <a:endParaRPr lang="en-US"/>
        </a:p>
      </dgm:t>
    </dgm:pt>
    <dgm:pt modelId="{C7CCC763-6F0A-469A-92BC-101E9067AD0C}" type="pres">
      <dgm:prSet presAssocID="{8B1518FA-1EF1-4C99-9600-93CA693B5E23}" presName="boxAndChildren" presStyleCnt="0"/>
      <dgm:spPr/>
    </dgm:pt>
    <dgm:pt modelId="{11DDAB9A-E9B2-4DFD-B97E-0D103045C349}" type="pres">
      <dgm:prSet presAssocID="{8B1518FA-1EF1-4C99-9600-93CA693B5E23}" presName="parentTextBox" presStyleLbl="node1" presStyleIdx="0" presStyleCnt="4" custScaleY="237567"/>
      <dgm:spPr/>
      <dgm:t>
        <a:bodyPr/>
        <a:lstStyle/>
        <a:p>
          <a:endParaRPr lang="en-US"/>
        </a:p>
      </dgm:t>
    </dgm:pt>
    <dgm:pt modelId="{42FEA4B3-ABD4-4567-ACEC-46AAA198EC0D}" type="pres">
      <dgm:prSet presAssocID="{3205726C-F0F2-4334-8162-FBCF2FE55033}" presName="sp" presStyleCnt="0"/>
      <dgm:spPr/>
      <dgm:t>
        <a:bodyPr/>
        <a:lstStyle/>
        <a:p>
          <a:endParaRPr lang="en-US"/>
        </a:p>
      </dgm:t>
    </dgm:pt>
    <dgm:pt modelId="{48F5696A-1C23-4FF2-A4DF-A4A317E4B1E1}" type="pres">
      <dgm:prSet presAssocID="{C197F329-0EE4-4F0B-8D37-DBCDFB5064A6}" presName="arrowAndChildren" presStyleCnt="0"/>
      <dgm:spPr/>
      <dgm:t>
        <a:bodyPr/>
        <a:lstStyle/>
        <a:p>
          <a:endParaRPr lang="en-US"/>
        </a:p>
      </dgm:t>
    </dgm:pt>
    <dgm:pt modelId="{5052BC09-70D7-4D05-AC6B-9FBDDE4411A2}" type="pres">
      <dgm:prSet presAssocID="{C197F329-0EE4-4F0B-8D37-DBCDFB5064A6}" presName="parentTextArrow" presStyleLbl="node1" presStyleIdx="1" presStyleCnt="4" custScaleY="181012"/>
      <dgm:spPr/>
      <dgm:t>
        <a:bodyPr/>
        <a:lstStyle/>
        <a:p>
          <a:endParaRPr lang="en-US"/>
        </a:p>
      </dgm:t>
    </dgm:pt>
    <dgm:pt modelId="{86EF8226-8A6D-41A6-B601-2790D83A4E64}" type="pres">
      <dgm:prSet presAssocID="{A5C87036-B1AE-4033-8E0E-E1A3188960F1}" presName="sp" presStyleCnt="0"/>
      <dgm:spPr/>
      <dgm:t>
        <a:bodyPr/>
        <a:lstStyle/>
        <a:p>
          <a:endParaRPr lang="en-US"/>
        </a:p>
      </dgm:t>
    </dgm:pt>
    <dgm:pt modelId="{280C97DF-FE5D-4458-9695-43B50986F537}" type="pres">
      <dgm:prSet presAssocID="{4EA19EEB-74F2-47DE-AF6F-DBADDD3DB0A4}" presName="arrowAndChildren" presStyleCnt="0"/>
      <dgm:spPr/>
      <dgm:t>
        <a:bodyPr/>
        <a:lstStyle/>
        <a:p>
          <a:endParaRPr lang="en-US"/>
        </a:p>
      </dgm:t>
    </dgm:pt>
    <dgm:pt modelId="{BA714F33-53EA-454A-9608-3F3226BEF001}" type="pres">
      <dgm:prSet presAssocID="{4EA19EEB-74F2-47DE-AF6F-DBADDD3DB0A4}" presName="parentTextArrow" presStyleLbl="node1" presStyleIdx="2" presStyleCnt="4" custScaleY="182894"/>
      <dgm:spPr/>
      <dgm:t>
        <a:bodyPr/>
        <a:lstStyle/>
        <a:p>
          <a:endParaRPr lang="en-US"/>
        </a:p>
      </dgm:t>
    </dgm:pt>
    <dgm:pt modelId="{27E87B7C-C5A8-49E3-9EED-79A2641B73BE}" type="pres">
      <dgm:prSet presAssocID="{EA11D03F-578D-434E-951B-544F562CEC41}" presName="sp" presStyleCnt="0"/>
      <dgm:spPr/>
      <dgm:t>
        <a:bodyPr/>
        <a:lstStyle/>
        <a:p>
          <a:endParaRPr lang="en-US"/>
        </a:p>
      </dgm:t>
    </dgm:pt>
    <dgm:pt modelId="{383960AE-B1AE-4339-96DB-7F12C47209E0}" type="pres">
      <dgm:prSet presAssocID="{755794F5-2986-414D-ADBC-26D494D72E60}" presName="arrowAndChildren" presStyleCnt="0"/>
      <dgm:spPr/>
      <dgm:t>
        <a:bodyPr/>
        <a:lstStyle/>
        <a:p>
          <a:endParaRPr lang="en-US"/>
        </a:p>
      </dgm:t>
    </dgm:pt>
    <dgm:pt modelId="{27A5B7D1-0634-490B-9094-AA96FB50240F}" type="pres">
      <dgm:prSet presAssocID="{755794F5-2986-414D-ADBC-26D494D72E60}" presName="parentTextArrow" presStyleLbl="node1" presStyleIdx="3" presStyleCnt="4"/>
      <dgm:spPr/>
      <dgm:t>
        <a:bodyPr/>
        <a:lstStyle/>
        <a:p>
          <a:endParaRPr lang="en-US"/>
        </a:p>
      </dgm:t>
    </dgm:pt>
  </dgm:ptLst>
  <dgm:cxnLst>
    <dgm:cxn modelId="{E8033553-BD06-42E6-8F42-F207C7D1FD4B}" srcId="{432FC130-A81B-43AA-90CA-EA971A49BE74}" destId="{8B1518FA-1EF1-4C99-9600-93CA693B5E23}" srcOrd="3" destOrd="0" parTransId="{309A6F23-C53D-4444-B18B-A59AAAF07BCD}" sibTransId="{AD9C3A5A-A270-4377-80F9-506F5404D769}"/>
    <dgm:cxn modelId="{4A5D03C2-505D-40E7-BA36-DD8E7C402971}" type="presOf" srcId="{4EA19EEB-74F2-47DE-AF6F-DBADDD3DB0A4}" destId="{BA714F33-53EA-454A-9608-3F3226BEF001}" srcOrd="0" destOrd="0" presId="urn:microsoft.com/office/officeart/2005/8/layout/process4"/>
    <dgm:cxn modelId="{25A82981-746C-4C64-B5BC-D953A72BF706}" srcId="{432FC130-A81B-43AA-90CA-EA971A49BE74}" destId="{C197F329-0EE4-4F0B-8D37-DBCDFB5064A6}" srcOrd="2" destOrd="0" parTransId="{D5DD8144-88EB-45AE-9E7E-E9B33FB510EF}" sibTransId="{3205726C-F0F2-4334-8162-FBCF2FE55033}"/>
    <dgm:cxn modelId="{040CE6E0-FC44-4233-8935-CE64D9429B6A}" srcId="{432FC130-A81B-43AA-90CA-EA971A49BE74}" destId="{4EA19EEB-74F2-47DE-AF6F-DBADDD3DB0A4}" srcOrd="1" destOrd="0" parTransId="{3A01EFDD-334C-49DC-902D-0AF449425CFE}" sibTransId="{A5C87036-B1AE-4033-8E0E-E1A3188960F1}"/>
    <dgm:cxn modelId="{1C6107F0-AF69-4375-9D8C-DFB0CDD2918E}" type="presOf" srcId="{8B1518FA-1EF1-4C99-9600-93CA693B5E23}" destId="{11DDAB9A-E9B2-4DFD-B97E-0D103045C349}" srcOrd="0" destOrd="0" presId="urn:microsoft.com/office/officeart/2005/8/layout/process4"/>
    <dgm:cxn modelId="{6B2F3EA9-538E-40CF-B152-D2A07874E842}" srcId="{432FC130-A81B-43AA-90CA-EA971A49BE74}" destId="{755794F5-2986-414D-ADBC-26D494D72E60}" srcOrd="0" destOrd="0" parTransId="{70268604-DE1A-4141-81A7-E92B32AA428C}" sibTransId="{EA11D03F-578D-434E-951B-544F562CEC41}"/>
    <dgm:cxn modelId="{B20FB23F-A67E-4FF5-8574-4D2D76D2805D}" type="presOf" srcId="{755794F5-2986-414D-ADBC-26D494D72E60}" destId="{27A5B7D1-0634-490B-9094-AA96FB50240F}" srcOrd="0" destOrd="0" presId="urn:microsoft.com/office/officeart/2005/8/layout/process4"/>
    <dgm:cxn modelId="{1EBB9E13-7913-4B17-B61F-3CAB7DC848E7}" type="presOf" srcId="{432FC130-A81B-43AA-90CA-EA971A49BE74}" destId="{83DCC332-F0B5-4A0C-9952-A5F1495EF3A2}" srcOrd="0" destOrd="0" presId="urn:microsoft.com/office/officeart/2005/8/layout/process4"/>
    <dgm:cxn modelId="{A1E4DA35-A1AC-4ED5-B814-9C30212D112D}" type="presOf" srcId="{C197F329-0EE4-4F0B-8D37-DBCDFB5064A6}" destId="{5052BC09-70D7-4D05-AC6B-9FBDDE4411A2}" srcOrd="0" destOrd="0" presId="urn:microsoft.com/office/officeart/2005/8/layout/process4"/>
    <dgm:cxn modelId="{64F9B186-F98F-4E8E-8992-892136E24855}" type="presParOf" srcId="{83DCC332-F0B5-4A0C-9952-A5F1495EF3A2}" destId="{C7CCC763-6F0A-469A-92BC-101E9067AD0C}" srcOrd="0" destOrd="0" presId="urn:microsoft.com/office/officeart/2005/8/layout/process4"/>
    <dgm:cxn modelId="{7A532680-0204-4FEF-A57C-C2780EDE7B8D}" type="presParOf" srcId="{C7CCC763-6F0A-469A-92BC-101E9067AD0C}" destId="{11DDAB9A-E9B2-4DFD-B97E-0D103045C349}" srcOrd="0" destOrd="0" presId="urn:microsoft.com/office/officeart/2005/8/layout/process4"/>
    <dgm:cxn modelId="{0ABC494E-8B41-48DF-ABBA-60D95B44BE18}" type="presParOf" srcId="{83DCC332-F0B5-4A0C-9952-A5F1495EF3A2}" destId="{42FEA4B3-ABD4-4567-ACEC-46AAA198EC0D}" srcOrd="1" destOrd="0" presId="urn:microsoft.com/office/officeart/2005/8/layout/process4"/>
    <dgm:cxn modelId="{DFF772CF-18A3-4D81-96AB-07F4E16F4886}" type="presParOf" srcId="{83DCC332-F0B5-4A0C-9952-A5F1495EF3A2}" destId="{48F5696A-1C23-4FF2-A4DF-A4A317E4B1E1}" srcOrd="2" destOrd="0" presId="urn:microsoft.com/office/officeart/2005/8/layout/process4"/>
    <dgm:cxn modelId="{7599E9CE-A554-4177-919E-BA67CA89BE70}" type="presParOf" srcId="{48F5696A-1C23-4FF2-A4DF-A4A317E4B1E1}" destId="{5052BC09-70D7-4D05-AC6B-9FBDDE4411A2}" srcOrd="0" destOrd="0" presId="urn:microsoft.com/office/officeart/2005/8/layout/process4"/>
    <dgm:cxn modelId="{B8580D79-0AD7-437C-8E6E-432EFBA12F66}" type="presParOf" srcId="{83DCC332-F0B5-4A0C-9952-A5F1495EF3A2}" destId="{86EF8226-8A6D-41A6-B601-2790D83A4E64}" srcOrd="3" destOrd="0" presId="urn:microsoft.com/office/officeart/2005/8/layout/process4"/>
    <dgm:cxn modelId="{435AB81A-DE05-4ED0-9F10-4C578999B0A2}" type="presParOf" srcId="{83DCC332-F0B5-4A0C-9952-A5F1495EF3A2}" destId="{280C97DF-FE5D-4458-9695-43B50986F537}" srcOrd="4" destOrd="0" presId="urn:microsoft.com/office/officeart/2005/8/layout/process4"/>
    <dgm:cxn modelId="{05AD0C25-CADE-4953-B001-01038731C99A}" type="presParOf" srcId="{280C97DF-FE5D-4458-9695-43B50986F537}" destId="{BA714F33-53EA-454A-9608-3F3226BEF001}" srcOrd="0" destOrd="0" presId="urn:microsoft.com/office/officeart/2005/8/layout/process4"/>
    <dgm:cxn modelId="{8DB02EB4-2345-4714-AA1D-1405C391B40E}" type="presParOf" srcId="{83DCC332-F0B5-4A0C-9952-A5F1495EF3A2}" destId="{27E87B7C-C5A8-49E3-9EED-79A2641B73BE}" srcOrd="5" destOrd="0" presId="urn:microsoft.com/office/officeart/2005/8/layout/process4"/>
    <dgm:cxn modelId="{17522CB5-CAB4-4EFB-A840-220533685522}" type="presParOf" srcId="{83DCC332-F0B5-4A0C-9952-A5F1495EF3A2}" destId="{383960AE-B1AE-4339-96DB-7F12C47209E0}" srcOrd="6" destOrd="0" presId="urn:microsoft.com/office/officeart/2005/8/layout/process4"/>
    <dgm:cxn modelId="{BFC6F4D5-4DF0-4679-9E02-3BF4DF5F4285}" type="presParOf" srcId="{383960AE-B1AE-4339-96DB-7F12C47209E0}" destId="{27A5B7D1-0634-490B-9094-AA96FB50240F}"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A581C1B-F14C-4FC1-B398-D2239D699086}" type="doc">
      <dgm:prSet loTypeId="urn:microsoft.com/office/officeart/2005/8/layout/hList6" loCatId="list" qsTypeId="urn:microsoft.com/office/officeart/2005/8/quickstyle/3d2" qsCatId="3D" csTypeId="urn:microsoft.com/office/officeart/2005/8/colors/accent1_2" csCatId="accent1" phldr="1"/>
      <dgm:spPr/>
      <dgm:t>
        <a:bodyPr/>
        <a:lstStyle/>
        <a:p>
          <a:endParaRPr lang="en-US"/>
        </a:p>
      </dgm:t>
    </dgm:pt>
    <dgm:pt modelId="{2410A51E-F950-466F-B0F6-DBBF117DB40F}">
      <dgm:prSet/>
      <dgm:spPr/>
      <dgm:t>
        <a:bodyPr/>
        <a:lstStyle/>
        <a:p>
          <a:pPr rtl="1"/>
          <a:r>
            <a:rPr lang="ar-AE" smtClean="0"/>
            <a:t>يجب التأكيد على أن عمليات تحرير الاقتصاد وتشجيع رأس المال الأجنبي للاستثمار سيفيد كل الأطراف المشتركة في عملية التنمية في المدى الطويل بما فيها طبقة كبار التجار و التي قد تتعارض مصالحها في المدى القصير مع السياسات الخاصة بتحرير الاقتصاد و جذب  رأس المال الأجنبي.</a:t>
          </a:r>
          <a:endParaRPr lang="ar-SY" dirty="0"/>
        </a:p>
      </dgm:t>
    </dgm:pt>
    <dgm:pt modelId="{4D9EC83A-644A-40AA-B42D-40432D9E2983}" type="parTrans" cxnId="{D1BA9418-A56B-4C17-88B4-9F99568D1D9B}">
      <dgm:prSet/>
      <dgm:spPr/>
      <dgm:t>
        <a:bodyPr/>
        <a:lstStyle/>
        <a:p>
          <a:endParaRPr lang="en-US"/>
        </a:p>
      </dgm:t>
    </dgm:pt>
    <dgm:pt modelId="{E6E4472D-0678-4F88-BFC9-D680CAECD75F}" type="sibTrans" cxnId="{D1BA9418-A56B-4C17-88B4-9F99568D1D9B}">
      <dgm:prSet/>
      <dgm:spPr/>
      <dgm:t>
        <a:bodyPr/>
        <a:lstStyle/>
        <a:p>
          <a:endParaRPr lang="en-US"/>
        </a:p>
      </dgm:t>
    </dgm:pt>
    <dgm:pt modelId="{B5AE40D3-B677-4B1C-8455-E765F68A5EE2}">
      <dgm:prSet/>
      <dgm:spPr/>
      <dgm:t>
        <a:bodyPr/>
        <a:lstStyle/>
        <a:p>
          <a:pPr rtl="1"/>
          <a:r>
            <a:rPr lang="ar-AE" dirty="0" smtClean="0"/>
            <a:t>يجب </a:t>
          </a:r>
          <a:r>
            <a:rPr lang="ar-SA" dirty="0" smtClean="0"/>
            <a:t>التركيز على تحسين الشفافية </a:t>
          </a:r>
          <a:r>
            <a:rPr lang="ar-SA" dirty="0" err="1" smtClean="0"/>
            <a:t>و</a:t>
          </a:r>
          <a:r>
            <a:rPr lang="ar-SA" dirty="0" smtClean="0"/>
            <a:t> </a:t>
          </a:r>
          <a:r>
            <a:rPr lang="ar-AE" dirty="0" smtClean="0"/>
            <a:t>هي</a:t>
          </a:r>
          <a:r>
            <a:rPr lang="ar-SA" dirty="0" smtClean="0"/>
            <a:t> عاملاً رئيسياً وأساسياً في جذب الاستثمار الأجنبي. </a:t>
          </a:r>
          <a:r>
            <a:rPr lang="ar-AE" dirty="0" err="1" smtClean="0"/>
            <a:t>لأ</a:t>
          </a:r>
          <a:r>
            <a:rPr lang="ar-SA" dirty="0" smtClean="0"/>
            <a:t>ن عدم توفر البيانات العلمية المفصلة القابلة للمقارنة عن الوضع الاقتصادي في الدولة بما في ذلك العوائد النفطية </a:t>
          </a:r>
          <a:r>
            <a:rPr lang="ar-SA" dirty="0" err="1" smtClean="0"/>
            <a:t>و</a:t>
          </a:r>
          <a:r>
            <a:rPr lang="ar-SA" dirty="0" smtClean="0"/>
            <a:t> وضع الميزانيات الحكومية </a:t>
          </a:r>
          <a:r>
            <a:rPr lang="ar-SA" dirty="0" err="1" smtClean="0"/>
            <a:t>و</a:t>
          </a:r>
          <a:r>
            <a:rPr lang="ar-SA" dirty="0" smtClean="0"/>
            <a:t> غيرها من البيانات العامة </a:t>
          </a:r>
          <a:r>
            <a:rPr lang="ar-SA" dirty="0" err="1" smtClean="0"/>
            <a:t>و</a:t>
          </a:r>
          <a:r>
            <a:rPr lang="ar-SA" dirty="0" smtClean="0"/>
            <a:t> الخاصة بالاستثمار كعدد ونوع وقيمة حوافز الاستثمار يشكل عقبة كبيرة أمام أي دراسات تحليلية</a:t>
          </a:r>
          <a:r>
            <a:rPr lang="en-US" dirty="0" smtClean="0"/>
            <a:t> .</a:t>
          </a:r>
          <a:endParaRPr lang="en-US" dirty="0"/>
        </a:p>
      </dgm:t>
    </dgm:pt>
    <dgm:pt modelId="{699B141C-D6D8-496A-8354-49792E45CA72}" type="parTrans" cxnId="{1866CD6C-C472-4807-9E5C-213FE20E11AD}">
      <dgm:prSet/>
      <dgm:spPr/>
      <dgm:t>
        <a:bodyPr/>
        <a:lstStyle/>
        <a:p>
          <a:endParaRPr lang="en-US"/>
        </a:p>
      </dgm:t>
    </dgm:pt>
    <dgm:pt modelId="{873240DF-CDCA-48C4-8E2D-93326523A301}" type="sibTrans" cxnId="{1866CD6C-C472-4807-9E5C-213FE20E11AD}">
      <dgm:prSet/>
      <dgm:spPr/>
      <dgm:t>
        <a:bodyPr/>
        <a:lstStyle/>
        <a:p>
          <a:endParaRPr lang="en-US"/>
        </a:p>
      </dgm:t>
    </dgm:pt>
    <dgm:pt modelId="{F332AE9E-FD43-4D8E-86C6-3C3C8365C95F}" type="pres">
      <dgm:prSet presAssocID="{8A581C1B-F14C-4FC1-B398-D2239D699086}" presName="Name0" presStyleCnt="0">
        <dgm:presLayoutVars>
          <dgm:dir/>
          <dgm:resizeHandles val="exact"/>
        </dgm:presLayoutVars>
      </dgm:prSet>
      <dgm:spPr/>
      <dgm:t>
        <a:bodyPr/>
        <a:lstStyle/>
        <a:p>
          <a:endParaRPr lang="en-US"/>
        </a:p>
      </dgm:t>
    </dgm:pt>
    <dgm:pt modelId="{D098DD41-660A-4178-B3AA-52D134ED2826}" type="pres">
      <dgm:prSet presAssocID="{2410A51E-F950-466F-B0F6-DBBF117DB40F}" presName="node" presStyleLbl="node1" presStyleIdx="0" presStyleCnt="2" custLinFactX="98173" custLinFactNeighborX="100000" custLinFactNeighborY="0">
        <dgm:presLayoutVars>
          <dgm:bulletEnabled val="1"/>
        </dgm:presLayoutVars>
      </dgm:prSet>
      <dgm:spPr/>
      <dgm:t>
        <a:bodyPr/>
        <a:lstStyle/>
        <a:p>
          <a:endParaRPr lang="en-US"/>
        </a:p>
      </dgm:t>
    </dgm:pt>
    <dgm:pt modelId="{3E277E6F-61D6-439F-8EF1-0FFD58E7F1B9}" type="pres">
      <dgm:prSet presAssocID="{E6E4472D-0678-4F88-BFC9-D680CAECD75F}" presName="sibTrans" presStyleCnt="0"/>
      <dgm:spPr/>
      <dgm:t>
        <a:bodyPr/>
        <a:lstStyle/>
        <a:p>
          <a:endParaRPr lang="en-US"/>
        </a:p>
      </dgm:t>
    </dgm:pt>
    <dgm:pt modelId="{8D3683BB-82B5-4932-A385-26C95912D629}" type="pres">
      <dgm:prSet presAssocID="{B5AE40D3-B677-4B1C-8455-E765F68A5EE2}" presName="node" presStyleLbl="node1" presStyleIdx="1" presStyleCnt="2" custLinFactX="-100000" custLinFactNeighborX="-101386" custLinFactNeighborY="7639">
        <dgm:presLayoutVars>
          <dgm:bulletEnabled val="1"/>
        </dgm:presLayoutVars>
      </dgm:prSet>
      <dgm:spPr/>
      <dgm:t>
        <a:bodyPr/>
        <a:lstStyle/>
        <a:p>
          <a:endParaRPr lang="en-US"/>
        </a:p>
      </dgm:t>
    </dgm:pt>
  </dgm:ptLst>
  <dgm:cxnLst>
    <dgm:cxn modelId="{D1BA9418-A56B-4C17-88B4-9F99568D1D9B}" srcId="{8A581C1B-F14C-4FC1-B398-D2239D699086}" destId="{2410A51E-F950-466F-B0F6-DBBF117DB40F}" srcOrd="0" destOrd="0" parTransId="{4D9EC83A-644A-40AA-B42D-40432D9E2983}" sibTransId="{E6E4472D-0678-4F88-BFC9-D680CAECD75F}"/>
    <dgm:cxn modelId="{1866CD6C-C472-4807-9E5C-213FE20E11AD}" srcId="{8A581C1B-F14C-4FC1-B398-D2239D699086}" destId="{B5AE40D3-B677-4B1C-8455-E765F68A5EE2}" srcOrd="1" destOrd="0" parTransId="{699B141C-D6D8-496A-8354-49792E45CA72}" sibTransId="{873240DF-CDCA-48C4-8E2D-93326523A301}"/>
    <dgm:cxn modelId="{57316E62-95A4-4AF2-BD23-BDE5BCFD3793}" type="presOf" srcId="{2410A51E-F950-466F-B0F6-DBBF117DB40F}" destId="{D098DD41-660A-4178-B3AA-52D134ED2826}" srcOrd="0" destOrd="0" presId="urn:microsoft.com/office/officeart/2005/8/layout/hList6"/>
    <dgm:cxn modelId="{B9CBCF8A-AFC4-413D-B3EC-844107BE5A64}" type="presOf" srcId="{B5AE40D3-B677-4B1C-8455-E765F68A5EE2}" destId="{8D3683BB-82B5-4932-A385-26C95912D629}" srcOrd="0" destOrd="0" presId="urn:microsoft.com/office/officeart/2005/8/layout/hList6"/>
    <dgm:cxn modelId="{EC3B6105-B098-4923-8B8C-E6D3FD8B40AE}" type="presOf" srcId="{8A581C1B-F14C-4FC1-B398-D2239D699086}" destId="{F332AE9E-FD43-4D8E-86C6-3C3C8365C95F}" srcOrd="0" destOrd="0" presId="urn:microsoft.com/office/officeart/2005/8/layout/hList6"/>
    <dgm:cxn modelId="{97AEE732-6FFC-4F1E-911B-3AE011F4C87A}" type="presParOf" srcId="{F332AE9E-FD43-4D8E-86C6-3C3C8365C95F}" destId="{D098DD41-660A-4178-B3AA-52D134ED2826}" srcOrd="0" destOrd="0" presId="urn:microsoft.com/office/officeart/2005/8/layout/hList6"/>
    <dgm:cxn modelId="{32050AF5-3BB8-49FE-AEC6-A822DC2F5023}" type="presParOf" srcId="{F332AE9E-FD43-4D8E-86C6-3C3C8365C95F}" destId="{3E277E6F-61D6-439F-8EF1-0FFD58E7F1B9}" srcOrd="1" destOrd="0" presId="urn:microsoft.com/office/officeart/2005/8/layout/hList6"/>
    <dgm:cxn modelId="{07BB64EA-7BD3-43AE-B71A-4DE158C9CBE6}" type="presParOf" srcId="{F332AE9E-FD43-4D8E-86C6-3C3C8365C95F}" destId="{8D3683BB-82B5-4932-A385-26C95912D629}" srcOrd="2"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C6F192A-6B4C-4B63-996B-F626BFFB0C90}" type="doc">
      <dgm:prSet loTypeId="urn:microsoft.com/office/officeart/2005/8/layout/pyramid2" loCatId="list" qsTypeId="urn:microsoft.com/office/officeart/2005/8/quickstyle/3d2" qsCatId="3D" csTypeId="urn:microsoft.com/office/officeart/2005/8/colors/accent1_2" csCatId="accent1" phldr="1"/>
      <dgm:spPr/>
      <dgm:t>
        <a:bodyPr/>
        <a:lstStyle/>
        <a:p>
          <a:endParaRPr lang="en-US"/>
        </a:p>
      </dgm:t>
    </dgm:pt>
    <dgm:pt modelId="{BAC597D8-68B1-4E9A-A954-545ED22A7919}">
      <dgm:prSet custT="1"/>
      <dgm:spPr/>
      <dgm:t>
        <a:bodyPr/>
        <a:lstStyle/>
        <a:p>
          <a:pPr rtl="1"/>
          <a:r>
            <a:rPr lang="ar-AE" sz="2400" b="1" dirty="0" smtClean="0"/>
            <a:t>مطلوب </a:t>
          </a:r>
          <a:r>
            <a:rPr lang="ar-SA" sz="2400" b="1" dirty="0" smtClean="0"/>
            <a:t>التنسيق </a:t>
          </a:r>
          <a:r>
            <a:rPr lang="ar-AE" sz="2400" b="1" dirty="0" smtClean="0"/>
            <a:t>ل</a:t>
          </a:r>
          <a:r>
            <a:rPr lang="ar-SA" sz="2400" b="1" dirty="0" smtClean="0"/>
            <a:t>توحيد قوانين الاستثمار الأجنبي </a:t>
          </a:r>
          <a:r>
            <a:rPr lang="ar-AE" sz="2400" b="1" dirty="0" smtClean="0"/>
            <a:t> وخلق شروط استثمارية أفضل من خلال </a:t>
          </a:r>
          <a:r>
            <a:rPr lang="ar-SA" sz="2400" b="1" dirty="0" smtClean="0"/>
            <a:t>تسويق المنطقة باعتبارها منطقة استثمارية واحدة مما </a:t>
          </a:r>
          <a:r>
            <a:rPr lang="ar-AE" sz="2400" b="1" dirty="0" err="1" smtClean="0"/>
            <a:t>سي</a:t>
          </a:r>
          <a:r>
            <a:rPr lang="ar-SA" sz="2400" b="1" dirty="0" smtClean="0"/>
            <a:t>ؤدي إلى زيادة تدفق الاستثمارات إلى منطقة أوسع مساحة </a:t>
          </a:r>
          <a:r>
            <a:rPr lang="ar-SA" sz="2400" b="1" dirty="0" smtClean="0"/>
            <a:t>وسكاناً  </a:t>
          </a:r>
          <a:r>
            <a:rPr lang="ar-AE" sz="2400" b="1" dirty="0" smtClean="0"/>
            <a:t>و</a:t>
          </a:r>
          <a:r>
            <a:rPr lang="ar-SA" sz="2400" b="1" dirty="0" smtClean="0"/>
            <a:t>بإمكانات </a:t>
          </a:r>
          <a:r>
            <a:rPr lang="ar-SA" sz="2400" b="1" dirty="0" smtClean="0"/>
            <a:t>اقتصادية</a:t>
          </a:r>
          <a:r>
            <a:rPr lang="ar-SY" sz="2400" b="1" dirty="0" smtClean="0"/>
            <a:t> أكبر</a:t>
          </a:r>
          <a:r>
            <a:rPr lang="ar-SA" sz="2400" b="1" dirty="0" smtClean="0"/>
            <a:t> للاستثمار.</a:t>
          </a:r>
          <a:endParaRPr lang="ar-AE" sz="2400" b="1" dirty="0"/>
        </a:p>
      </dgm:t>
    </dgm:pt>
    <dgm:pt modelId="{C7E3B0B8-BE80-4B4D-808F-508FC0F287F0}" type="parTrans" cxnId="{DF951AFE-13EE-43E8-AAE0-76D3F0787E9A}">
      <dgm:prSet/>
      <dgm:spPr/>
      <dgm:t>
        <a:bodyPr/>
        <a:lstStyle/>
        <a:p>
          <a:endParaRPr lang="en-US"/>
        </a:p>
      </dgm:t>
    </dgm:pt>
    <dgm:pt modelId="{62DA49FA-0845-43AB-9B26-3B65EA459699}" type="sibTrans" cxnId="{DF951AFE-13EE-43E8-AAE0-76D3F0787E9A}">
      <dgm:prSet/>
      <dgm:spPr/>
      <dgm:t>
        <a:bodyPr/>
        <a:lstStyle/>
        <a:p>
          <a:endParaRPr lang="en-US"/>
        </a:p>
      </dgm:t>
    </dgm:pt>
    <dgm:pt modelId="{EFA0F011-E434-4305-B1D3-8DB31734AD84}">
      <dgm:prSet custT="1"/>
      <dgm:spPr/>
      <dgm:t>
        <a:bodyPr/>
        <a:lstStyle/>
        <a:p>
          <a:pPr rtl="1"/>
          <a:r>
            <a:rPr lang="ar-SA" sz="2400" b="1" dirty="0" smtClean="0"/>
            <a:t>وهو ما يدعم جهود التنويع الاقتصادي </a:t>
          </a:r>
          <a:r>
            <a:rPr lang="ar-AE" sz="2400" b="1" dirty="0" smtClean="0"/>
            <a:t>و</a:t>
          </a:r>
          <a:r>
            <a:rPr lang="ar-SA" sz="2400" b="1" dirty="0" smtClean="0"/>
            <a:t>يوسع </a:t>
          </a:r>
          <a:r>
            <a:rPr lang="ar-SA" sz="2400" b="1" dirty="0" smtClean="0"/>
            <a:t>القاعدة الإنتاجية </a:t>
          </a:r>
          <a:r>
            <a:rPr lang="ar-SA" sz="2400" b="1" dirty="0" smtClean="0"/>
            <a:t>وويوفر </a:t>
          </a:r>
          <a:r>
            <a:rPr lang="ar-SA" sz="2400" b="1" dirty="0" smtClean="0"/>
            <a:t>الكثير من فرص العمل لمواطني هذه الدول. </a:t>
          </a:r>
          <a:endParaRPr lang="en-US" sz="2400" b="1" dirty="0"/>
        </a:p>
      </dgm:t>
    </dgm:pt>
    <dgm:pt modelId="{FCDAE810-D9B8-41DB-8A72-DB4C529BA99F}" type="parTrans" cxnId="{E939EC06-EA93-4C9A-B502-E1808F669A5C}">
      <dgm:prSet/>
      <dgm:spPr/>
      <dgm:t>
        <a:bodyPr/>
        <a:lstStyle/>
        <a:p>
          <a:endParaRPr lang="en-US"/>
        </a:p>
      </dgm:t>
    </dgm:pt>
    <dgm:pt modelId="{DF31A898-C0C1-4FE6-ADFC-D176526082B1}" type="sibTrans" cxnId="{E939EC06-EA93-4C9A-B502-E1808F669A5C}">
      <dgm:prSet/>
      <dgm:spPr/>
      <dgm:t>
        <a:bodyPr/>
        <a:lstStyle/>
        <a:p>
          <a:endParaRPr lang="en-US"/>
        </a:p>
      </dgm:t>
    </dgm:pt>
    <dgm:pt modelId="{8A452750-E1D8-4461-9C52-00B2896888D5}" type="pres">
      <dgm:prSet presAssocID="{BC6F192A-6B4C-4B63-996B-F626BFFB0C90}" presName="compositeShape" presStyleCnt="0">
        <dgm:presLayoutVars>
          <dgm:dir/>
          <dgm:resizeHandles/>
        </dgm:presLayoutVars>
      </dgm:prSet>
      <dgm:spPr/>
      <dgm:t>
        <a:bodyPr/>
        <a:lstStyle/>
        <a:p>
          <a:endParaRPr lang="en-US"/>
        </a:p>
      </dgm:t>
    </dgm:pt>
    <dgm:pt modelId="{9201FD53-243B-4A3F-9583-3C3F9FFD239D}" type="pres">
      <dgm:prSet presAssocID="{BC6F192A-6B4C-4B63-996B-F626BFFB0C90}" presName="pyramid" presStyleLbl="node1" presStyleIdx="0" presStyleCnt="1" custLinFactNeighborX="-51591" custLinFactNeighborY="-1818"/>
      <dgm:spPr/>
      <dgm:t>
        <a:bodyPr/>
        <a:lstStyle/>
        <a:p>
          <a:endParaRPr lang="en-US"/>
        </a:p>
      </dgm:t>
    </dgm:pt>
    <dgm:pt modelId="{266FB302-FD68-4537-8A20-7FF172156D3D}" type="pres">
      <dgm:prSet presAssocID="{BC6F192A-6B4C-4B63-996B-F626BFFB0C90}" presName="theList" presStyleCnt="0"/>
      <dgm:spPr/>
      <dgm:t>
        <a:bodyPr/>
        <a:lstStyle/>
        <a:p>
          <a:endParaRPr lang="en-US"/>
        </a:p>
      </dgm:t>
    </dgm:pt>
    <dgm:pt modelId="{8AF5B405-E0DC-4D7D-A405-C54AB14C9260}" type="pres">
      <dgm:prSet presAssocID="{BAC597D8-68B1-4E9A-A954-545ED22A7919}" presName="aNode" presStyleLbl="fgAcc1" presStyleIdx="0" presStyleCnt="2" custScaleX="222378" custScaleY="146782">
        <dgm:presLayoutVars>
          <dgm:bulletEnabled val="1"/>
        </dgm:presLayoutVars>
      </dgm:prSet>
      <dgm:spPr/>
      <dgm:t>
        <a:bodyPr/>
        <a:lstStyle/>
        <a:p>
          <a:endParaRPr lang="en-US"/>
        </a:p>
      </dgm:t>
    </dgm:pt>
    <dgm:pt modelId="{375AC320-8356-4EEB-9F9A-47176EFDA489}" type="pres">
      <dgm:prSet presAssocID="{BAC597D8-68B1-4E9A-A954-545ED22A7919}" presName="aSpace" presStyleCnt="0"/>
      <dgm:spPr/>
      <dgm:t>
        <a:bodyPr/>
        <a:lstStyle/>
        <a:p>
          <a:endParaRPr lang="en-US"/>
        </a:p>
      </dgm:t>
    </dgm:pt>
    <dgm:pt modelId="{60CCE1A1-5C73-439E-8ADD-D1D27925BB64}" type="pres">
      <dgm:prSet presAssocID="{EFA0F011-E434-4305-B1D3-8DB31734AD84}" presName="aNode" presStyleLbl="fgAcc1" presStyleIdx="1" presStyleCnt="2" custScaleX="224475" custLinFactNeighborX="175" custLinFactNeighborY="-20460">
        <dgm:presLayoutVars>
          <dgm:bulletEnabled val="1"/>
        </dgm:presLayoutVars>
      </dgm:prSet>
      <dgm:spPr/>
      <dgm:t>
        <a:bodyPr/>
        <a:lstStyle/>
        <a:p>
          <a:endParaRPr lang="en-US"/>
        </a:p>
      </dgm:t>
    </dgm:pt>
    <dgm:pt modelId="{A6E2F683-9912-454F-A35D-A4835DABC599}" type="pres">
      <dgm:prSet presAssocID="{EFA0F011-E434-4305-B1D3-8DB31734AD84}" presName="aSpace" presStyleCnt="0"/>
      <dgm:spPr/>
      <dgm:t>
        <a:bodyPr/>
        <a:lstStyle/>
        <a:p>
          <a:endParaRPr lang="en-US"/>
        </a:p>
      </dgm:t>
    </dgm:pt>
  </dgm:ptLst>
  <dgm:cxnLst>
    <dgm:cxn modelId="{DF951AFE-13EE-43E8-AAE0-76D3F0787E9A}" srcId="{BC6F192A-6B4C-4B63-996B-F626BFFB0C90}" destId="{BAC597D8-68B1-4E9A-A954-545ED22A7919}" srcOrd="0" destOrd="0" parTransId="{C7E3B0B8-BE80-4B4D-808F-508FC0F287F0}" sibTransId="{62DA49FA-0845-43AB-9B26-3B65EA459699}"/>
    <dgm:cxn modelId="{81D152E0-52D4-4F9F-BA81-65CEF245225C}" type="presOf" srcId="{BAC597D8-68B1-4E9A-A954-545ED22A7919}" destId="{8AF5B405-E0DC-4D7D-A405-C54AB14C9260}" srcOrd="0" destOrd="0" presId="urn:microsoft.com/office/officeart/2005/8/layout/pyramid2"/>
    <dgm:cxn modelId="{E939EC06-EA93-4C9A-B502-E1808F669A5C}" srcId="{BC6F192A-6B4C-4B63-996B-F626BFFB0C90}" destId="{EFA0F011-E434-4305-B1D3-8DB31734AD84}" srcOrd="1" destOrd="0" parTransId="{FCDAE810-D9B8-41DB-8A72-DB4C529BA99F}" sibTransId="{DF31A898-C0C1-4FE6-ADFC-D176526082B1}"/>
    <dgm:cxn modelId="{C0B790A3-6572-4FC3-B4DA-10DAE4F3E297}" type="presOf" srcId="{BC6F192A-6B4C-4B63-996B-F626BFFB0C90}" destId="{8A452750-E1D8-4461-9C52-00B2896888D5}" srcOrd="0" destOrd="0" presId="urn:microsoft.com/office/officeart/2005/8/layout/pyramid2"/>
    <dgm:cxn modelId="{6CB8DE78-8B02-49D3-AB01-D30151C53A25}" type="presOf" srcId="{EFA0F011-E434-4305-B1D3-8DB31734AD84}" destId="{60CCE1A1-5C73-439E-8ADD-D1D27925BB64}" srcOrd="0" destOrd="0" presId="urn:microsoft.com/office/officeart/2005/8/layout/pyramid2"/>
    <dgm:cxn modelId="{A2539A58-E713-4EEE-B17B-C20C22D8A82B}" type="presParOf" srcId="{8A452750-E1D8-4461-9C52-00B2896888D5}" destId="{9201FD53-243B-4A3F-9583-3C3F9FFD239D}" srcOrd="0" destOrd="0" presId="urn:microsoft.com/office/officeart/2005/8/layout/pyramid2"/>
    <dgm:cxn modelId="{960EDF4B-8E56-439E-A22F-DC526A5BA623}" type="presParOf" srcId="{8A452750-E1D8-4461-9C52-00B2896888D5}" destId="{266FB302-FD68-4537-8A20-7FF172156D3D}" srcOrd="1" destOrd="0" presId="urn:microsoft.com/office/officeart/2005/8/layout/pyramid2"/>
    <dgm:cxn modelId="{98FC90A4-FA3D-4D32-A08C-6C2FDA9C172C}" type="presParOf" srcId="{266FB302-FD68-4537-8A20-7FF172156D3D}" destId="{8AF5B405-E0DC-4D7D-A405-C54AB14C9260}" srcOrd="0" destOrd="0" presId="urn:microsoft.com/office/officeart/2005/8/layout/pyramid2"/>
    <dgm:cxn modelId="{D6C5F884-D4D6-4A3C-BC09-4F09D87D88EB}" type="presParOf" srcId="{266FB302-FD68-4537-8A20-7FF172156D3D}" destId="{375AC320-8356-4EEB-9F9A-47176EFDA489}" srcOrd="1" destOrd="0" presId="urn:microsoft.com/office/officeart/2005/8/layout/pyramid2"/>
    <dgm:cxn modelId="{D57D046D-179C-46D9-8E14-FBD338292798}" type="presParOf" srcId="{266FB302-FD68-4537-8A20-7FF172156D3D}" destId="{60CCE1A1-5C73-439E-8ADD-D1D27925BB64}" srcOrd="2" destOrd="0" presId="urn:microsoft.com/office/officeart/2005/8/layout/pyramid2"/>
    <dgm:cxn modelId="{3305383E-0BA7-42D4-B353-0324DB2BC11A}" type="presParOf" srcId="{266FB302-FD68-4537-8A20-7FF172156D3D}" destId="{A6E2F683-9912-454F-A35D-A4835DABC599}" srcOrd="3" destOrd="0" presId="urn:microsoft.com/office/officeart/2005/8/layout/pyramid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DD35DDA8-F13A-4FDB-8FC2-C50020932BBD}" type="doc">
      <dgm:prSet loTypeId="urn:microsoft.com/office/officeart/2005/8/layout/hList3" loCatId="list" qsTypeId="urn:microsoft.com/office/officeart/2005/8/quickstyle/simple1" qsCatId="simple" csTypeId="urn:microsoft.com/office/officeart/2005/8/colors/colorful2" csCatId="colorful"/>
      <dgm:spPr/>
      <dgm:t>
        <a:bodyPr/>
        <a:lstStyle/>
        <a:p>
          <a:endParaRPr lang="en-US"/>
        </a:p>
      </dgm:t>
    </dgm:pt>
    <dgm:pt modelId="{158D044B-549E-4B53-A6FA-9A674693DC0A}">
      <dgm:prSet/>
      <dgm:spPr/>
      <dgm:t>
        <a:bodyPr/>
        <a:lstStyle/>
        <a:p>
          <a:pPr rtl="1"/>
          <a:r>
            <a:rPr lang="ar-SA" dirty="0" smtClean="0"/>
            <a:t>من الملائم أن تقوم هيئة خليجية مشتركة مستقلة مهمتها</a:t>
          </a:r>
          <a:endParaRPr lang="ar-SY" dirty="0"/>
        </a:p>
      </dgm:t>
    </dgm:pt>
    <dgm:pt modelId="{4C7DA832-2E05-4ECD-B0FE-C93CBAF2B4FD}" type="parTrans" cxnId="{28BD9F94-A532-4A98-AAAB-AAD8FF8D2B56}">
      <dgm:prSet/>
      <dgm:spPr/>
      <dgm:t>
        <a:bodyPr/>
        <a:lstStyle/>
        <a:p>
          <a:endParaRPr lang="en-US"/>
        </a:p>
      </dgm:t>
    </dgm:pt>
    <dgm:pt modelId="{1014FBA0-4596-406A-A436-1E19DF6BD583}" type="sibTrans" cxnId="{28BD9F94-A532-4A98-AAAB-AAD8FF8D2B56}">
      <dgm:prSet/>
      <dgm:spPr/>
      <dgm:t>
        <a:bodyPr/>
        <a:lstStyle/>
        <a:p>
          <a:endParaRPr lang="en-US"/>
        </a:p>
      </dgm:t>
    </dgm:pt>
    <dgm:pt modelId="{6607E65F-8ED8-45F5-85EC-16E8622390AD}">
      <dgm:prSet custT="1"/>
      <dgm:spPr/>
      <dgm:t>
        <a:bodyPr/>
        <a:lstStyle/>
        <a:p>
          <a:pPr algn="ctr" rtl="1"/>
          <a:r>
            <a:rPr lang="ar-SA" sz="2800" dirty="0" smtClean="0"/>
            <a:t>وضع الأسس الملائمة لتعزيز المناخ الاستثماري</a:t>
          </a:r>
          <a:endParaRPr lang="ar-SY" sz="2800" dirty="0"/>
        </a:p>
      </dgm:t>
    </dgm:pt>
    <dgm:pt modelId="{A54176E8-BE4C-423B-82F9-631C6A3CC675}" type="parTrans" cxnId="{FF165E52-2CFE-4274-BDAB-1BC16CBA6B4A}">
      <dgm:prSet/>
      <dgm:spPr/>
      <dgm:t>
        <a:bodyPr/>
        <a:lstStyle/>
        <a:p>
          <a:endParaRPr lang="en-US"/>
        </a:p>
      </dgm:t>
    </dgm:pt>
    <dgm:pt modelId="{59CD0494-8A2F-4960-A66C-15F556152591}" type="sibTrans" cxnId="{FF165E52-2CFE-4274-BDAB-1BC16CBA6B4A}">
      <dgm:prSet/>
      <dgm:spPr/>
      <dgm:t>
        <a:bodyPr/>
        <a:lstStyle/>
        <a:p>
          <a:endParaRPr lang="en-US"/>
        </a:p>
      </dgm:t>
    </dgm:pt>
    <dgm:pt modelId="{8C38664B-0471-4165-A723-574976083448}">
      <dgm:prSet custT="1"/>
      <dgm:spPr/>
      <dgm:t>
        <a:bodyPr/>
        <a:lstStyle/>
        <a:p>
          <a:pPr algn="ctr" rtl="1"/>
          <a:r>
            <a:rPr lang="ar-SA" sz="2800" dirty="0" smtClean="0"/>
            <a:t>تسويق الفرص الاستثمارية</a:t>
          </a:r>
          <a:endParaRPr lang="ar-SY" sz="2800" dirty="0"/>
        </a:p>
      </dgm:t>
    </dgm:pt>
    <dgm:pt modelId="{7FC80C01-9F49-4458-935F-50650F0887AE}" type="parTrans" cxnId="{C60E5636-B820-4DE1-88BC-FE89DBD60412}">
      <dgm:prSet/>
      <dgm:spPr/>
      <dgm:t>
        <a:bodyPr/>
        <a:lstStyle/>
        <a:p>
          <a:endParaRPr lang="en-US"/>
        </a:p>
      </dgm:t>
    </dgm:pt>
    <dgm:pt modelId="{2D4BA4E8-1AC2-49E6-AC89-57C57D9D3DD7}" type="sibTrans" cxnId="{C60E5636-B820-4DE1-88BC-FE89DBD60412}">
      <dgm:prSet/>
      <dgm:spPr/>
      <dgm:t>
        <a:bodyPr/>
        <a:lstStyle/>
        <a:p>
          <a:endParaRPr lang="en-US"/>
        </a:p>
      </dgm:t>
    </dgm:pt>
    <dgm:pt modelId="{220CB1CF-A0FF-4872-8042-3AB9E9B3DE32}">
      <dgm:prSet custT="1"/>
      <dgm:spPr/>
      <dgm:t>
        <a:bodyPr/>
        <a:lstStyle/>
        <a:p>
          <a:pPr algn="ctr" rtl="1"/>
          <a:r>
            <a:rPr lang="ar-SA" sz="2400" dirty="0" smtClean="0"/>
            <a:t>مراجعة الأنظمة والتشريعات </a:t>
          </a:r>
          <a:r>
            <a:rPr lang="ar-SA" sz="2400" dirty="0" err="1" smtClean="0"/>
            <a:t>و</a:t>
          </a:r>
          <a:r>
            <a:rPr lang="ar-SA" sz="2400" dirty="0" smtClean="0"/>
            <a:t> توحيدها على المستوى الخليجي</a:t>
          </a:r>
          <a:endParaRPr lang="ar-SY" sz="2400" dirty="0"/>
        </a:p>
      </dgm:t>
    </dgm:pt>
    <dgm:pt modelId="{CCEE0EB6-F1C2-408C-91D9-E0F33A0482F6}" type="parTrans" cxnId="{9CDC8107-B799-4343-98C8-3796C2E7170A}">
      <dgm:prSet/>
      <dgm:spPr/>
      <dgm:t>
        <a:bodyPr/>
        <a:lstStyle/>
        <a:p>
          <a:endParaRPr lang="en-US"/>
        </a:p>
      </dgm:t>
    </dgm:pt>
    <dgm:pt modelId="{7C087D87-6675-422B-8454-396CD9726E3C}" type="sibTrans" cxnId="{9CDC8107-B799-4343-98C8-3796C2E7170A}">
      <dgm:prSet/>
      <dgm:spPr/>
      <dgm:t>
        <a:bodyPr/>
        <a:lstStyle/>
        <a:p>
          <a:endParaRPr lang="en-US"/>
        </a:p>
      </dgm:t>
    </dgm:pt>
    <dgm:pt modelId="{C3DA1332-CBFD-45BA-A6C6-A5767BABDD58}">
      <dgm:prSet custT="1"/>
      <dgm:spPr/>
      <dgm:t>
        <a:bodyPr/>
        <a:lstStyle/>
        <a:p>
          <a:pPr algn="ctr" rtl="1"/>
          <a:r>
            <a:rPr lang="ar-SA" sz="2400" dirty="0" smtClean="0"/>
            <a:t>القيام بالدراسات الهادفة لإيجاد السبل لتطوير المناخ الاستثماري</a:t>
          </a:r>
          <a:endParaRPr lang="ar-SY" sz="2400" dirty="0"/>
        </a:p>
      </dgm:t>
    </dgm:pt>
    <dgm:pt modelId="{9CC57AAE-6900-45F6-BC8D-830054080D9D}" type="parTrans" cxnId="{70765140-6DE6-4412-BD3F-40D968F773B9}">
      <dgm:prSet/>
      <dgm:spPr/>
      <dgm:t>
        <a:bodyPr/>
        <a:lstStyle/>
        <a:p>
          <a:endParaRPr lang="en-US"/>
        </a:p>
      </dgm:t>
    </dgm:pt>
    <dgm:pt modelId="{2E65BD52-4D70-40EA-9591-302A53C65E50}" type="sibTrans" cxnId="{70765140-6DE6-4412-BD3F-40D968F773B9}">
      <dgm:prSet/>
      <dgm:spPr/>
      <dgm:t>
        <a:bodyPr/>
        <a:lstStyle/>
        <a:p>
          <a:endParaRPr lang="en-US"/>
        </a:p>
      </dgm:t>
    </dgm:pt>
    <dgm:pt modelId="{63BA74FF-9A3A-4955-97D0-9EA5A2294FC8}">
      <dgm:prSet custT="1"/>
      <dgm:spPr/>
      <dgm:t>
        <a:bodyPr/>
        <a:lstStyle/>
        <a:p>
          <a:pPr algn="ctr" rtl="1"/>
          <a:r>
            <a:rPr lang="ar-SY" sz="2200" dirty="0" smtClean="0"/>
            <a:t>وضع </a:t>
          </a:r>
          <a:r>
            <a:rPr lang="ar-SA" sz="2200" dirty="0" smtClean="0"/>
            <a:t>نظام موحد لمنح الامتيازات لتشجيع الاستثمارات الأجنبية في القطاعات الحيوية لعملية التنويع الاقتصادي لمصادر الدخل.</a:t>
          </a:r>
          <a:endParaRPr lang="ar-SY" sz="2200" dirty="0"/>
        </a:p>
      </dgm:t>
    </dgm:pt>
    <dgm:pt modelId="{7A6FEB0E-44D5-4038-B7A0-C0603A39F3B9}" type="parTrans" cxnId="{7FBFCAB8-D1ED-4B3F-A498-7BD2136B6B31}">
      <dgm:prSet/>
      <dgm:spPr/>
      <dgm:t>
        <a:bodyPr/>
        <a:lstStyle/>
        <a:p>
          <a:endParaRPr lang="en-US"/>
        </a:p>
      </dgm:t>
    </dgm:pt>
    <dgm:pt modelId="{4CECD001-67B7-4CCA-9A52-887078308AF8}" type="sibTrans" cxnId="{7FBFCAB8-D1ED-4B3F-A498-7BD2136B6B31}">
      <dgm:prSet/>
      <dgm:spPr/>
      <dgm:t>
        <a:bodyPr/>
        <a:lstStyle/>
        <a:p>
          <a:endParaRPr lang="en-US"/>
        </a:p>
      </dgm:t>
    </dgm:pt>
    <dgm:pt modelId="{AC4AA4B2-BC90-49DB-AE95-825809C93679}">
      <dgm:prSet/>
      <dgm:spPr/>
      <dgm:t>
        <a:bodyPr/>
        <a:lstStyle/>
        <a:p>
          <a:pPr rtl="1"/>
          <a:endParaRPr lang="en-US" dirty="0"/>
        </a:p>
      </dgm:t>
    </dgm:pt>
    <dgm:pt modelId="{DDA0542F-EE35-47C4-B63D-C78AF5F4FB50}" type="parTrans" cxnId="{2CD6F88C-2AA1-4278-8575-EAD55EAC1CB1}">
      <dgm:prSet/>
      <dgm:spPr/>
      <dgm:t>
        <a:bodyPr/>
        <a:lstStyle/>
        <a:p>
          <a:endParaRPr lang="en-US"/>
        </a:p>
      </dgm:t>
    </dgm:pt>
    <dgm:pt modelId="{7E5158F7-47C2-4D42-8706-632C7C84F2BA}" type="sibTrans" cxnId="{2CD6F88C-2AA1-4278-8575-EAD55EAC1CB1}">
      <dgm:prSet/>
      <dgm:spPr/>
      <dgm:t>
        <a:bodyPr/>
        <a:lstStyle/>
        <a:p>
          <a:endParaRPr lang="en-US"/>
        </a:p>
      </dgm:t>
    </dgm:pt>
    <dgm:pt modelId="{42AD977E-8E85-4E40-84D0-0EBBB8E43581}" type="pres">
      <dgm:prSet presAssocID="{DD35DDA8-F13A-4FDB-8FC2-C50020932BBD}" presName="composite" presStyleCnt="0">
        <dgm:presLayoutVars>
          <dgm:chMax val="1"/>
          <dgm:dir/>
          <dgm:resizeHandles val="exact"/>
        </dgm:presLayoutVars>
      </dgm:prSet>
      <dgm:spPr/>
      <dgm:t>
        <a:bodyPr/>
        <a:lstStyle/>
        <a:p>
          <a:endParaRPr lang="en-US"/>
        </a:p>
      </dgm:t>
    </dgm:pt>
    <dgm:pt modelId="{85D7E13F-4B3A-49A1-BE5A-6BAC3280036F}" type="pres">
      <dgm:prSet presAssocID="{158D044B-549E-4B53-A6FA-9A674693DC0A}" presName="roof" presStyleLbl="dkBgShp" presStyleIdx="0" presStyleCnt="2"/>
      <dgm:spPr/>
      <dgm:t>
        <a:bodyPr/>
        <a:lstStyle/>
        <a:p>
          <a:endParaRPr lang="en-US"/>
        </a:p>
      </dgm:t>
    </dgm:pt>
    <dgm:pt modelId="{9C45B309-185A-4C18-894E-B51A50300DBF}" type="pres">
      <dgm:prSet presAssocID="{158D044B-549E-4B53-A6FA-9A674693DC0A}" presName="pillars" presStyleCnt="0"/>
      <dgm:spPr/>
      <dgm:t>
        <a:bodyPr/>
        <a:lstStyle/>
        <a:p>
          <a:endParaRPr lang="en-US"/>
        </a:p>
      </dgm:t>
    </dgm:pt>
    <dgm:pt modelId="{D93018E5-4008-44C1-A067-1CA52EC28718}" type="pres">
      <dgm:prSet presAssocID="{158D044B-549E-4B53-A6FA-9A674693DC0A}" presName="pillar1" presStyleLbl="node1" presStyleIdx="0" presStyleCnt="5" custLinFactX="198184" custLinFactNeighborX="200000" custLinFactNeighborY="882">
        <dgm:presLayoutVars>
          <dgm:bulletEnabled val="1"/>
        </dgm:presLayoutVars>
      </dgm:prSet>
      <dgm:spPr/>
      <dgm:t>
        <a:bodyPr/>
        <a:lstStyle/>
        <a:p>
          <a:endParaRPr lang="en-US"/>
        </a:p>
      </dgm:t>
    </dgm:pt>
    <dgm:pt modelId="{73D7B643-715F-4BFA-968C-D2D23BB0BE02}" type="pres">
      <dgm:prSet presAssocID="{8C38664B-0471-4165-A723-574976083448}" presName="pillarX" presStyleLbl="node1" presStyleIdx="1" presStyleCnt="5" custLinFactX="100000" custLinFactNeighborX="100938" custLinFactNeighborY="690">
        <dgm:presLayoutVars>
          <dgm:bulletEnabled val="1"/>
        </dgm:presLayoutVars>
      </dgm:prSet>
      <dgm:spPr/>
      <dgm:t>
        <a:bodyPr/>
        <a:lstStyle/>
        <a:p>
          <a:endParaRPr lang="en-US"/>
        </a:p>
      </dgm:t>
    </dgm:pt>
    <dgm:pt modelId="{7BE755E9-1209-4419-BB62-5B9E69653BA5}" type="pres">
      <dgm:prSet presAssocID="{220CB1CF-A0FF-4872-8042-3AB9E9B3DE32}" presName="pillarX" presStyleLbl="node1" presStyleIdx="2" presStyleCnt="5">
        <dgm:presLayoutVars>
          <dgm:bulletEnabled val="1"/>
        </dgm:presLayoutVars>
      </dgm:prSet>
      <dgm:spPr/>
      <dgm:t>
        <a:bodyPr/>
        <a:lstStyle/>
        <a:p>
          <a:endParaRPr lang="en-US"/>
        </a:p>
      </dgm:t>
    </dgm:pt>
    <dgm:pt modelId="{D9C175FB-C5BA-4E9A-9FFA-D62F34E05C77}" type="pres">
      <dgm:prSet presAssocID="{C3DA1332-CBFD-45BA-A6C6-A5767BABDD58}" presName="pillarX" presStyleLbl="node1" presStyleIdx="3" presStyleCnt="5" custLinFactX="-98184" custLinFactNeighborX="-100000" custLinFactNeighborY="882">
        <dgm:presLayoutVars>
          <dgm:bulletEnabled val="1"/>
        </dgm:presLayoutVars>
      </dgm:prSet>
      <dgm:spPr/>
      <dgm:t>
        <a:bodyPr/>
        <a:lstStyle/>
        <a:p>
          <a:endParaRPr lang="en-US"/>
        </a:p>
      </dgm:t>
    </dgm:pt>
    <dgm:pt modelId="{53BA3D8F-D483-4043-BAC9-DDACFB605DBD}" type="pres">
      <dgm:prSet presAssocID="{63BA74FF-9A3A-4955-97D0-9EA5A2294FC8}" presName="pillarX" presStyleLbl="node1" presStyleIdx="4" presStyleCnt="5" custLinFactX="-200000" custLinFactNeighborX="-200061" custLinFactNeighborY="882">
        <dgm:presLayoutVars>
          <dgm:bulletEnabled val="1"/>
        </dgm:presLayoutVars>
      </dgm:prSet>
      <dgm:spPr/>
      <dgm:t>
        <a:bodyPr/>
        <a:lstStyle/>
        <a:p>
          <a:endParaRPr lang="en-US"/>
        </a:p>
      </dgm:t>
    </dgm:pt>
    <dgm:pt modelId="{3BCC2D6E-ADBD-4E77-8FCB-13386AE99897}" type="pres">
      <dgm:prSet presAssocID="{158D044B-549E-4B53-A6FA-9A674693DC0A}" presName="base" presStyleLbl="dkBgShp" presStyleIdx="1" presStyleCnt="2"/>
      <dgm:spPr/>
      <dgm:t>
        <a:bodyPr/>
        <a:lstStyle/>
        <a:p>
          <a:endParaRPr lang="en-US"/>
        </a:p>
      </dgm:t>
    </dgm:pt>
  </dgm:ptLst>
  <dgm:cxnLst>
    <dgm:cxn modelId="{70765140-6DE6-4412-BD3F-40D968F773B9}" srcId="{158D044B-549E-4B53-A6FA-9A674693DC0A}" destId="{C3DA1332-CBFD-45BA-A6C6-A5767BABDD58}" srcOrd="3" destOrd="0" parTransId="{9CC57AAE-6900-45F6-BC8D-830054080D9D}" sibTransId="{2E65BD52-4D70-40EA-9591-302A53C65E50}"/>
    <dgm:cxn modelId="{F7A981BB-B6AB-4430-BA4B-EC7929CEF90E}" type="presOf" srcId="{DD35DDA8-F13A-4FDB-8FC2-C50020932BBD}" destId="{42AD977E-8E85-4E40-84D0-0EBBB8E43581}" srcOrd="0" destOrd="0" presId="urn:microsoft.com/office/officeart/2005/8/layout/hList3"/>
    <dgm:cxn modelId="{28BD9F94-A532-4A98-AAAB-AAD8FF8D2B56}" srcId="{DD35DDA8-F13A-4FDB-8FC2-C50020932BBD}" destId="{158D044B-549E-4B53-A6FA-9A674693DC0A}" srcOrd="0" destOrd="0" parTransId="{4C7DA832-2E05-4ECD-B0FE-C93CBAF2B4FD}" sibTransId="{1014FBA0-4596-406A-A436-1E19DF6BD583}"/>
    <dgm:cxn modelId="{7FBFCAB8-D1ED-4B3F-A498-7BD2136B6B31}" srcId="{158D044B-549E-4B53-A6FA-9A674693DC0A}" destId="{63BA74FF-9A3A-4955-97D0-9EA5A2294FC8}" srcOrd="4" destOrd="0" parTransId="{7A6FEB0E-44D5-4038-B7A0-C0603A39F3B9}" sibTransId="{4CECD001-67B7-4CCA-9A52-887078308AF8}"/>
    <dgm:cxn modelId="{CA465201-9846-4258-91FB-AB596BF83A78}" type="presOf" srcId="{6607E65F-8ED8-45F5-85EC-16E8622390AD}" destId="{D93018E5-4008-44C1-A067-1CA52EC28718}" srcOrd="0" destOrd="0" presId="urn:microsoft.com/office/officeart/2005/8/layout/hList3"/>
    <dgm:cxn modelId="{9CDC8107-B799-4343-98C8-3796C2E7170A}" srcId="{158D044B-549E-4B53-A6FA-9A674693DC0A}" destId="{220CB1CF-A0FF-4872-8042-3AB9E9B3DE32}" srcOrd="2" destOrd="0" parTransId="{CCEE0EB6-F1C2-408C-91D9-E0F33A0482F6}" sibTransId="{7C087D87-6675-422B-8454-396CD9726E3C}"/>
    <dgm:cxn modelId="{FF06C7E0-FBBE-40CC-9B94-0FC49C9CBCE9}" type="presOf" srcId="{C3DA1332-CBFD-45BA-A6C6-A5767BABDD58}" destId="{D9C175FB-C5BA-4E9A-9FFA-D62F34E05C77}" srcOrd="0" destOrd="0" presId="urn:microsoft.com/office/officeart/2005/8/layout/hList3"/>
    <dgm:cxn modelId="{C60E5636-B820-4DE1-88BC-FE89DBD60412}" srcId="{158D044B-549E-4B53-A6FA-9A674693DC0A}" destId="{8C38664B-0471-4165-A723-574976083448}" srcOrd="1" destOrd="0" parTransId="{7FC80C01-9F49-4458-935F-50650F0887AE}" sibTransId="{2D4BA4E8-1AC2-49E6-AC89-57C57D9D3DD7}"/>
    <dgm:cxn modelId="{2CFA4CD5-F8AA-43F0-B69B-E518489970C9}" type="presOf" srcId="{8C38664B-0471-4165-A723-574976083448}" destId="{73D7B643-715F-4BFA-968C-D2D23BB0BE02}" srcOrd="0" destOrd="0" presId="urn:microsoft.com/office/officeart/2005/8/layout/hList3"/>
    <dgm:cxn modelId="{4577787E-A779-4C64-8742-3F5CFA36C155}" type="presOf" srcId="{63BA74FF-9A3A-4955-97D0-9EA5A2294FC8}" destId="{53BA3D8F-D483-4043-BAC9-DDACFB605DBD}" srcOrd="0" destOrd="0" presId="urn:microsoft.com/office/officeart/2005/8/layout/hList3"/>
    <dgm:cxn modelId="{FF165E52-2CFE-4274-BDAB-1BC16CBA6B4A}" srcId="{158D044B-549E-4B53-A6FA-9A674693DC0A}" destId="{6607E65F-8ED8-45F5-85EC-16E8622390AD}" srcOrd="0" destOrd="0" parTransId="{A54176E8-BE4C-423B-82F9-631C6A3CC675}" sibTransId="{59CD0494-8A2F-4960-A66C-15F556152591}"/>
    <dgm:cxn modelId="{8CAE046F-5F1B-4863-B75A-2F44C1C514EA}" type="presOf" srcId="{220CB1CF-A0FF-4872-8042-3AB9E9B3DE32}" destId="{7BE755E9-1209-4419-BB62-5B9E69653BA5}" srcOrd="0" destOrd="0" presId="urn:microsoft.com/office/officeart/2005/8/layout/hList3"/>
    <dgm:cxn modelId="{2CD6F88C-2AA1-4278-8575-EAD55EAC1CB1}" srcId="{DD35DDA8-F13A-4FDB-8FC2-C50020932BBD}" destId="{AC4AA4B2-BC90-49DB-AE95-825809C93679}" srcOrd="1" destOrd="0" parTransId="{DDA0542F-EE35-47C4-B63D-C78AF5F4FB50}" sibTransId="{7E5158F7-47C2-4D42-8706-632C7C84F2BA}"/>
    <dgm:cxn modelId="{A486F909-EE37-48A9-8869-FAAF78B3DFF2}" type="presOf" srcId="{158D044B-549E-4B53-A6FA-9A674693DC0A}" destId="{85D7E13F-4B3A-49A1-BE5A-6BAC3280036F}" srcOrd="0" destOrd="0" presId="urn:microsoft.com/office/officeart/2005/8/layout/hList3"/>
    <dgm:cxn modelId="{4137D26C-967F-4918-9C66-628BCC066093}" type="presParOf" srcId="{42AD977E-8E85-4E40-84D0-0EBBB8E43581}" destId="{85D7E13F-4B3A-49A1-BE5A-6BAC3280036F}" srcOrd="0" destOrd="0" presId="urn:microsoft.com/office/officeart/2005/8/layout/hList3"/>
    <dgm:cxn modelId="{D6CA3A73-B984-4A3E-AD2B-4BFF4BE63BA1}" type="presParOf" srcId="{42AD977E-8E85-4E40-84D0-0EBBB8E43581}" destId="{9C45B309-185A-4C18-894E-B51A50300DBF}" srcOrd="1" destOrd="0" presId="urn:microsoft.com/office/officeart/2005/8/layout/hList3"/>
    <dgm:cxn modelId="{DA703F75-32B7-4D44-B688-73C7B12FBB2D}" type="presParOf" srcId="{9C45B309-185A-4C18-894E-B51A50300DBF}" destId="{D93018E5-4008-44C1-A067-1CA52EC28718}" srcOrd="0" destOrd="0" presId="urn:microsoft.com/office/officeart/2005/8/layout/hList3"/>
    <dgm:cxn modelId="{6CBB85E6-9582-486F-8886-DDD2357FD8B4}" type="presParOf" srcId="{9C45B309-185A-4C18-894E-B51A50300DBF}" destId="{73D7B643-715F-4BFA-968C-D2D23BB0BE02}" srcOrd="1" destOrd="0" presId="urn:microsoft.com/office/officeart/2005/8/layout/hList3"/>
    <dgm:cxn modelId="{B50C5FF4-5DD9-4673-96C9-7891FF1F75B4}" type="presParOf" srcId="{9C45B309-185A-4C18-894E-B51A50300DBF}" destId="{7BE755E9-1209-4419-BB62-5B9E69653BA5}" srcOrd="2" destOrd="0" presId="urn:microsoft.com/office/officeart/2005/8/layout/hList3"/>
    <dgm:cxn modelId="{C5BFA7C5-C6FC-44DD-B3A8-3C39D4E626C1}" type="presParOf" srcId="{9C45B309-185A-4C18-894E-B51A50300DBF}" destId="{D9C175FB-C5BA-4E9A-9FFA-D62F34E05C77}" srcOrd="3" destOrd="0" presId="urn:microsoft.com/office/officeart/2005/8/layout/hList3"/>
    <dgm:cxn modelId="{1290108A-375F-4263-A277-556331D30C14}" type="presParOf" srcId="{9C45B309-185A-4C18-894E-B51A50300DBF}" destId="{53BA3D8F-D483-4043-BAC9-DDACFB605DBD}" srcOrd="4" destOrd="0" presId="urn:microsoft.com/office/officeart/2005/8/layout/hList3"/>
    <dgm:cxn modelId="{F11BBA06-B74F-451C-9E82-7C55AE8FB534}" type="presParOf" srcId="{42AD977E-8E85-4E40-84D0-0EBBB8E43581}" destId="{3BCC2D6E-ADBD-4E77-8FCB-13386AE99897}"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297F6BF-7A4B-4422-A302-983E31A2FDA3}" type="doc">
      <dgm:prSet loTypeId="urn:microsoft.com/office/officeart/2005/8/layout/hList6" loCatId="list" qsTypeId="urn:microsoft.com/office/officeart/2005/8/quickstyle/simple2" qsCatId="simple" csTypeId="urn:microsoft.com/office/officeart/2005/8/colors/colorful2" csCatId="colorful" phldr="1"/>
      <dgm:spPr/>
      <dgm:t>
        <a:bodyPr/>
        <a:lstStyle/>
        <a:p>
          <a:endParaRPr lang="en-US"/>
        </a:p>
      </dgm:t>
    </dgm:pt>
    <dgm:pt modelId="{E654E3DD-E02E-467C-80B2-C7FD28E1BF4F}">
      <dgm:prSet/>
      <dgm:spPr/>
      <dgm:t>
        <a:bodyPr/>
        <a:lstStyle/>
        <a:p>
          <a:pPr rtl="1"/>
          <a:r>
            <a:rPr lang="ar-SA" dirty="0" smtClean="0"/>
            <a:t>يجب أن يتم التعامل مع كل قطاع أو صناعة على </a:t>
          </a:r>
          <a:r>
            <a:rPr lang="ar-SA" dirty="0" err="1" smtClean="0"/>
            <a:t>حدة</a:t>
          </a:r>
          <a:r>
            <a:rPr lang="ar-SA" dirty="0" smtClean="0"/>
            <a:t> عند رسم السياسات الخاصة بجذب رأس المال الأجنبي في هذا القطاع أو هذه الصناعة وذلك لتحديد أي من الاستثمار الذي يجب تشجيعه</a:t>
          </a:r>
          <a:endParaRPr lang="ar-AE" dirty="0"/>
        </a:p>
      </dgm:t>
    </dgm:pt>
    <dgm:pt modelId="{1C74DFAD-0C78-4198-ABEA-EEB4F8B71484}" type="parTrans" cxnId="{3DA87476-F665-4FB7-9ECC-330BF4C281D2}">
      <dgm:prSet/>
      <dgm:spPr/>
      <dgm:t>
        <a:bodyPr/>
        <a:lstStyle/>
        <a:p>
          <a:endParaRPr lang="en-US"/>
        </a:p>
      </dgm:t>
    </dgm:pt>
    <dgm:pt modelId="{D257F97F-9959-465D-A665-214CD6F4F10A}" type="sibTrans" cxnId="{3DA87476-F665-4FB7-9ECC-330BF4C281D2}">
      <dgm:prSet/>
      <dgm:spPr/>
      <dgm:t>
        <a:bodyPr/>
        <a:lstStyle/>
        <a:p>
          <a:endParaRPr lang="en-US"/>
        </a:p>
      </dgm:t>
    </dgm:pt>
    <dgm:pt modelId="{39408277-7CA6-44D9-BED8-A24A5580C8D8}">
      <dgm:prSet/>
      <dgm:spPr/>
      <dgm:t>
        <a:bodyPr/>
        <a:lstStyle/>
        <a:p>
          <a:pPr rtl="1"/>
          <a:r>
            <a:rPr lang="ar-AE" dirty="0" smtClean="0"/>
            <a:t>يجب التعامل مع منح الحوافز بحذر وعدم الإفراط في تقديمها وحتى لا يكون المستفيد الوحيد من الاستثمار هو المستثمر الأجنبي وحده.</a:t>
          </a:r>
          <a:r>
            <a:rPr lang="ar-SA" dirty="0" smtClean="0"/>
            <a:t>  </a:t>
          </a:r>
          <a:endParaRPr lang="ar-SY" dirty="0"/>
        </a:p>
      </dgm:t>
    </dgm:pt>
    <dgm:pt modelId="{3D20A3ED-6216-47DA-92CC-3B69AB3CCBC1}" type="parTrans" cxnId="{A11E809D-E57C-4BDF-AECB-B97EE805C8C5}">
      <dgm:prSet/>
      <dgm:spPr/>
      <dgm:t>
        <a:bodyPr/>
        <a:lstStyle/>
        <a:p>
          <a:endParaRPr lang="en-US"/>
        </a:p>
      </dgm:t>
    </dgm:pt>
    <dgm:pt modelId="{59F15F0F-7DA0-4FCE-B73A-600CB341F656}" type="sibTrans" cxnId="{A11E809D-E57C-4BDF-AECB-B97EE805C8C5}">
      <dgm:prSet/>
      <dgm:spPr/>
      <dgm:t>
        <a:bodyPr/>
        <a:lstStyle/>
        <a:p>
          <a:endParaRPr lang="en-US"/>
        </a:p>
      </dgm:t>
    </dgm:pt>
    <dgm:pt modelId="{5223D0ED-F434-41FF-B794-64105F89E926}">
      <dgm:prSet/>
      <dgm:spPr/>
      <dgm:t>
        <a:bodyPr/>
        <a:lstStyle/>
        <a:p>
          <a:pPr rtl="1"/>
          <a:r>
            <a:rPr lang="ar-AE" dirty="0" smtClean="0"/>
            <a:t>يجب أن توسع دول المجلس  من خياراتها </a:t>
          </a:r>
          <a:r>
            <a:rPr lang="ar-AE" dirty="0" err="1" smtClean="0"/>
            <a:t>و</a:t>
          </a:r>
          <a:r>
            <a:rPr lang="ar-AE" dirty="0" smtClean="0"/>
            <a:t> تفتح المجال أمام الاستثمار من الدول النامية. </a:t>
          </a:r>
          <a:endParaRPr lang="en-US" dirty="0"/>
        </a:p>
      </dgm:t>
    </dgm:pt>
    <dgm:pt modelId="{09D15E52-375C-44EC-9879-2C34F9C45BE6}" type="parTrans" cxnId="{3AC04102-748B-4EB3-8252-6DFD9F59BEEF}">
      <dgm:prSet/>
      <dgm:spPr/>
      <dgm:t>
        <a:bodyPr/>
        <a:lstStyle/>
        <a:p>
          <a:endParaRPr lang="en-US"/>
        </a:p>
      </dgm:t>
    </dgm:pt>
    <dgm:pt modelId="{ADD6E3B3-F251-4357-AC75-252DED4485D7}" type="sibTrans" cxnId="{3AC04102-748B-4EB3-8252-6DFD9F59BEEF}">
      <dgm:prSet/>
      <dgm:spPr/>
      <dgm:t>
        <a:bodyPr/>
        <a:lstStyle/>
        <a:p>
          <a:endParaRPr lang="en-US"/>
        </a:p>
      </dgm:t>
    </dgm:pt>
    <dgm:pt modelId="{88312DE4-3912-4221-BFD9-5782A4F7E783}">
      <dgm:prSet/>
      <dgm:spPr/>
      <dgm:t>
        <a:bodyPr/>
        <a:lstStyle/>
        <a:p>
          <a:pPr rtl="1"/>
          <a:r>
            <a:rPr lang="ar-AE" dirty="0" smtClean="0"/>
            <a:t>يجب تشجيع </a:t>
          </a:r>
          <a:r>
            <a:rPr lang="ar-SA" dirty="0" smtClean="0"/>
            <a:t>حالات الدمج والاستحواذ </a:t>
          </a:r>
          <a:r>
            <a:rPr lang="ar-AE" dirty="0" smtClean="0"/>
            <a:t>لأنها ما تكون أكثر فعالية في نقل </a:t>
          </a:r>
          <a:r>
            <a:rPr lang="ar-AE" dirty="0" err="1" smtClean="0"/>
            <a:t>ا</a:t>
          </a:r>
          <a:r>
            <a:rPr lang="ar-SA" dirty="0" smtClean="0"/>
            <a:t>لتكنولوجيا والمهارات الإدارية .</a:t>
          </a:r>
          <a:endParaRPr lang="en-US" dirty="0"/>
        </a:p>
      </dgm:t>
    </dgm:pt>
    <dgm:pt modelId="{26218991-ADA2-4DA5-A7A4-6C7AE1781F69}" type="sibTrans" cxnId="{0109CC1B-C790-4A3A-B57D-2E8591476309}">
      <dgm:prSet/>
      <dgm:spPr/>
      <dgm:t>
        <a:bodyPr/>
        <a:lstStyle/>
        <a:p>
          <a:endParaRPr lang="en-US"/>
        </a:p>
      </dgm:t>
    </dgm:pt>
    <dgm:pt modelId="{EB04668A-769E-476B-843E-DD3E08E18986}" type="parTrans" cxnId="{0109CC1B-C790-4A3A-B57D-2E8591476309}">
      <dgm:prSet/>
      <dgm:spPr/>
      <dgm:t>
        <a:bodyPr/>
        <a:lstStyle/>
        <a:p>
          <a:endParaRPr lang="en-US"/>
        </a:p>
      </dgm:t>
    </dgm:pt>
    <dgm:pt modelId="{22FED767-F497-4AD9-98C1-C530D3B5572E}" type="pres">
      <dgm:prSet presAssocID="{E297F6BF-7A4B-4422-A302-983E31A2FDA3}" presName="Name0" presStyleCnt="0">
        <dgm:presLayoutVars>
          <dgm:dir/>
          <dgm:resizeHandles val="exact"/>
        </dgm:presLayoutVars>
      </dgm:prSet>
      <dgm:spPr/>
      <dgm:t>
        <a:bodyPr/>
        <a:lstStyle/>
        <a:p>
          <a:endParaRPr lang="en-US"/>
        </a:p>
      </dgm:t>
    </dgm:pt>
    <dgm:pt modelId="{B313B0C6-CA78-4FAE-A36F-7E2E6342BBE8}" type="pres">
      <dgm:prSet presAssocID="{E654E3DD-E02E-467C-80B2-C7FD28E1BF4F}" presName="node" presStyleLbl="node1" presStyleIdx="0" presStyleCnt="4" custLinFactX="200000" custLinFactNeighborX="202186" custLinFactNeighborY="-2431">
        <dgm:presLayoutVars>
          <dgm:bulletEnabled val="1"/>
        </dgm:presLayoutVars>
      </dgm:prSet>
      <dgm:spPr/>
      <dgm:t>
        <a:bodyPr/>
        <a:lstStyle/>
        <a:p>
          <a:endParaRPr lang="en-US"/>
        </a:p>
      </dgm:t>
    </dgm:pt>
    <dgm:pt modelId="{E2E286EF-13F9-4BB5-A3B8-40C6FEDAB516}" type="pres">
      <dgm:prSet presAssocID="{D257F97F-9959-465D-A665-214CD6F4F10A}" presName="sibTrans" presStyleCnt="0"/>
      <dgm:spPr/>
      <dgm:t>
        <a:bodyPr/>
        <a:lstStyle/>
        <a:p>
          <a:endParaRPr lang="en-US"/>
        </a:p>
      </dgm:t>
    </dgm:pt>
    <dgm:pt modelId="{229C72C8-8DFD-4405-A0D3-AC397DF86809}" type="pres">
      <dgm:prSet presAssocID="{39408277-7CA6-44D9-BED8-A24A5580C8D8}" presName="node" presStyleLbl="node1" presStyleIdx="1" presStyleCnt="4">
        <dgm:presLayoutVars>
          <dgm:bulletEnabled val="1"/>
        </dgm:presLayoutVars>
      </dgm:prSet>
      <dgm:spPr/>
      <dgm:t>
        <a:bodyPr/>
        <a:lstStyle/>
        <a:p>
          <a:endParaRPr lang="en-US"/>
        </a:p>
      </dgm:t>
    </dgm:pt>
    <dgm:pt modelId="{44BC0570-BFAE-4849-9FE0-6AC699FB1554}" type="pres">
      <dgm:prSet presAssocID="{59F15F0F-7DA0-4FCE-B73A-600CB341F656}" presName="sibTrans" presStyleCnt="0"/>
      <dgm:spPr/>
      <dgm:t>
        <a:bodyPr/>
        <a:lstStyle/>
        <a:p>
          <a:endParaRPr lang="en-US"/>
        </a:p>
      </dgm:t>
    </dgm:pt>
    <dgm:pt modelId="{C76A86AB-BBF5-4748-AF18-F4196D0B588F}" type="pres">
      <dgm:prSet presAssocID="{5223D0ED-F434-41FF-B794-64105F89E926}" presName="node" presStyleLbl="node1" presStyleIdx="2" presStyleCnt="4" custLinFactX="-200000" custLinFactNeighborX="-201358" custLinFactNeighborY="-694">
        <dgm:presLayoutVars>
          <dgm:bulletEnabled val="1"/>
        </dgm:presLayoutVars>
      </dgm:prSet>
      <dgm:spPr/>
      <dgm:t>
        <a:bodyPr/>
        <a:lstStyle/>
        <a:p>
          <a:endParaRPr lang="en-US"/>
        </a:p>
      </dgm:t>
    </dgm:pt>
    <dgm:pt modelId="{BF156AFB-8A50-4B20-944E-6660E8FD8246}" type="pres">
      <dgm:prSet presAssocID="{ADD6E3B3-F251-4357-AC75-252DED4485D7}" presName="sibTrans" presStyleCnt="0"/>
      <dgm:spPr/>
      <dgm:t>
        <a:bodyPr/>
        <a:lstStyle/>
        <a:p>
          <a:endParaRPr lang="en-US"/>
        </a:p>
      </dgm:t>
    </dgm:pt>
    <dgm:pt modelId="{ADC9656F-27C0-42FE-987D-11ED79B6DE3C}" type="pres">
      <dgm:prSet presAssocID="{88312DE4-3912-4221-BFD9-5782A4F7E783}" presName="node" presStyleLbl="node1" presStyleIdx="3" presStyleCnt="4">
        <dgm:presLayoutVars>
          <dgm:bulletEnabled val="1"/>
        </dgm:presLayoutVars>
      </dgm:prSet>
      <dgm:spPr/>
      <dgm:t>
        <a:bodyPr/>
        <a:lstStyle/>
        <a:p>
          <a:endParaRPr lang="en-US"/>
        </a:p>
      </dgm:t>
    </dgm:pt>
  </dgm:ptLst>
  <dgm:cxnLst>
    <dgm:cxn modelId="{AC912A2C-D0A6-4C78-AC5B-888F0C709DA1}" type="presOf" srcId="{5223D0ED-F434-41FF-B794-64105F89E926}" destId="{C76A86AB-BBF5-4748-AF18-F4196D0B588F}" srcOrd="0" destOrd="0" presId="urn:microsoft.com/office/officeart/2005/8/layout/hList6"/>
    <dgm:cxn modelId="{44CD7C2D-BF41-4B40-B4F9-DACBEFA5EDA9}" type="presOf" srcId="{E297F6BF-7A4B-4422-A302-983E31A2FDA3}" destId="{22FED767-F497-4AD9-98C1-C530D3B5572E}" srcOrd="0" destOrd="0" presId="urn:microsoft.com/office/officeart/2005/8/layout/hList6"/>
    <dgm:cxn modelId="{A11E809D-E57C-4BDF-AECB-B97EE805C8C5}" srcId="{E297F6BF-7A4B-4422-A302-983E31A2FDA3}" destId="{39408277-7CA6-44D9-BED8-A24A5580C8D8}" srcOrd="1" destOrd="0" parTransId="{3D20A3ED-6216-47DA-92CC-3B69AB3CCBC1}" sibTransId="{59F15F0F-7DA0-4FCE-B73A-600CB341F656}"/>
    <dgm:cxn modelId="{0109CC1B-C790-4A3A-B57D-2E8591476309}" srcId="{E297F6BF-7A4B-4422-A302-983E31A2FDA3}" destId="{88312DE4-3912-4221-BFD9-5782A4F7E783}" srcOrd="3" destOrd="0" parTransId="{EB04668A-769E-476B-843E-DD3E08E18986}" sibTransId="{26218991-ADA2-4DA5-A7A4-6C7AE1781F69}"/>
    <dgm:cxn modelId="{3DA87476-F665-4FB7-9ECC-330BF4C281D2}" srcId="{E297F6BF-7A4B-4422-A302-983E31A2FDA3}" destId="{E654E3DD-E02E-467C-80B2-C7FD28E1BF4F}" srcOrd="0" destOrd="0" parTransId="{1C74DFAD-0C78-4198-ABEA-EEB4F8B71484}" sibTransId="{D257F97F-9959-465D-A665-214CD6F4F10A}"/>
    <dgm:cxn modelId="{315EEEED-5A37-4C61-8CA8-2EEE93F02784}" type="presOf" srcId="{88312DE4-3912-4221-BFD9-5782A4F7E783}" destId="{ADC9656F-27C0-42FE-987D-11ED79B6DE3C}" srcOrd="0" destOrd="0" presId="urn:microsoft.com/office/officeart/2005/8/layout/hList6"/>
    <dgm:cxn modelId="{1D61E610-406C-49A8-904E-57788DD4BB0E}" type="presOf" srcId="{39408277-7CA6-44D9-BED8-A24A5580C8D8}" destId="{229C72C8-8DFD-4405-A0D3-AC397DF86809}" srcOrd="0" destOrd="0" presId="urn:microsoft.com/office/officeart/2005/8/layout/hList6"/>
    <dgm:cxn modelId="{FCA799F3-F1F1-4357-A6B1-12A6F016985B}" type="presOf" srcId="{E654E3DD-E02E-467C-80B2-C7FD28E1BF4F}" destId="{B313B0C6-CA78-4FAE-A36F-7E2E6342BBE8}" srcOrd="0" destOrd="0" presId="urn:microsoft.com/office/officeart/2005/8/layout/hList6"/>
    <dgm:cxn modelId="{3AC04102-748B-4EB3-8252-6DFD9F59BEEF}" srcId="{E297F6BF-7A4B-4422-A302-983E31A2FDA3}" destId="{5223D0ED-F434-41FF-B794-64105F89E926}" srcOrd="2" destOrd="0" parTransId="{09D15E52-375C-44EC-9879-2C34F9C45BE6}" sibTransId="{ADD6E3B3-F251-4357-AC75-252DED4485D7}"/>
    <dgm:cxn modelId="{BDA8022C-C6CF-4F61-87B2-447A40494F1A}" type="presParOf" srcId="{22FED767-F497-4AD9-98C1-C530D3B5572E}" destId="{B313B0C6-CA78-4FAE-A36F-7E2E6342BBE8}" srcOrd="0" destOrd="0" presId="urn:microsoft.com/office/officeart/2005/8/layout/hList6"/>
    <dgm:cxn modelId="{CC709020-6DAF-46CC-BFA1-91CA38FD8CD0}" type="presParOf" srcId="{22FED767-F497-4AD9-98C1-C530D3B5572E}" destId="{E2E286EF-13F9-4BB5-A3B8-40C6FEDAB516}" srcOrd="1" destOrd="0" presId="urn:microsoft.com/office/officeart/2005/8/layout/hList6"/>
    <dgm:cxn modelId="{49DB7450-0719-4824-9E44-5626EC736DC6}" type="presParOf" srcId="{22FED767-F497-4AD9-98C1-C530D3B5572E}" destId="{229C72C8-8DFD-4405-A0D3-AC397DF86809}" srcOrd="2" destOrd="0" presId="urn:microsoft.com/office/officeart/2005/8/layout/hList6"/>
    <dgm:cxn modelId="{04DC52D5-0CF2-45FA-9393-E21E7C4E664A}" type="presParOf" srcId="{22FED767-F497-4AD9-98C1-C530D3B5572E}" destId="{44BC0570-BFAE-4849-9FE0-6AC699FB1554}" srcOrd="3" destOrd="0" presId="urn:microsoft.com/office/officeart/2005/8/layout/hList6"/>
    <dgm:cxn modelId="{582C8DE8-F8CC-42CF-A365-B3643E861507}" type="presParOf" srcId="{22FED767-F497-4AD9-98C1-C530D3B5572E}" destId="{C76A86AB-BBF5-4748-AF18-F4196D0B588F}" srcOrd="4" destOrd="0" presId="urn:microsoft.com/office/officeart/2005/8/layout/hList6"/>
    <dgm:cxn modelId="{4A2E7233-4F56-4A60-8134-5BE1247A5B2B}" type="presParOf" srcId="{22FED767-F497-4AD9-98C1-C530D3B5572E}" destId="{BF156AFB-8A50-4B20-944E-6660E8FD8246}" srcOrd="5" destOrd="0" presId="urn:microsoft.com/office/officeart/2005/8/layout/hList6"/>
    <dgm:cxn modelId="{A839BE81-0FF7-4803-A70E-A491C45ABEBD}" type="presParOf" srcId="{22FED767-F497-4AD9-98C1-C530D3B5572E}" destId="{ADC9656F-27C0-42FE-987D-11ED79B6DE3C}" srcOrd="6"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297F6BF-7A4B-4422-A302-983E31A2FDA3}" type="doc">
      <dgm:prSet loTypeId="urn:microsoft.com/office/officeart/2005/8/layout/hList6" loCatId="list" qsTypeId="urn:microsoft.com/office/officeart/2005/8/quickstyle/simple2" qsCatId="simple" csTypeId="urn:microsoft.com/office/officeart/2005/8/colors/colorful2" csCatId="colorful" phldr="1"/>
      <dgm:spPr/>
      <dgm:t>
        <a:bodyPr/>
        <a:lstStyle/>
        <a:p>
          <a:endParaRPr lang="en-US"/>
        </a:p>
      </dgm:t>
    </dgm:pt>
    <dgm:pt modelId="{39408277-7CA6-44D9-BED8-A24A5580C8D8}">
      <dgm:prSet/>
      <dgm:spPr/>
      <dgm:t>
        <a:bodyPr/>
        <a:lstStyle/>
        <a:p>
          <a:pPr rtl="1"/>
          <a:r>
            <a:rPr lang="ar-AE" dirty="0" smtClean="0"/>
            <a:t>وفي الختام  يبقى التحدي الذي يواجه دول مجلس التعاون </a:t>
          </a:r>
          <a:r>
            <a:rPr lang="ar-AE" dirty="0" err="1" smtClean="0"/>
            <a:t>و</a:t>
          </a:r>
          <a:r>
            <a:rPr lang="ar-AE" dirty="0" smtClean="0"/>
            <a:t> الدول النامية بأسرها يتمثل في قدرتها على اختيار الاستثمار الذي يلبي حاجاتها الوطنية </a:t>
          </a:r>
          <a:r>
            <a:rPr lang="ar-AE" dirty="0" err="1" smtClean="0"/>
            <a:t>و</a:t>
          </a:r>
          <a:r>
            <a:rPr lang="ar-AE" dirty="0" smtClean="0"/>
            <a:t> يحقق أهدافها الاقتصادية ويساعدها على الاندماج في الاقتصاد العالمي والمنافسة في الأسواق العالمية.</a:t>
          </a:r>
          <a:r>
            <a:rPr lang="ar-SA" dirty="0" smtClean="0"/>
            <a:t> </a:t>
          </a:r>
          <a:endParaRPr lang="ar-SY" dirty="0"/>
        </a:p>
      </dgm:t>
    </dgm:pt>
    <dgm:pt modelId="{59F15F0F-7DA0-4FCE-B73A-600CB341F656}" type="sibTrans" cxnId="{A11E809D-E57C-4BDF-AECB-B97EE805C8C5}">
      <dgm:prSet/>
      <dgm:spPr/>
      <dgm:t>
        <a:bodyPr/>
        <a:lstStyle/>
        <a:p>
          <a:endParaRPr lang="en-US"/>
        </a:p>
      </dgm:t>
    </dgm:pt>
    <dgm:pt modelId="{3D20A3ED-6216-47DA-92CC-3B69AB3CCBC1}" type="parTrans" cxnId="{A11E809D-E57C-4BDF-AECB-B97EE805C8C5}">
      <dgm:prSet/>
      <dgm:spPr/>
      <dgm:t>
        <a:bodyPr/>
        <a:lstStyle/>
        <a:p>
          <a:endParaRPr lang="en-US"/>
        </a:p>
      </dgm:t>
    </dgm:pt>
    <dgm:pt modelId="{5223D0ED-F434-41FF-B794-64105F89E926}">
      <dgm:prSet/>
      <dgm:spPr/>
      <dgm:t>
        <a:bodyPr/>
        <a:lstStyle/>
        <a:p>
          <a:pPr rtl="1"/>
          <a:r>
            <a:rPr lang="ar-SA" dirty="0" smtClean="0"/>
            <a:t>يمكن لدول مجلس التعاون أن تستفيد بصورة أكبر من البرامج التي تقدمها المؤسسات الدولية لمساعدة الدول </a:t>
          </a:r>
          <a:r>
            <a:rPr lang="ar-SA" b="1" dirty="0" smtClean="0"/>
            <a:t>النامية</a:t>
          </a:r>
          <a:r>
            <a:rPr lang="ar-SA" dirty="0" smtClean="0"/>
            <a:t>،</a:t>
          </a:r>
          <a:endParaRPr lang="en-US" dirty="0"/>
        </a:p>
      </dgm:t>
    </dgm:pt>
    <dgm:pt modelId="{ADD6E3B3-F251-4357-AC75-252DED4485D7}" type="sibTrans" cxnId="{3AC04102-748B-4EB3-8252-6DFD9F59BEEF}">
      <dgm:prSet/>
      <dgm:spPr/>
      <dgm:t>
        <a:bodyPr/>
        <a:lstStyle/>
        <a:p>
          <a:endParaRPr lang="en-US"/>
        </a:p>
      </dgm:t>
    </dgm:pt>
    <dgm:pt modelId="{09D15E52-375C-44EC-9879-2C34F9C45BE6}" type="parTrans" cxnId="{3AC04102-748B-4EB3-8252-6DFD9F59BEEF}">
      <dgm:prSet/>
      <dgm:spPr/>
      <dgm:t>
        <a:bodyPr/>
        <a:lstStyle/>
        <a:p>
          <a:endParaRPr lang="en-US"/>
        </a:p>
      </dgm:t>
    </dgm:pt>
    <dgm:pt modelId="{E654E3DD-E02E-467C-80B2-C7FD28E1BF4F}">
      <dgm:prSet/>
      <dgm:spPr/>
      <dgm:t>
        <a:bodyPr/>
        <a:lstStyle/>
        <a:p>
          <a:pPr rtl="1"/>
          <a:r>
            <a:rPr lang="ar-AE" dirty="0" smtClean="0"/>
            <a:t>ضروة تطوير أسواق رأس المال التي تتصف بصغر الحجم مع </a:t>
          </a:r>
          <a:r>
            <a:rPr lang="ar-SA" dirty="0" smtClean="0"/>
            <a:t>نسبة عالية من التركيز في عدد قليل من الشركات</a:t>
          </a:r>
          <a:r>
            <a:rPr lang="ar-AE" dirty="0" smtClean="0"/>
            <a:t> </a:t>
          </a:r>
          <a:r>
            <a:rPr lang="ar-SA" dirty="0" smtClean="0"/>
            <a:t> </a:t>
          </a:r>
          <a:r>
            <a:rPr lang="ar-AE" dirty="0" smtClean="0"/>
            <a:t>مع وجود </a:t>
          </a:r>
          <a:r>
            <a:rPr lang="ar-SA" dirty="0" smtClean="0"/>
            <a:t>قيود على تعامل الأجانب في هذه الأسواق</a:t>
          </a:r>
          <a:r>
            <a:rPr lang="ar-AE" dirty="0" smtClean="0"/>
            <a:t> و انعدام </a:t>
          </a:r>
          <a:r>
            <a:rPr lang="ar-SA" dirty="0" smtClean="0"/>
            <a:t>الشفافية و نقص المعلومات. </a:t>
          </a:r>
          <a:endParaRPr lang="ar-AE" dirty="0"/>
        </a:p>
      </dgm:t>
    </dgm:pt>
    <dgm:pt modelId="{D257F97F-9959-465D-A665-214CD6F4F10A}" type="sibTrans" cxnId="{3DA87476-F665-4FB7-9ECC-330BF4C281D2}">
      <dgm:prSet/>
      <dgm:spPr/>
      <dgm:t>
        <a:bodyPr/>
        <a:lstStyle/>
        <a:p>
          <a:endParaRPr lang="en-US"/>
        </a:p>
      </dgm:t>
    </dgm:pt>
    <dgm:pt modelId="{1C74DFAD-0C78-4198-ABEA-EEB4F8B71484}" type="parTrans" cxnId="{3DA87476-F665-4FB7-9ECC-330BF4C281D2}">
      <dgm:prSet/>
      <dgm:spPr/>
      <dgm:t>
        <a:bodyPr/>
        <a:lstStyle/>
        <a:p>
          <a:endParaRPr lang="en-US"/>
        </a:p>
      </dgm:t>
    </dgm:pt>
    <dgm:pt modelId="{22FED767-F497-4AD9-98C1-C530D3B5572E}" type="pres">
      <dgm:prSet presAssocID="{E297F6BF-7A4B-4422-A302-983E31A2FDA3}" presName="Name0" presStyleCnt="0">
        <dgm:presLayoutVars>
          <dgm:dir/>
          <dgm:resizeHandles val="exact"/>
        </dgm:presLayoutVars>
      </dgm:prSet>
      <dgm:spPr/>
      <dgm:t>
        <a:bodyPr/>
        <a:lstStyle/>
        <a:p>
          <a:endParaRPr lang="en-US"/>
        </a:p>
      </dgm:t>
    </dgm:pt>
    <dgm:pt modelId="{B313B0C6-CA78-4FAE-A36F-7E2E6342BBE8}" type="pres">
      <dgm:prSet presAssocID="{E654E3DD-E02E-467C-80B2-C7FD28E1BF4F}" presName="node" presStyleLbl="node1" presStyleIdx="0" presStyleCnt="3" custLinFactX="200000" custLinFactNeighborX="202186" custLinFactNeighborY="-2431">
        <dgm:presLayoutVars>
          <dgm:bulletEnabled val="1"/>
        </dgm:presLayoutVars>
      </dgm:prSet>
      <dgm:spPr/>
      <dgm:t>
        <a:bodyPr/>
        <a:lstStyle/>
        <a:p>
          <a:endParaRPr lang="en-US"/>
        </a:p>
      </dgm:t>
    </dgm:pt>
    <dgm:pt modelId="{E2E286EF-13F9-4BB5-A3B8-40C6FEDAB516}" type="pres">
      <dgm:prSet presAssocID="{D257F97F-9959-465D-A665-214CD6F4F10A}" presName="sibTrans" presStyleCnt="0"/>
      <dgm:spPr/>
      <dgm:t>
        <a:bodyPr/>
        <a:lstStyle/>
        <a:p>
          <a:endParaRPr lang="en-US"/>
        </a:p>
      </dgm:t>
    </dgm:pt>
    <dgm:pt modelId="{229C72C8-8DFD-4405-A0D3-AC397DF86809}" type="pres">
      <dgm:prSet presAssocID="{39408277-7CA6-44D9-BED8-A24A5580C8D8}" presName="node" presStyleLbl="node1" presStyleIdx="1" presStyleCnt="3">
        <dgm:presLayoutVars>
          <dgm:bulletEnabled val="1"/>
        </dgm:presLayoutVars>
      </dgm:prSet>
      <dgm:spPr/>
      <dgm:t>
        <a:bodyPr/>
        <a:lstStyle/>
        <a:p>
          <a:endParaRPr lang="en-US"/>
        </a:p>
      </dgm:t>
    </dgm:pt>
    <dgm:pt modelId="{44BC0570-BFAE-4849-9FE0-6AC699FB1554}" type="pres">
      <dgm:prSet presAssocID="{59F15F0F-7DA0-4FCE-B73A-600CB341F656}" presName="sibTrans" presStyleCnt="0"/>
      <dgm:spPr/>
      <dgm:t>
        <a:bodyPr/>
        <a:lstStyle/>
        <a:p>
          <a:endParaRPr lang="en-US"/>
        </a:p>
      </dgm:t>
    </dgm:pt>
    <dgm:pt modelId="{C76A86AB-BBF5-4748-AF18-F4196D0B588F}" type="pres">
      <dgm:prSet presAssocID="{5223D0ED-F434-41FF-B794-64105F89E926}" presName="node" presStyleLbl="node1" presStyleIdx="2" presStyleCnt="3" custLinFactX="-200000" custLinFactNeighborX="-201358" custLinFactNeighborY="-694">
        <dgm:presLayoutVars>
          <dgm:bulletEnabled val="1"/>
        </dgm:presLayoutVars>
      </dgm:prSet>
      <dgm:spPr/>
      <dgm:t>
        <a:bodyPr/>
        <a:lstStyle/>
        <a:p>
          <a:endParaRPr lang="en-US"/>
        </a:p>
      </dgm:t>
    </dgm:pt>
  </dgm:ptLst>
  <dgm:cxnLst>
    <dgm:cxn modelId="{57923A78-5E23-48C3-A749-3A4C909A4D9A}" type="presOf" srcId="{E297F6BF-7A4B-4422-A302-983E31A2FDA3}" destId="{22FED767-F497-4AD9-98C1-C530D3B5572E}" srcOrd="0" destOrd="0" presId="urn:microsoft.com/office/officeart/2005/8/layout/hList6"/>
    <dgm:cxn modelId="{CB3A0C97-1909-42D6-974E-E6FF83591DB7}" type="presOf" srcId="{5223D0ED-F434-41FF-B794-64105F89E926}" destId="{C76A86AB-BBF5-4748-AF18-F4196D0B588F}" srcOrd="0" destOrd="0" presId="urn:microsoft.com/office/officeart/2005/8/layout/hList6"/>
    <dgm:cxn modelId="{A11E809D-E57C-4BDF-AECB-B97EE805C8C5}" srcId="{E297F6BF-7A4B-4422-A302-983E31A2FDA3}" destId="{39408277-7CA6-44D9-BED8-A24A5580C8D8}" srcOrd="1" destOrd="0" parTransId="{3D20A3ED-6216-47DA-92CC-3B69AB3CCBC1}" sibTransId="{59F15F0F-7DA0-4FCE-B73A-600CB341F656}"/>
    <dgm:cxn modelId="{B2D82D72-3C36-484C-9136-E0D3B2D2160B}" type="presOf" srcId="{39408277-7CA6-44D9-BED8-A24A5580C8D8}" destId="{229C72C8-8DFD-4405-A0D3-AC397DF86809}" srcOrd="0" destOrd="0" presId="urn:microsoft.com/office/officeart/2005/8/layout/hList6"/>
    <dgm:cxn modelId="{3DA87476-F665-4FB7-9ECC-330BF4C281D2}" srcId="{E297F6BF-7A4B-4422-A302-983E31A2FDA3}" destId="{E654E3DD-E02E-467C-80B2-C7FD28E1BF4F}" srcOrd="0" destOrd="0" parTransId="{1C74DFAD-0C78-4198-ABEA-EEB4F8B71484}" sibTransId="{D257F97F-9959-465D-A665-214CD6F4F10A}"/>
    <dgm:cxn modelId="{3AC04102-748B-4EB3-8252-6DFD9F59BEEF}" srcId="{E297F6BF-7A4B-4422-A302-983E31A2FDA3}" destId="{5223D0ED-F434-41FF-B794-64105F89E926}" srcOrd="2" destOrd="0" parTransId="{09D15E52-375C-44EC-9879-2C34F9C45BE6}" sibTransId="{ADD6E3B3-F251-4357-AC75-252DED4485D7}"/>
    <dgm:cxn modelId="{AE810CF1-3D04-41A5-9D43-B58C52E51C5D}" type="presOf" srcId="{E654E3DD-E02E-467C-80B2-C7FD28E1BF4F}" destId="{B313B0C6-CA78-4FAE-A36F-7E2E6342BBE8}" srcOrd="0" destOrd="0" presId="urn:microsoft.com/office/officeart/2005/8/layout/hList6"/>
    <dgm:cxn modelId="{832C864F-CCE8-43E7-91A0-646DAF61B114}" type="presParOf" srcId="{22FED767-F497-4AD9-98C1-C530D3B5572E}" destId="{B313B0C6-CA78-4FAE-A36F-7E2E6342BBE8}" srcOrd="0" destOrd="0" presId="urn:microsoft.com/office/officeart/2005/8/layout/hList6"/>
    <dgm:cxn modelId="{24F47DEA-142F-412F-9A17-B105CD011328}" type="presParOf" srcId="{22FED767-F497-4AD9-98C1-C530D3B5572E}" destId="{E2E286EF-13F9-4BB5-A3B8-40C6FEDAB516}" srcOrd="1" destOrd="0" presId="urn:microsoft.com/office/officeart/2005/8/layout/hList6"/>
    <dgm:cxn modelId="{29A6C6D3-A4A6-489E-BC52-B1F6EDA356CD}" type="presParOf" srcId="{22FED767-F497-4AD9-98C1-C530D3B5572E}" destId="{229C72C8-8DFD-4405-A0D3-AC397DF86809}" srcOrd="2" destOrd="0" presId="urn:microsoft.com/office/officeart/2005/8/layout/hList6"/>
    <dgm:cxn modelId="{4779FD82-7AE5-40AF-B8D3-D28B187F6F52}" type="presParOf" srcId="{22FED767-F497-4AD9-98C1-C530D3B5572E}" destId="{44BC0570-BFAE-4849-9FE0-6AC699FB1554}" srcOrd="3" destOrd="0" presId="urn:microsoft.com/office/officeart/2005/8/layout/hList6"/>
    <dgm:cxn modelId="{05BCD3A6-9AA2-4397-A85C-52E86D6BF27E}" type="presParOf" srcId="{22FED767-F497-4AD9-98C1-C530D3B5572E}" destId="{C76A86AB-BBF5-4748-AF18-F4196D0B588F}" srcOrd="4"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335D104C-2B8A-4BBC-954B-DF8D5A989B5D}" type="doc">
      <dgm:prSet loTypeId="urn:microsoft.com/office/officeart/2005/8/layout/equation2" loCatId="process" qsTypeId="urn:microsoft.com/office/officeart/2005/8/quickstyle/simple1" qsCatId="simple" csTypeId="urn:microsoft.com/office/officeart/2005/8/colors/accent1_2" csCatId="accent1" phldr="1"/>
      <dgm:spPr/>
      <dgm:t>
        <a:bodyPr/>
        <a:lstStyle/>
        <a:p>
          <a:endParaRPr lang="en-US"/>
        </a:p>
      </dgm:t>
    </dgm:pt>
    <dgm:pt modelId="{6C1211A4-B8D8-4261-ABC4-1240839D0442}">
      <dgm:prSet custT="1"/>
      <dgm:spPr/>
      <dgm:t>
        <a:bodyPr/>
        <a:lstStyle/>
        <a:p>
          <a:pPr rtl="0"/>
          <a:r>
            <a:rPr lang="ar-SA" sz="4800" dirty="0" smtClean="0"/>
            <a:t>أخيراً </a:t>
          </a:r>
          <a:endParaRPr lang="ar-SY" sz="4800" dirty="0"/>
        </a:p>
      </dgm:t>
    </dgm:pt>
    <dgm:pt modelId="{8D2A7B26-AB3F-4E3F-85C0-8721D6AB25F8}" type="parTrans" cxnId="{7CB6ECCC-3DCF-4A04-9360-224CD473134E}">
      <dgm:prSet/>
      <dgm:spPr/>
      <dgm:t>
        <a:bodyPr/>
        <a:lstStyle/>
        <a:p>
          <a:endParaRPr lang="en-US"/>
        </a:p>
      </dgm:t>
    </dgm:pt>
    <dgm:pt modelId="{9584D8B8-69B1-493F-AFAB-AFA96BAFDE15}" type="sibTrans" cxnId="{7CB6ECCC-3DCF-4A04-9360-224CD473134E}">
      <dgm:prSet/>
      <dgm:spPr/>
      <dgm:t>
        <a:bodyPr/>
        <a:lstStyle/>
        <a:p>
          <a:endParaRPr lang="en-US"/>
        </a:p>
      </dgm:t>
    </dgm:pt>
    <dgm:pt modelId="{8F375688-984D-4AD7-8E7D-272776E265D0}">
      <dgm:prSet/>
      <dgm:spPr/>
      <dgm:t>
        <a:bodyPr/>
        <a:lstStyle/>
        <a:p>
          <a:pPr rtl="0"/>
          <a:r>
            <a:rPr lang="ar-AE" dirty="0" smtClean="0"/>
            <a:t>وفي الختام  يبقى التحدي الذي يواجه دول مجلس التعاون و الدول النامية بأسرها يتمثل في قدرتها على اختيار الاستثمار الذي يلبي حاجاتها الوطنية و يحقق أهدافها الاقتصادية ويساعدها على الاندماج في الاقتصاد العالمي والمنافسة في الأسواق العالمية.</a:t>
          </a:r>
          <a:r>
            <a:rPr lang="ar-SA" dirty="0" smtClean="0"/>
            <a:t> </a:t>
          </a:r>
          <a:endParaRPr lang="en-US" dirty="0"/>
        </a:p>
      </dgm:t>
    </dgm:pt>
    <dgm:pt modelId="{9ECF2534-5C12-48F9-A54D-EF5D7A5225CE}" type="sibTrans" cxnId="{223D312B-D1D8-4F15-8EBB-BD8EAA13BA7F}">
      <dgm:prSet/>
      <dgm:spPr/>
      <dgm:t>
        <a:bodyPr/>
        <a:lstStyle/>
        <a:p>
          <a:endParaRPr lang="en-US"/>
        </a:p>
      </dgm:t>
    </dgm:pt>
    <dgm:pt modelId="{DB19B383-8E04-4F37-BFEF-C9497A7770FD}" type="parTrans" cxnId="{223D312B-D1D8-4F15-8EBB-BD8EAA13BA7F}">
      <dgm:prSet/>
      <dgm:spPr/>
      <dgm:t>
        <a:bodyPr/>
        <a:lstStyle/>
        <a:p>
          <a:endParaRPr lang="en-US"/>
        </a:p>
      </dgm:t>
    </dgm:pt>
    <dgm:pt modelId="{5C4D043F-1405-49E3-A6C1-2977DA0AF3FE}" type="pres">
      <dgm:prSet presAssocID="{335D104C-2B8A-4BBC-954B-DF8D5A989B5D}" presName="Name0" presStyleCnt="0">
        <dgm:presLayoutVars>
          <dgm:dir/>
          <dgm:resizeHandles val="exact"/>
        </dgm:presLayoutVars>
      </dgm:prSet>
      <dgm:spPr/>
      <dgm:t>
        <a:bodyPr/>
        <a:lstStyle/>
        <a:p>
          <a:endParaRPr lang="en-US"/>
        </a:p>
      </dgm:t>
    </dgm:pt>
    <dgm:pt modelId="{060A13D6-3B41-4BC6-8BB7-984EB4A3DAD6}" type="pres">
      <dgm:prSet presAssocID="{335D104C-2B8A-4BBC-954B-DF8D5A989B5D}" presName="vNodes" presStyleCnt="0"/>
      <dgm:spPr/>
    </dgm:pt>
    <dgm:pt modelId="{3A0E4887-0824-4D4C-A075-6B724FB9418C}" type="pres">
      <dgm:prSet presAssocID="{6C1211A4-B8D8-4261-ABC4-1240839D0442}" presName="node" presStyleLbl="node1" presStyleIdx="0" presStyleCnt="2" custAng="0" custScaleX="55458" custScaleY="44772" custLinFactX="54971" custLinFactNeighborX="100000" custLinFactNeighborY="-2571">
        <dgm:presLayoutVars>
          <dgm:bulletEnabled val="1"/>
        </dgm:presLayoutVars>
      </dgm:prSet>
      <dgm:spPr/>
      <dgm:t>
        <a:bodyPr/>
        <a:lstStyle/>
        <a:p>
          <a:endParaRPr lang="en-US"/>
        </a:p>
      </dgm:t>
    </dgm:pt>
    <dgm:pt modelId="{29CF446F-9F7D-4A85-8150-BBF2F959CD83}" type="pres">
      <dgm:prSet presAssocID="{335D104C-2B8A-4BBC-954B-DF8D5A989B5D}" presName="sibTransLast" presStyleLbl="sibTrans2D1" presStyleIdx="0" presStyleCnt="1"/>
      <dgm:spPr/>
      <dgm:t>
        <a:bodyPr/>
        <a:lstStyle/>
        <a:p>
          <a:endParaRPr lang="en-US"/>
        </a:p>
      </dgm:t>
    </dgm:pt>
    <dgm:pt modelId="{87265984-EF3B-4900-A73C-1467DC7A9D5E}" type="pres">
      <dgm:prSet presAssocID="{335D104C-2B8A-4BBC-954B-DF8D5A989B5D}" presName="connectorText" presStyleLbl="sibTrans2D1" presStyleIdx="0" presStyleCnt="1"/>
      <dgm:spPr/>
      <dgm:t>
        <a:bodyPr/>
        <a:lstStyle/>
        <a:p>
          <a:endParaRPr lang="en-US"/>
        </a:p>
      </dgm:t>
    </dgm:pt>
    <dgm:pt modelId="{C9F0756A-1BC5-466C-804B-631E6797F79C}" type="pres">
      <dgm:prSet presAssocID="{335D104C-2B8A-4BBC-954B-DF8D5A989B5D}" presName="lastNode" presStyleLbl="node1" presStyleIdx="1" presStyleCnt="2" custAng="0" custScaleX="122344" custScaleY="138440" custLinFactX="-100000" custLinFactNeighborX="-104572" custLinFactNeighborY="10571">
        <dgm:presLayoutVars>
          <dgm:bulletEnabled val="1"/>
        </dgm:presLayoutVars>
      </dgm:prSet>
      <dgm:spPr/>
      <dgm:t>
        <a:bodyPr/>
        <a:lstStyle/>
        <a:p>
          <a:endParaRPr lang="en-US"/>
        </a:p>
      </dgm:t>
    </dgm:pt>
  </dgm:ptLst>
  <dgm:cxnLst>
    <dgm:cxn modelId="{712A7668-FAF3-471C-BF8A-E1F145F10364}" type="presOf" srcId="{335D104C-2B8A-4BBC-954B-DF8D5A989B5D}" destId="{5C4D043F-1405-49E3-A6C1-2977DA0AF3FE}" srcOrd="0" destOrd="0" presId="urn:microsoft.com/office/officeart/2005/8/layout/equation2"/>
    <dgm:cxn modelId="{223D312B-D1D8-4F15-8EBB-BD8EAA13BA7F}" srcId="{335D104C-2B8A-4BBC-954B-DF8D5A989B5D}" destId="{8F375688-984D-4AD7-8E7D-272776E265D0}" srcOrd="1" destOrd="0" parTransId="{DB19B383-8E04-4F37-BFEF-C9497A7770FD}" sibTransId="{9ECF2534-5C12-48F9-A54D-EF5D7A5225CE}"/>
    <dgm:cxn modelId="{22DAE7F7-3058-4D16-9BA3-D5373835B7AF}" type="presOf" srcId="{6C1211A4-B8D8-4261-ABC4-1240839D0442}" destId="{3A0E4887-0824-4D4C-A075-6B724FB9418C}" srcOrd="0" destOrd="0" presId="urn:microsoft.com/office/officeart/2005/8/layout/equation2"/>
    <dgm:cxn modelId="{7CB6ECCC-3DCF-4A04-9360-224CD473134E}" srcId="{335D104C-2B8A-4BBC-954B-DF8D5A989B5D}" destId="{6C1211A4-B8D8-4261-ABC4-1240839D0442}" srcOrd="0" destOrd="0" parTransId="{8D2A7B26-AB3F-4E3F-85C0-8721D6AB25F8}" sibTransId="{9584D8B8-69B1-493F-AFAB-AFA96BAFDE15}"/>
    <dgm:cxn modelId="{CD548A73-7967-47AA-B935-E1DC28A238F4}" type="presOf" srcId="{9584D8B8-69B1-493F-AFAB-AFA96BAFDE15}" destId="{29CF446F-9F7D-4A85-8150-BBF2F959CD83}" srcOrd="0" destOrd="0" presId="urn:microsoft.com/office/officeart/2005/8/layout/equation2"/>
    <dgm:cxn modelId="{A3F22B76-2974-4A35-A2F3-F06E36569A67}" type="presOf" srcId="{9584D8B8-69B1-493F-AFAB-AFA96BAFDE15}" destId="{87265984-EF3B-4900-A73C-1467DC7A9D5E}" srcOrd="1" destOrd="0" presId="urn:microsoft.com/office/officeart/2005/8/layout/equation2"/>
    <dgm:cxn modelId="{FDC845DC-E6BC-4EA1-92C2-C018DE8225CA}" type="presOf" srcId="{8F375688-984D-4AD7-8E7D-272776E265D0}" destId="{C9F0756A-1BC5-466C-804B-631E6797F79C}" srcOrd="0" destOrd="0" presId="urn:microsoft.com/office/officeart/2005/8/layout/equation2"/>
    <dgm:cxn modelId="{A65FE517-C2ED-47E2-8005-35AFB8E8EF11}" type="presParOf" srcId="{5C4D043F-1405-49E3-A6C1-2977DA0AF3FE}" destId="{060A13D6-3B41-4BC6-8BB7-984EB4A3DAD6}" srcOrd="0" destOrd="0" presId="urn:microsoft.com/office/officeart/2005/8/layout/equation2"/>
    <dgm:cxn modelId="{B7401EEF-B18F-4E4F-9CD3-B81F88BD7CA2}" type="presParOf" srcId="{060A13D6-3B41-4BC6-8BB7-984EB4A3DAD6}" destId="{3A0E4887-0824-4D4C-A075-6B724FB9418C}" srcOrd="0" destOrd="0" presId="urn:microsoft.com/office/officeart/2005/8/layout/equation2"/>
    <dgm:cxn modelId="{8B5A71E1-72EB-4199-AED8-B8FF1411C130}" type="presParOf" srcId="{5C4D043F-1405-49E3-A6C1-2977DA0AF3FE}" destId="{29CF446F-9F7D-4A85-8150-BBF2F959CD83}" srcOrd="1" destOrd="0" presId="urn:microsoft.com/office/officeart/2005/8/layout/equation2"/>
    <dgm:cxn modelId="{F08E2C5E-9D7B-4EF5-808E-0D9D6B33F254}" type="presParOf" srcId="{29CF446F-9F7D-4A85-8150-BBF2F959CD83}" destId="{87265984-EF3B-4900-A73C-1467DC7A9D5E}" srcOrd="0" destOrd="0" presId="urn:microsoft.com/office/officeart/2005/8/layout/equation2"/>
    <dgm:cxn modelId="{C271725A-7FB7-4300-93DD-37A2BC98E6C9}" type="presParOf" srcId="{5C4D043F-1405-49E3-A6C1-2977DA0AF3FE}" destId="{C9F0756A-1BC5-466C-804B-631E6797F79C}" srcOrd="2" destOrd="0" presId="urn:microsoft.com/office/officeart/2005/8/layout/equation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5EE56D3-B483-409F-BBFD-5BE27B5955FE}" type="doc">
      <dgm:prSet loTypeId="urn:microsoft.com/office/officeart/2005/8/layout/hList3" loCatId="list" qsTypeId="urn:microsoft.com/office/officeart/2005/8/quickstyle/simple1" qsCatId="simple" csTypeId="urn:microsoft.com/office/officeart/2005/8/colors/colorful2" csCatId="colorful" phldr="1"/>
      <dgm:spPr/>
      <dgm:t>
        <a:bodyPr/>
        <a:lstStyle/>
        <a:p>
          <a:endParaRPr lang="en-US"/>
        </a:p>
      </dgm:t>
    </dgm:pt>
    <dgm:pt modelId="{4FF13FFB-08E4-4440-99C0-024F97376D58}">
      <dgm:prSet phldrT="[Text]"/>
      <dgm:spPr/>
      <dgm:t>
        <a:bodyPr/>
        <a:lstStyle/>
        <a:p>
          <a:pPr rtl="1"/>
          <a:r>
            <a:rPr lang="ar-AE" dirty="0" smtClean="0">
              <a:latin typeface="Arial" charset="0"/>
            </a:rPr>
            <a:t>تحولات اقتصادية واجتماعية غير مسبوقة تمثلت في:</a:t>
          </a:r>
          <a:endParaRPr lang="en-US" dirty="0"/>
        </a:p>
      </dgm:t>
    </dgm:pt>
    <dgm:pt modelId="{45A436FB-43B5-4D69-9D83-C037A3BBF91D}" type="parTrans" cxnId="{1CA47964-EA25-4FAC-A9F6-6401DB7899BC}">
      <dgm:prSet/>
      <dgm:spPr/>
      <dgm:t>
        <a:bodyPr/>
        <a:lstStyle/>
        <a:p>
          <a:endParaRPr lang="en-US"/>
        </a:p>
      </dgm:t>
    </dgm:pt>
    <dgm:pt modelId="{5B6B7D75-6706-40D2-9409-06508F6C4875}" type="sibTrans" cxnId="{1CA47964-EA25-4FAC-A9F6-6401DB7899BC}">
      <dgm:prSet/>
      <dgm:spPr/>
      <dgm:t>
        <a:bodyPr/>
        <a:lstStyle/>
        <a:p>
          <a:endParaRPr lang="en-US"/>
        </a:p>
      </dgm:t>
    </dgm:pt>
    <dgm:pt modelId="{EF767EDF-DC92-473A-8C88-7EF5D74626CC}">
      <dgm:prSet phldrT="[Text]"/>
      <dgm:spPr/>
      <dgm:t>
        <a:bodyPr/>
        <a:lstStyle/>
        <a:p>
          <a:pPr rtl="1"/>
          <a:r>
            <a:rPr lang="ar-AE" dirty="0" smtClean="0">
              <a:latin typeface="Arial" charset="0"/>
            </a:rPr>
            <a:t>تسارع معدلات النمو الاقتصادي  ونصيب الفرد في الدخل</a:t>
          </a:r>
          <a:endParaRPr lang="en-US" dirty="0"/>
        </a:p>
      </dgm:t>
    </dgm:pt>
    <dgm:pt modelId="{3EB7B7F1-029F-425B-9274-A2C13F775176}" type="sibTrans" cxnId="{90DFBBAD-6E44-44D4-A29F-76228B310677}">
      <dgm:prSet/>
      <dgm:spPr/>
      <dgm:t>
        <a:bodyPr/>
        <a:lstStyle/>
        <a:p>
          <a:endParaRPr lang="en-US"/>
        </a:p>
      </dgm:t>
    </dgm:pt>
    <dgm:pt modelId="{BC6553B3-A373-4FD8-9BC9-9543CBCAAD41}" type="parTrans" cxnId="{90DFBBAD-6E44-44D4-A29F-76228B310677}">
      <dgm:prSet/>
      <dgm:spPr/>
      <dgm:t>
        <a:bodyPr/>
        <a:lstStyle/>
        <a:p>
          <a:endParaRPr lang="en-US"/>
        </a:p>
      </dgm:t>
    </dgm:pt>
    <dgm:pt modelId="{CDB5689D-6879-45DF-A0D2-7B0B0331BC59}">
      <dgm:prSet/>
      <dgm:spPr/>
      <dgm:t>
        <a:bodyPr/>
        <a:lstStyle/>
        <a:p>
          <a:pPr rtl="1"/>
          <a:r>
            <a:rPr lang="ar-SA" altLang="en-US" dirty="0" smtClean="0">
              <a:latin typeface="Arial" charset="0"/>
            </a:rPr>
            <a:t>ساهمت العوائد النفطية في إحداث التحولات الهيكلية</a:t>
          </a:r>
          <a:r>
            <a:rPr lang="ar-AE" altLang="en-US" dirty="0" smtClean="0">
              <a:latin typeface="Arial" charset="0"/>
            </a:rPr>
            <a:t> وتطوير </a:t>
          </a:r>
          <a:r>
            <a:rPr lang="ar-SA" altLang="en-US" dirty="0" smtClean="0">
              <a:latin typeface="Arial" charset="0"/>
            </a:rPr>
            <a:t> القطاعات الاقتصادية المختلفة</a:t>
          </a:r>
          <a:r>
            <a:rPr lang="ar-SY" altLang="en-US" dirty="0" smtClean="0">
              <a:latin typeface="Arial" charset="0"/>
            </a:rPr>
            <a:t> </a:t>
          </a:r>
          <a:endParaRPr lang="ar-AE" altLang="en-US" dirty="0" smtClean="0">
            <a:latin typeface="Arial" charset="0"/>
          </a:endParaRPr>
        </a:p>
      </dgm:t>
    </dgm:pt>
    <dgm:pt modelId="{46B04CC2-B127-4BB9-A3B2-C3621967A696}" type="parTrans" cxnId="{28BFF0DD-52A7-4352-BC44-FC65CDB3AF0B}">
      <dgm:prSet/>
      <dgm:spPr/>
      <dgm:t>
        <a:bodyPr/>
        <a:lstStyle/>
        <a:p>
          <a:endParaRPr lang="en-US"/>
        </a:p>
      </dgm:t>
    </dgm:pt>
    <dgm:pt modelId="{6A4A1E2E-0707-4BC5-A4D7-325608A9AC6B}" type="sibTrans" cxnId="{28BFF0DD-52A7-4352-BC44-FC65CDB3AF0B}">
      <dgm:prSet/>
      <dgm:spPr/>
      <dgm:t>
        <a:bodyPr/>
        <a:lstStyle/>
        <a:p>
          <a:endParaRPr lang="en-US"/>
        </a:p>
      </dgm:t>
    </dgm:pt>
    <dgm:pt modelId="{00EB7A13-FE28-4E09-B733-7E8BB276AC45}">
      <dgm:prSet/>
      <dgm:spPr/>
      <dgm:t>
        <a:bodyPr/>
        <a:lstStyle/>
        <a:p>
          <a:pPr rtl="1"/>
          <a:r>
            <a:rPr lang="ar-AE" altLang="en-US" dirty="0" smtClean="0">
              <a:latin typeface="Arial" charset="0"/>
            </a:rPr>
            <a:t>الحكومة هي اللاعب الرئيسي في الأنشطة الاقتصادية</a:t>
          </a:r>
        </a:p>
      </dgm:t>
    </dgm:pt>
    <dgm:pt modelId="{BAD2C4FF-8026-4E97-888F-96A1800B82F3}" type="parTrans" cxnId="{60BA4A85-4619-4BDA-B7FC-8B70F6C25AFF}">
      <dgm:prSet/>
      <dgm:spPr/>
      <dgm:t>
        <a:bodyPr/>
        <a:lstStyle/>
        <a:p>
          <a:endParaRPr lang="en-US"/>
        </a:p>
      </dgm:t>
    </dgm:pt>
    <dgm:pt modelId="{FB816C25-4712-4A4F-872D-1041C1EE62B4}" type="sibTrans" cxnId="{60BA4A85-4619-4BDA-B7FC-8B70F6C25AFF}">
      <dgm:prSet/>
      <dgm:spPr/>
      <dgm:t>
        <a:bodyPr/>
        <a:lstStyle/>
        <a:p>
          <a:endParaRPr lang="en-US"/>
        </a:p>
      </dgm:t>
    </dgm:pt>
    <dgm:pt modelId="{5C91443E-2B47-40B9-BF3F-E437D499FF93}" type="pres">
      <dgm:prSet presAssocID="{B5EE56D3-B483-409F-BBFD-5BE27B5955FE}" presName="composite" presStyleCnt="0">
        <dgm:presLayoutVars>
          <dgm:chMax val="1"/>
          <dgm:dir/>
          <dgm:resizeHandles val="exact"/>
        </dgm:presLayoutVars>
      </dgm:prSet>
      <dgm:spPr/>
      <dgm:t>
        <a:bodyPr/>
        <a:lstStyle/>
        <a:p>
          <a:endParaRPr lang="en-US"/>
        </a:p>
      </dgm:t>
    </dgm:pt>
    <dgm:pt modelId="{C0531420-4927-47B3-ADBF-88466BB4A7B7}" type="pres">
      <dgm:prSet presAssocID="{4FF13FFB-08E4-4440-99C0-024F97376D58}" presName="roof" presStyleLbl="dkBgShp" presStyleIdx="0" presStyleCnt="2"/>
      <dgm:spPr/>
      <dgm:t>
        <a:bodyPr/>
        <a:lstStyle/>
        <a:p>
          <a:endParaRPr lang="en-US"/>
        </a:p>
      </dgm:t>
    </dgm:pt>
    <dgm:pt modelId="{63207B5C-3EE9-4334-9224-D0009A4F511B}" type="pres">
      <dgm:prSet presAssocID="{4FF13FFB-08E4-4440-99C0-024F97376D58}" presName="pillars" presStyleCnt="0"/>
      <dgm:spPr/>
      <dgm:t>
        <a:bodyPr/>
        <a:lstStyle/>
        <a:p>
          <a:endParaRPr lang="en-US"/>
        </a:p>
      </dgm:t>
    </dgm:pt>
    <dgm:pt modelId="{711D4913-33BB-4A39-8D00-B7F189CC875E}" type="pres">
      <dgm:prSet presAssocID="{4FF13FFB-08E4-4440-99C0-024F97376D58}" presName="pillar1" presStyleLbl="node1" presStyleIdx="0" presStyleCnt="3" custLinFactX="100000" custLinFactNeighborX="100049" custLinFactNeighborY="252">
        <dgm:presLayoutVars>
          <dgm:bulletEnabled val="1"/>
        </dgm:presLayoutVars>
      </dgm:prSet>
      <dgm:spPr/>
      <dgm:t>
        <a:bodyPr/>
        <a:lstStyle/>
        <a:p>
          <a:endParaRPr lang="en-US"/>
        </a:p>
      </dgm:t>
    </dgm:pt>
    <dgm:pt modelId="{2E99458A-E780-4F3E-93D3-1843676FFAAD}" type="pres">
      <dgm:prSet presAssocID="{CDB5689D-6879-45DF-A0D2-7B0B0331BC59}" presName="pillarX" presStyleLbl="node1" presStyleIdx="1" presStyleCnt="3">
        <dgm:presLayoutVars>
          <dgm:bulletEnabled val="1"/>
        </dgm:presLayoutVars>
      </dgm:prSet>
      <dgm:spPr/>
      <dgm:t>
        <a:bodyPr/>
        <a:lstStyle/>
        <a:p>
          <a:endParaRPr lang="en-US"/>
        </a:p>
      </dgm:t>
    </dgm:pt>
    <dgm:pt modelId="{624DC9DC-6B3E-4A92-AAA4-D0DF9D675C25}" type="pres">
      <dgm:prSet presAssocID="{00EB7A13-FE28-4E09-B733-7E8BB276AC45}" presName="pillarX" presStyleLbl="node1" presStyleIdx="2" presStyleCnt="3" custLinFactX="-100000" custLinFactNeighborX="-100147" custLinFactNeighborY="252">
        <dgm:presLayoutVars>
          <dgm:bulletEnabled val="1"/>
        </dgm:presLayoutVars>
      </dgm:prSet>
      <dgm:spPr/>
      <dgm:t>
        <a:bodyPr/>
        <a:lstStyle/>
        <a:p>
          <a:endParaRPr lang="en-US"/>
        </a:p>
      </dgm:t>
    </dgm:pt>
    <dgm:pt modelId="{74B67A70-7E62-4BFF-8E52-070582D978C8}" type="pres">
      <dgm:prSet presAssocID="{4FF13FFB-08E4-4440-99C0-024F97376D58}" presName="base" presStyleLbl="dkBgShp" presStyleIdx="1" presStyleCnt="2"/>
      <dgm:spPr/>
      <dgm:t>
        <a:bodyPr/>
        <a:lstStyle/>
        <a:p>
          <a:endParaRPr lang="en-US"/>
        </a:p>
      </dgm:t>
    </dgm:pt>
  </dgm:ptLst>
  <dgm:cxnLst>
    <dgm:cxn modelId="{47A149E9-E8B3-496F-BE09-0719B8516926}" type="presOf" srcId="{CDB5689D-6879-45DF-A0D2-7B0B0331BC59}" destId="{2E99458A-E780-4F3E-93D3-1843676FFAAD}" srcOrd="0" destOrd="0" presId="urn:microsoft.com/office/officeart/2005/8/layout/hList3"/>
    <dgm:cxn modelId="{1CA47964-EA25-4FAC-A9F6-6401DB7899BC}" srcId="{B5EE56D3-B483-409F-BBFD-5BE27B5955FE}" destId="{4FF13FFB-08E4-4440-99C0-024F97376D58}" srcOrd="0" destOrd="0" parTransId="{45A436FB-43B5-4D69-9D83-C037A3BBF91D}" sibTransId="{5B6B7D75-6706-40D2-9409-06508F6C4875}"/>
    <dgm:cxn modelId="{90DFBBAD-6E44-44D4-A29F-76228B310677}" srcId="{4FF13FFB-08E4-4440-99C0-024F97376D58}" destId="{EF767EDF-DC92-473A-8C88-7EF5D74626CC}" srcOrd="0" destOrd="0" parTransId="{BC6553B3-A373-4FD8-9BC9-9543CBCAAD41}" sibTransId="{3EB7B7F1-029F-425B-9274-A2C13F775176}"/>
    <dgm:cxn modelId="{334706CE-A39E-4AE6-827A-760DC592C977}" type="presOf" srcId="{EF767EDF-DC92-473A-8C88-7EF5D74626CC}" destId="{711D4913-33BB-4A39-8D00-B7F189CC875E}" srcOrd="0" destOrd="0" presId="urn:microsoft.com/office/officeart/2005/8/layout/hList3"/>
    <dgm:cxn modelId="{4F051F0F-B8B7-4C81-9943-F5133A655384}" type="presOf" srcId="{B5EE56D3-B483-409F-BBFD-5BE27B5955FE}" destId="{5C91443E-2B47-40B9-BF3F-E437D499FF93}" srcOrd="0" destOrd="0" presId="urn:microsoft.com/office/officeart/2005/8/layout/hList3"/>
    <dgm:cxn modelId="{28BFF0DD-52A7-4352-BC44-FC65CDB3AF0B}" srcId="{4FF13FFB-08E4-4440-99C0-024F97376D58}" destId="{CDB5689D-6879-45DF-A0D2-7B0B0331BC59}" srcOrd="1" destOrd="0" parTransId="{46B04CC2-B127-4BB9-A3B2-C3621967A696}" sibTransId="{6A4A1E2E-0707-4BC5-A4D7-325608A9AC6B}"/>
    <dgm:cxn modelId="{BB979C26-B22A-4A49-B5B6-193C78022F2F}" type="presOf" srcId="{00EB7A13-FE28-4E09-B733-7E8BB276AC45}" destId="{624DC9DC-6B3E-4A92-AAA4-D0DF9D675C25}" srcOrd="0" destOrd="0" presId="urn:microsoft.com/office/officeart/2005/8/layout/hList3"/>
    <dgm:cxn modelId="{B66C8538-0955-473D-BB65-202C92E99C43}" type="presOf" srcId="{4FF13FFB-08E4-4440-99C0-024F97376D58}" destId="{C0531420-4927-47B3-ADBF-88466BB4A7B7}" srcOrd="0" destOrd="0" presId="urn:microsoft.com/office/officeart/2005/8/layout/hList3"/>
    <dgm:cxn modelId="{60BA4A85-4619-4BDA-B7FC-8B70F6C25AFF}" srcId="{4FF13FFB-08E4-4440-99C0-024F97376D58}" destId="{00EB7A13-FE28-4E09-B733-7E8BB276AC45}" srcOrd="2" destOrd="0" parTransId="{BAD2C4FF-8026-4E97-888F-96A1800B82F3}" sibTransId="{FB816C25-4712-4A4F-872D-1041C1EE62B4}"/>
    <dgm:cxn modelId="{CA4EDADC-00D0-4B3F-B08C-0A5CF43D363B}" type="presParOf" srcId="{5C91443E-2B47-40B9-BF3F-E437D499FF93}" destId="{C0531420-4927-47B3-ADBF-88466BB4A7B7}" srcOrd="0" destOrd="0" presId="urn:microsoft.com/office/officeart/2005/8/layout/hList3"/>
    <dgm:cxn modelId="{FD808CA8-8F46-4C47-9062-1E19DE0D84A9}" type="presParOf" srcId="{5C91443E-2B47-40B9-BF3F-E437D499FF93}" destId="{63207B5C-3EE9-4334-9224-D0009A4F511B}" srcOrd="1" destOrd="0" presId="urn:microsoft.com/office/officeart/2005/8/layout/hList3"/>
    <dgm:cxn modelId="{4C2B47D2-E095-41C7-9937-0A35A6298DC3}" type="presParOf" srcId="{63207B5C-3EE9-4334-9224-D0009A4F511B}" destId="{711D4913-33BB-4A39-8D00-B7F189CC875E}" srcOrd="0" destOrd="0" presId="urn:microsoft.com/office/officeart/2005/8/layout/hList3"/>
    <dgm:cxn modelId="{0967DFC5-53A4-4047-BAFE-B0DD5637A08B}" type="presParOf" srcId="{63207B5C-3EE9-4334-9224-D0009A4F511B}" destId="{2E99458A-E780-4F3E-93D3-1843676FFAAD}" srcOrd="1" destOrd="0" presId="urn:microsoft.com/office/officeart/2005/8/layout/hList3"/>
    <dgm:cxn modelId="{CFACE10F-5AA1-47C3-B96D-CCB5EACB4381}" type="presParOf" srcId="{63207B5C-3EE9-4334-9224-D0009A4F511B}" destId="{624DC9DC-6B3E-4A92-AAA4-D0DF9D675C25}" srcOrd="2" destOrd="0" presId="urn:microsoft.com/office/officeart/2005/8/layout/hList3"/>
    <dgm:cxn modelId="{D098A926-123C-40A5-916A-EDD71A8474C8}" type="presParOf" srcId="{5C91443E-2B47-40B9-BF3F-E437D499FF93}" destId="{74B67A70-7E62-4BFF-8E52-070582D978C8}" srcOrd="2" destOrd="0" presId="urn:microsoft.com/office/officeart/2005/8/layout/hList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A40789D-01B4-4DC0-9E01-24E4023BD970}"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2D5F2207-A2AB-4CE9-BEE6-F66F8FF808E0}">
      <dgm:prSet phldrT="[Text]" custT="1"/>
      <dgm:spPr/>
      <dgm:t>
        <a:bodyPr/>
        <a:lstStyle/>
        <a:p>
          <a:pPr rtl="1"/>
          <a:r>
            <a:rPr lang="ar-SA" sz="4000" dirty="0" smtClean="0"/>
            <a:t>دول مجلس التعاون من الدول الأكثر انفتاحا على العالم الخارجي </a:t>
          </a:r>
          <a:r>
            <a:rPr lang="ar-AE" sz="4000" dirty="0" smtClean="0"/>
            <a:t>و جميعها  في </a:t>
          </a:r>
          <a:r>
            <a:rPr lang="ar-SA" sz="4000" dirty="0" smtClean="0"/>
            <a:t>منظمة التجارة العالمية</a:t>
          </a:r>
          <a:r>
            <a:rPr lang="en-US" sz="3600" dirty="0" smtClean="0"/>
            <a:t>WTO</a:t>
          </a:r>
          <a:r>
            <a:rPr lang="en-US" sz="4000" dirty="0" smtClean="0"/>
            <a:t> </a:t>
          </a:r>
          <a:endParaRPr lang="en-US" sz="4000" dirty="0"/>
        </a:p>
      </dgm:t>
    </dgm:pt>
    <dgm:pt modelId="{8816E9D4-9142-426E-A053-4D2548EE1A80}" type="parTrans" cxnId="{5367E2B2-A9A2-4CF4-A2FA-98A6B9B0EA0D}">
      <dgm:prSet/>
      <dgm:spPr/>
      <dgm:t>
        <a:bodyPr/>
        <a:lstStyle/>
        <a:p>
          <a:endParaRPr lang="en-US"/>
        </a:p>
      </dgm:t>
    </dgm:pt>
    <dgm:pt modelId="{45C1B5B9-FB84-4A44-82F3-2B357DE8CD12}" type="sibTrans" cxnId="{5367E2B2-A9A2-4CF4-A2FA-98A6B9B0EA0D}">
      <dgm:prSet/>
      <dgm:spPr/>
      <dgm:t>
        <a:bodyPr/>
        <a:lstStyle/>
        <a:p>
          <a:endParaRPr lang="en-US"/>
        </a:p>
      </dgm:t>
    </dgm:pt>
    <dgm:pt modelId="{481D1E3D-C3AA-458A-92ED-ACB78F7C212E}">
      <dgm:prSet phldrT="[Text]" custT="1"/>
      <dgm:spPr/>
      <dgm:t>
        <a:bodyPr/>
        <a:lstStyle/>
        <a:p>
          <a:pPr rtl="1"/>
          <a:r>
            <a:rPr lang="ar-AE" sz="2800" dirty="0" smtClean="0"/>
            <a:t>تذبذب وتباين في متوسط دخل الفرد بين هذه الدول</a:t>
          </a:r>
          <a:r>
            <a:rPr lang="en-US" sz="2800" dirty="0" smtClean="0"/>
            <a:t>  </a:t>
          </a:r>
          <a:r>
            <a:rPr lang="ar-AE" sz="2800" dirty="0" smtClean="0"/>
            <a:t> وتقلب في إجمالي الناتج المحلى نتيجة الاعتماد على النفط.</a:t>
          </a:r>
          <a:endParaRPr lang="en-US" sz="2800" dirty="0"/>
        </a:p>
      </dgm:t>
    </dgm:pt>
    <dgm:pt modelId="{973812C1-6738-44BF-8FA8-38C291027D84}" type="parTrans" cxnId="{8E329E07-8C16-4ACE-B5AE-9DD62EDDAC64}">
      <dgm:prSet/>
      <dgm:spPr/>
      <dgm:t>
        <a:bodyPr/>
        <a:lstStyle/>
        <a:p>
          <a:endParaRPr lang="en-US"/>
        </a:p>
      </dgm:t>
    </dgm:pt>
    <dgm:pt modelId="{6C16288E-9185-477B-883F-9CF3510A7A45}" type="sibTrans" cxnId="{8E329E07-8C16-4ACE-B5AE-9DD62EDDAC64}">
      <dgm:prSet/>
      <dgm:spPr/>
      <dgm:t>
        <a:bodyPr/>
        <a:lstStyle/>
        <a:p>
          <a:endParaRPr lang="en-US"/>
        </a:p>
      </dgm:t>
    </dgm:pt>
    <dgm:pt modelId="{02D7A903-232C-47FC-B4DA-6A597FCC3628}">
      <dgm:prSet phldrT="[Text]" custT="1"/>
      <dgm:spPr/>
      <dgm:t>
        <a:bodyPr/>
        <a:lstStyle/>
        <a:p>
          <a:pPr rtl="1"/>
          <a:r>
            <a:rPr lang="ar-AE" altLang="ar-SA" sz="3600" dirty="0" smtClean="0">
              <a:latin typeface="Arial" charset="0"/>
            </a:rPr>
            <a:t>معدلات استهلاك عالية (ادخار متدني)</a:t>
          </a:r>
          <a:endParaRPr lang="en-US" sz="3600" dirty="0"/>
        </a:p>
      </dgm:t>
    </dgm:pt>
    <dgm:pt modelId="{DD643D74-02C4-474D-B468-0CA8DEA964E9}" type="parTrans" cxnId="{F41F1866-97E5-4849-A147-AA3C6A35FC00}">
      <dgm:prSet/>
      <dgm:spPr/>
      <dgm:t>
        <a:bodyPr/>
        <a:lstStyle/>
        <a:p>
          <a:endParaRPr lang="en-US"/>
        </a:p>
      </dgm:t>
    </dgm:pt>
    <dgm:pt modelId="{A92CA3FA-90A2-4172-BC7C-5117786A377A}" type="sibTrans" cxnId="{F41F1866-97E5-4849-A147-AA3C6A35FC00}">
      <dgm:prSet/>
      <dgm:spPr/>
      <dgm:t>
        <a:bodyPr/>
        <a:lstStyle/>
        <a:p>
          <a:endParaRPr lang="en-US"/>
        </a:p>
      </dgm:t>
    </dgm:pt>
    <dgm:pt modelId="{497A598A-EB2A-408B-BE7E-BD74BA8C5DD2}" type="pres">
      <dgm:prSet presAssocID="{7A40789D-01B4-4DC0-9E01-24E4023BD970}" presName="diagram" presStyleCnt="0">
        <dgm:presLayoutVars>
          <dgm:dir/>
          <dgm:resizeHandles val="exact"/>
        </dgm:presLayoutVars>
      </dgm:prSet>
      <dgm:spPr/>
      <dgm:t>
        <a:bodyPr/>
        <a:lstStyle/>
        <a:p>
          <a:endParaRPr lang="en-US"/>
        </a:p>
      </dgm:t>
    </dgm:pt>
    <dgm:pt modelId="{923A6AAE-9FD2-4171-8B80-9665532AD8D7}" type="pres">
      <dgm:prSet presAssocID="{2D5F2207-A2AB-4CE9-BEE6-F66F8FF808E0}" presName="node" presStyleLbl="node1" presStyleIdx="0" presStyleCnt="3" custScaleX="242080" custScaleY="113408" custLinFactNeighborX="-2795" custLinFactNeighborY="-773">
        <dgm:presLayoutVars>
          <dgm:bulletEnabled val="1"/>
        </dgm:presLayoutVars>
      </dgm:prSet>
      <dgm:spPr/>
      <dgm:t>
        <a:bodyPr/>
        <a:lstStyle/>
        <a:p>
          <a:endParaRPr lang="en-US"/>
        </a:p>
      </dgm:t>
    </dgm:pt>
    <dgm:pt modelId="{156C5C86-4995-4E53-B6A2-D76D18B31725}" type="pres">
      <dgm:prSet presAssocID="{45C1B5B9-FB84-4A44-82F3-2B357DE8CD12}" presName="sibTrans" presStyleCnt="0"/>
      <dgm:spPr/>
      <dgm:t>
        <a:bodyPr/>
        <a:lstStyle/>
        <a:p>
          <a:endParaRPr lang="en-US"/>
        </a:p>
      </dgm:t>
    </dgm:pt>
    <dgm:pt modelId="{61F845B4-9DD8-4847-B40A-D8DDA912B7B6}" type="pres">
      <dgm:prSet presAssocID="{481D1E3D-C3AA-458A-92ED-ACB78F7C212E}" presName="node" presStyleLbl="node1" presStyleIdx="1" presStyleCnt="3" custScaleX="123609" custLinFactNeighborX="-11189" custLinFactNeighborY="-5174">
        <dgm:presLayoutVars>
          <dgm:bulletEnabled val="1"/>
        </dgm:presLayoutVars>
      </dgm:prSet>
      <dgm:spPr/>
      <dgm:t>
        <a:bodyPr/>
        <a:lstStyle/>
        <a:p>
          <a:endParaRPr lang="en-US"/>
        </a:p>
      </dgm:t>
    </dgm:pt>
    <dgm:pt modelId="{B5142E8A-7BE0-4833-B6D9-E462063330AD}" type="pres">
      <dgm:prSet presAssocID="{6C16288E-9185-477B-883F-9CF3510A7A45}" presName="sibTrans" presStyleCnt="0"/>
      <dgm:spPr/>
      <dgm:t>
        <a:bodyPr/>
        <a:lstStyle/>
        <a:p>
          <a:endParaRPr lang="en-US"/>
        </a:p>
      </dgm:t>
    </dgm:pt>
    <dgm:pt modelId="{C8A1755F-3624-4880-AC5D-D9A8CB2F3333}" type="pres">
      <dgm:prSet presAssocID="{02D7A903-232C-47FC-B4DA-6A597FCC3628}" presName="node" presStyleLbl="node1" presStyleIdx="2" presStyleCnt="3" custScaleX="108454" custLinFactNeighborX="8154" custLinFactNeighborY="-5174">
        <dgm:presLayoutVars>
          <dgm:bulletEnabled val="1"/>
        </dgm:presLayoutVars>
      </dgm:prSet>
      <dgm:spPr/>
      <dgm:t>
        <a:bodyPr/>
        <a:lstStyle/>
        <a:p>
          <a:endParaRPr lang="en-US"/>
        </a:p>
      </dgm:t>
    </dgm:pt>
  </dgm:ptLst>
  <dgm:cxnLst>
    <dgm:cxn modelId="{F41F1866-97E5-4849-A147-AA3C6A35FC00}" srcId="{7A40789D-01B4-4DC0-9E01-24E4023BD970}" destId="{02D7A903-232C-47FC-B4DA-6A597FCC3628}" srcOrd="2" destOrd="0" parTransId="{DD643D74-02C4-474D-B468-0CA8DEA964E9}" sibTransId="{A92CA3FA-90A2-4172-BC7C-5117786A377A}"/>
    <dgm:cxn modelId="{8DE541DC-32D7-45A8-9123-75A3093472EC}" type="presOf" srcId="{7A40789D-01B4-4DC0-9E01-24E4023BD970}" destId="{497A598A-EB2A-408B-BE7E-BD74BA8C5DD2}" srcOrd="0" destOrd="0" presId="urn:microsoft.com/office/officeart/2005/8/layout/default"/>
    <dgm:cxn modelId="{8E329E07-8C16-4ACE-B5AE-9DD62EDDAC64}" srcId="{7A40789D-01B4-4DC0-9E01-24E4023BD970}" destId="{481D1E3D-C3AA-458A-92ED-ACB78F7C212E}" srcOrd="1" destOrd="0" parTransId="{973812C1-6738-44BF-8FA8-38C291027D84}" sibTransId="{6C16288E-9185-477B-883F-9CF3510A7A45}"/>
    <dgm:cxn modelId="{F7DA81EE-421D-41C8-AB7E-815A01A54FAD}" type="presOf" srcId="{2D5F2207-A2AB-4CE9-BEE6-F66F8FF808E0}" destId="{923A6AAE-9FD2-4171-8B80-9665532AD8D7}" srcOrd="0" destOrd="0" presId="urn:microsoft.com/office/officeart/2005/8/layout/default"/>
    <dgm:cxn modelId="{C2E1F6C6-65FD-4C04-B08A-D89F6FAEF996}" type="presOf" srcId="{481D1E3D-C3AA-458A-92ED-ACB78F7C212E}" destId="{61F845B4-9DD8-4847-B40A-D8DDA912B7B6}" srcOrd="0" destOrd="0" presId="urn:microsoft.com/office/officeart/2005/8/layout/default"/>
    <dgm:cxn modelId="{0626A3E0-2563-40E7-B378-8D5402FAE586}" type="presOf" srcId="{02D7A903-232C-47FC-B4DA-6A597FCC3628}" destId="{C8A1755F-3624-4880-AC5D-D9A8CB2F3333}" srcOrd="0" destOrd="0" presId="urn:microsoft.com/office/officeart/2005/8/layout/default"/>
    <dgm:cxn modelId="{5367E2B2-A9A2-4CF4-A2FA-98A6B9B0EA0D}" srcId="{7A40789D-01B4-4DC0-9E01-24E4023BD970}" destId="{2D5F2207-A2AB-4CE9-BEE6-F66F8FF808E0}" srcOrd="0" destOrd="0" parTransId="{8816E9D4-9142-426E-A053-4D2548EE1A80}" sibTransId="{45C1B5B9-FB84-4A44-82F3-2B357DE8CD12}"/>
    <dgm:cxn modelId="{84DBE19B-26CD-4A01-9521-79C5DB7126FA}" type="presParOf" srcId="{497A598A-EB2A-408B-BE7E-BD74BA8C5DD2}" destId="{923A6AAE-9FD2-4171-8B80-9665532AD8D7}" srcOrd="0" destOrd="0" presId="urn:microsoft.com/office/officeart/2005/8/layout/default"/>
    <dgm:cxn modelId="{C7201C87-E8E7-4A35-A952-097FC5B086EE}" type="presParOf" srcId="{497A598A-EB2A-408B-BE7E-BD74BA8C5DD2}" destId="{156C5C86-4995-4E53-B6A2-D76D18B31725}" srcOrd="1" destOrd="0" presId="urn:microsoft.com/office/officeart/2005/8/layout/default"/>
    <dgm:cxn modelId="{7CBA2109-0F1E-4020-B08D-4399B0B30557}" type="presParOf" srcId="{497A598A-EB2A-408B-BE7E-BD74BA8C5DD2}" destId="{61F845B4-9DD8-4847-B40A-D8DDA912B7B6}" srcOrd="2" destOrd="0" presId="urn:microsoft.com/office/officeart/2005/8/layout/default"/>
    <dgm:cxn modelId="{8747C3EF-9637-4397-8DAD-143FFEF86687}" type="presParOf" srcId="{497A598A-EB2A-408B-BE7E-BD74BA8C5DD2}" destId="{B5142E8A-7BE0-4833-B6D9-E462063330AD}" srcOrd="3" destOrd="0" presId="urn:microsoft.com/office/officeart/2005/8/layout/default"/>
    <dgm:cxn modelId="{167C08D5-33B6-4F3C-801D-025C7747EAF0}" type="presParOf" srcId="{497A598A-EB2A-408B-BE7E-BD74BA8C5DD2}" destId="{C8A1755F-3624-4880-AC5D-D9A8CB2F3333}" srcOrd="4"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BD4C619-7CD7-4F13-A64B-BC3DEF30DF80}" type="doc">
      <dgm:prSet loTypeId="urn:microsoft.com/office/officeart/2005/8/layout/vList2" loCatId="list" qsTypeId="urn:microsoft.com/office/officeart/2005/8/quickstyle/simple2" qsCatId="simple" csTypeId="urn:microsoft.com/office/officeart/2005/8/colors/colorful2" csCatId="colorful" phldr="1"/>
      <dgm:spPr/>
      <dgm:t>
        <a:bodyPr/>
        <a:lstStyle/>
        <a:p>
          <a:endParaRPr lang="en-US"/>
        </a:p>
      </dgm:t>
    </dgm:pt>
    <dgm:pt modelId="{A74821CF-D9F5-45DB-A439-C944FBDCB987}">
      <dgm:prSet phldrT="[Text]" custT="1"/>
      <dgm:spPr/>
      <dgm:t>
        <a:bodyPr/>
        <a:lstStyle/>
        <a:p>
          <a:pPr algn="r" rtl="1"/>
          <a:r>
            <a:rPr lang="ar-AE" sz="2400" b="1" dirty="0" smtClean="0"/>
            <a:t>تنوع الإنتاج بعيدا عن النفط</a:t>
          </a:r>
          <a:endParaRPr lang="en-US" sz="2400" b="1" dirty="0"/>
        </a:p>
      </dgm:t>
    </dgm:pt>
    <dgm:pt modelId="{A6DC2D93-90CC-4F5D-AB24-F0ACA63CC110}" type="parTrans" cxnId="{7BA71D4F-C081-42AE-B5E0-43E8A9CB0B05}">
      <dgm:prSet/>
      <dgm:spPr/>
      <dgm:t>
        <a:bodyPr/>
        <a:lstStyle/>
        <a:p>
          <a:endParaRPr lang="en-US"/>
        </a:p>
      </dgm:t>
    </dgm:pt>
    <dgm:pt modelId="{8D81991F-AD82-4737-9DFD-3D3095CFB88F}" type="sibTrans" cxnId="{7BA71D4F-C081-42AE-B5E0-43E8A9CB0B05}">
      <dgm:prSet/>
      <dgm:spPr/>
      <dgm:t>
        <a:bodyPr/>
        <a:lstStyle/>
        <a:p>
          <a:endParaRPr lang="en-US" sz="2800" dirty="0"/>
        </a:p>
      </dgm:t>
    </dgm:pt>
    <dgm:pt modelId="{3AA48365-8AF1-4775-9AF0-1E973D3D5305}">
      <dgm:prSet custT="1"/>
      <dgm:spPr/>
      <dgm:t>
        <a:bodyPr/>
        <a:lstStyle/>
        <a:p>
          <a:pPr algn="r" rtl="1"/>
          <a:r>
            <a:rPr lang="ar-AE" sz="2400" b="1" dirty="0" smtClean="0"/>
            <a:t>خلق مصدر دخل للحكومة غير النفط وتقليل العجز في الموازنات</a:t>
          </a:r>
        </a:p>
      </dgm:t>
    </dgm:pt>
    <dgm:pt modelId="{A000E11E-4E8A-46E0-BA0C-8452A2A424DB}" type="parTrans" cxnId="{4099EC51-22FD-4847-8C8D-AB73C20BB476}">
      <dgm:prSet/>
      <dgm:spPr/>
      <dgm:t>
        <a:bodyPr/>
        <a:lstStyle/>
        <a:p>
          <a:endParaRPr lang="en-US"/>
        </a:p>
      </dgm:t>
    </dgm:pt>
    <dgm:pt modelId="{55684237-FE08-4DDB-9F26-9E9763657E19}" type="sibTrans" cxnId="{4099EC51-22FD-4847-8C8D-AB73C20BB476}">
      <dgm:prSet/>
      <dgm:spPr/>
      <dgm:t>
        <a:bodyPr/>
        <a:lstStyle/>
        <a:p>
          <a:endParaRPr lang="en-US" sz="2800" dirty="0"/>
        </a:p>
      </dgm:t>
    </dgm:pt>
    <dgm:pt modelId="{1F7B4D96-4B49-4DE8-A421-399918895021}">
      <dgm:prSet custT="1"/>
      <dgm:spPr/>
      <dgm:t>
        <a:bodyPr/>
        <a:lstStyle/>
        <a:p>
          <a:pPr algn="r" rtl="1"/>
          <a:r>
            <a:rPr lang="ar-AE" sz="2400" b="1" dirty="0" smtClean="0"/>
            <a:t>العمالة وخلل التركيبة السكانية </a:t>
          </a:r>
          <a:r>
            <a:rPr lang="ar-AE" sz="2400" b="1" dirty="0" err="1" smtClean="0"/>
            <a:t>و</a:t>
          </a:r>
          <a:r>
            <a:rPr lang="ar-SA" altLang="en-US" sz="2400" b="1" dirty="0" smtClean="0">
              <a:latin typeface="Times New Roman" pitchFamily="18" charset="0"/>
            </a:rPr>
            <a:t>ظهور مشكلة البطالة بين المواطنين </a:t>
          </a:r>
          <a:endParaRPr lang="ar-AE" sz="2400" b="1" dirty="0" smtClean="0"/>
        </a:p>
      </dgm:t>
    </dgm:pt>
    <dgm:pt modelId="{71DC7532-A47B-49B2-8D50-1D3FF118B40B}" type="parTrans" cxnId="{CEAA6B13-FFC2-426A-9A18-AF899AC80E7C}">
      <dgm:prSet/>
      <dgm:spPr/>
      <dgm:t>
        <a:bodyPr/>
        <a:lstStyle/>
        <a:p>
          <a:endParaRPr lang="en-US"/>
        </a:p>
      </dgm:t>
    </dgm:pt>
    <dgm:pt modelId="{88F40152-540D-40BB-98F6-82ECF2F35FCE}" type="sibTrans" cxnId="{CEAA6B13-FFC2-426A-9A18-AF899AC80E7C}">
      <dgm:prSet/>
      <dgm:spPr/>
      <dgm:t>
        <a:bodyPr/>
        <a:lstStyle/>
        <a:p>
          <a:endParaRPr lang="en-US" sz="2800" dirty="0"/>
        </a:p>
      </dgm:t>
    </dgm:pt>
    <dgm:pt modelId="{F56AD460-8FDA-4C7A-A079-7AB3585B0DFC}">
      <dgm:prSet custT="1"/>
      <dgm:spPr/>
      <dgm:t>
        <a:bodyPr/>
        <a:lstStyle/>
        <a:p>
          <a:pPr algn="r" rtl="1"/>
          <a:r>
            <a:rPr lang="ar-AE" sz="2400" b="1" dirty="0" smtClean="0"/>
            <a:t>فرص وظيفية خارج القطاع الحكومي</a:t>
          </a:r>
        </a:p>
      </dgm:t>
    </dgm:pt>
    <dgm:pt modelId="{7D4F11C4-3410-4E1B-9D8D-38EA03020832}" type="parTrans" cxnId="{39C724F0-BC9D-42AD-BBDC-83027A50ED4A}">
      <dgm:prSet/>
      <dgm:spPr/>
      <dgm:t>
        <a:bodyPr/>
        <a:lstStyle/>
        <a:p>
          <a:endParaRPr lang="en-US"/>
        </a:p>
      </dgm:t>
    </dgm:pt>
    <dgm:pt modelId="{8061128A-4F2F-4C5B-9CC4-60A89568FE42}" type="sibTrans" cxnId="{39C724F0-BC9D-42AD-BBDC-83027A50ED4A}">
      <dgm:prSet/>
      <dgm:spPr/>
      <dgm:t>
        <a:bodyPr/>
        <a:lstStyle/>
        <a:p>
          <a:endParaRPr lang="en-US" sz="2800" dirty="0"/>
        </a:p>
      </dgm:t>
    </dgm:pt>
    <dgm:pt modelId="{DF04E861-0C15-420B-808D-700C46B104DE}">
      <dgm:prSet custT="1"/>
      <dgm:spPr/>
      <dgm:t>
        <a:bodyPr/>
        <a:lstStyle/>
        <a:p>
          <a:pPr algn="r" rtl="1"/>
          <a:r>
            <a:rPr lang="ar-AE" sz="2400" b="1" dirty="0" smtClean="0"/>
            <a:t>ضمان الاستثمار لتطوير وتحديث البنية التحية</a:t>
          </a:r>
        </a:p>
      </dgm:t>
    </dgm:pt>
    <dgm:pt modelId="{41CEBA29-B78B-4CEE-B533-6C83B2F94B26}" type="parTrans" cxnId="{6AA2DB71-B95A-4B02-AB79-00AF224DFE7F}">
      <dgm:prSet/>
      <dgm:spPr/>
      <dgm:t>
        <a:bodyPr/>
        <a:lstStyle/>
        <a:p>
          <a:endParaRPr lang="en-US"/>
        </a:p>
      </dgm:t>
    </dgm:pt>
    <dgm:pt modelId="{3B186224-CF1F-4273-9B26-2877D56F7C51}" type="sibTrans" cxnId="{6AA2DB71-B95A-4B02-AB79-00AF224DFE7F}">
      <dgm:prSet/>
      <dgm:spPr/>
      <dgm:t>
        <a:bodyPr/>
        <a:lstStyle/>
        <a:p>
          <a:endParaRPr lang="en-US" sz="2800" dirty="0"/>
        </a:p>
      </dgm:t>
    </dgm:pt>
    <dgm:pt modelId="{2A087C34-F4FD-4A5B-84EA-6A1BBA58C641}">
      <dgm:prSet custT="1"/>
      <dgm:spPr/>
      <dgm:t>
        <a:bodyPr/>
        <a:lstStyle/>
        <a:p>
          <a:pPr algn="r" rtl="1"/>
          <a:r>
            <a:rPr lang="ar-AE" sz="2400" b="1" dirty="0" smtClean="0"/>
            <a:t>التنسيق والتعاون من أجل خلق قوة اقتصادية واحدة</a:t>
          </a:r>
        </a:p>
      </dgm:t>
    </dgm:pt>
    <dgm:pt modelId="{28E9CF57-1BD9-4EA9-B17F-B2D7E5C27ADE}" type="sibTrans" cxnId="{C38F6CAF-5906-4FD0-9466-71DD1AD59939}">
      <dgm:prSet/>
      <dgm:spPr/>
      <dgm:t>
        <a:bodyPr/>
        <a:lstStyle/>
        <a:p>
          <a:endParaRPr lang="en-US" sz="2800" dirty="0"/>
        </a:p>
      </dgm:t>
    </dgm:pt>
    <dgm:pt modelId="{15AA524C-3756-4E2E-8634-90D7C213942C}" type="parTrans" cxnId="{C38F6CAF-5906-4FD0-9466-71DD1AD59939}">
      <dgm:prSet/>
      <dgm:spPr/>
      <dgm:t>
        <a:bodyPr/>
        <a:lstStyle/>
        <a:p>
          <a:endParaRPr lang="en-US"/>
        </a:p>
      </dgm:t>
    </dgm:pt>
    <dgm:pt modelId="{F4A7BCCA-7C86-49FB-8FDE-EE5795107810}" type="pres">
      <dgm:prSet presAssocID="{CBD4C619-7CD7-4F13-A64B-BC3DEF30DF80}" presName="linear" presStyleCnt="0">
        <dgm:presLayoutVars>
          <dgm:animLvl val="lvl"/>
          <dgm:resizeHandles val="exact"/>
        </dgm:presLayoutVars>
      </dgm:prSet>
      <dgm:spPr/>
      <dgm:t>
        <a:bodyPr/>
        <a:lstStyle/>
        <a:p>
          <a:endParaRPr lang="en-US"/>
        </a:p>
      </dgm:t>
    </dgm:pt>
    <dgm:pt modelId="{60C42978-B54A-4E59-9A13-818817A55996}" type="pres">
      <dgm:prSet presAssocID="{A74821CF-D9F5-45DB-A439-C944FBDCB987}" presName="parentText" presStyleLbl="node1" presStyleIdx="0" presStyleCnt="6">
        <dgm:presLayoutVars>
          <dgm:chMax val="0"/>
          <dgm:bulletEnabled val="1"/>
        </dgm:presLayoutVars>
      </dgm:prSet>
      <dgm:spPr/>
      <dgm:t>
        <a:bodyPr/>
        <a:lstStyle/>
        <a:p>
          <a:endParaRPr lang="en-US"/>
        </a:p>
      </dgm:t>
    </dgm:pt>
    <dgm:pt modelId="{8AD03298-BA5E-410E-BBE1-770FB12D7B51}" type="pres">
      <dgm:prSet presAssocID="{8D81991F-AD82-4737-9DFD-3D3095CFB88F}" presName="spacer" presStyleCnt="0"/>
      <dgm:spPr/>
      <dgm:t>
        <a:bodyPr/>
        <a:lstStyle/>
        <a:p>
          <a:endParaRPr lang="en-US"/>
        </a:p>
      </dgm:t>
    </dgm:pt>
    <dgm:pt modelId="{EFDA9F3B-4E85-4171-8A35-8EB738348111}" type="pres">
      <dgm:prSet presAssocID="{3AA48365-8AF1-4775-9AF0-1E973D3D5305}" presName="parentText" presStyleLbl="node1" presStyleIdx="1" presStyleCnt="6">
        <dgm:presLayoutVars>
          <dgm:chMax val="0"/>
          <dgm:bulletEnabled val="1"/>
        </dgm:presLayoutVars>
      </dgm:prSet>
      <dgm:spPr/>
      <dgm:t>
        <a:bodyPr/>
        <a:lstStyle/>
        <a:p>
          <a:endParaRPr lang="en-US"/>
        </a:p>
      </dgm:t>
    </dgm:pt>
    <dgm:pt modelId="{4BBFC3A0-95EE-4C51-BE85-3CB8A5987456}" type="pres">
      <dgm:prSet presAssocID="{55684237-FE08-4DDB-9F26-9E9763657E19}" presName="spacer" presStyleCnt="0"/>
      <dgm:spPr/>
      <dgm:t>
        <a:bodyPr/>
        <a:lstStyle/>
        <a:p>
          <a:endParaRPr lang="en-US"/>
        </a:p>
      </dgm:t>
    </dgm:pt>
    <dgm:pt modelId="{D85A700B-B776-4FFD-BD39-6A32A961B83D}" type="pres">
      <dgm:prSet presAssocID="{1F7B4D96-4B49-4DE8-A421-399918895021}" presName="parentText" presStyleLbl="node1" presStyleIdx="2" presStyleCnt="6">
        <dgm:presLayoutVars>
          <dgm:chMax val="0"/>
          <dgm:bulletEnabled val="1"/>
        </dgm:presLayoutVars>
      </dgm:prSet>
      <dgm:spPr/>
      <dgm:t>
        <a:bodyPr/>
        <a:lstStyle/>
        <a:p>
          <a:endParaRPr lang="en-US"/>
        </a:p>
      </dgm:t>
    </dgm:pt>
    <dgm:pt modelId="{71A65CC2-F9A8-4D87-BB5F-595A105D9F5B}" type="pres">
      <dgm:prSet presAssocID="{88F40152-540D-40BB-98F6-82ECF2F35FCE}" presName="spacer" presStyleCnt="0"/>
      <dgm:spPr/>
      <dgm:t>
        <a:bodyPr/>
        <a:lstStyle/>
        <a:p>
          <a:endParaRPr lang="en-US"/>
        </a:p>
      </dgm:t>
    </dgm:pt>
    <dgm:pt modelId="{82F9022A-DABD-4376-A364-C4DFB4EC4C15}" type="pres">
      <dgm:prSet presAssocID="{F56AD460-8FDA-4C7A-A079-7AB3585B0DFC}" presName="parentText" presStyleLbl="node1" presStyleIdx="3" presStyleCnt="6">
        <dgm:presLayoutVars>
          <dgm:chMax val="0"/>
          <dgm:bulletEnabled val="1"/>
        </dgm:presLayoutVars>
      </dgm:prSet>
      <dgm:spPr/>
      <dgm:t>
        <a:bodyPr/>
        <a:lstStyle/>
        <a:p>
          <a:endParaRPr lang="en-US"/>
        </a:p>
      </dgm:t>
    </dgm:pt>
    <dgm:pt modelId="{0592EB55-9AC4-436A-AC5B-6352C5044893}" type="pres">
      <dgm:prSet presAssocID="{8061128A-4F2F-4C5B-9CC4-60A89568FE42}" presName="spacer" presStyleCnt="0"/>
      <dgm:spPr/>
      <dgm:t>
        <a:bodyPr/>
        <a:lstStyle/>
        <a:p>
          <a:endParaRPr lang="en-US"/>
        </a:p>
      </dgm:t>
    </dgm:pt>
    <dgm:pt modelId="{671BE1D1-9DB7-4225-98E8-3304FAD7B563}" type="pres">
      <dgm:prSet presAssocID="{DF04E861-0C15-420B-808D-700C46B104DE}" presName="parentText" presStyleLbl="node1" presStyleIdx="4" presStyleCnt="6">
        <dgm:presLayoutVars>
          <dgm:chMax val="0"/>
          <dgm:bulletEnabled val="1"/>
        </dgm:presLayoutVars>
      </dgm:prSet>
      <dgm:spPr/>
      <dgm:t>
        <a:bodyPr/>
        <a:lstStyle/>
        <a:p>
          <a:endParaRPr lang="en-US"/>
        </a:p>
      </dgm:t>
    </dgm:pt>
    <dgm:pt modelId="{69E07A58-5DCB-495F-AFEE-F6BCCC73C13D}" type="pres">
      <dgm:prSet presAssocID="{3B186224-CF1F-4273-9B26-2877D56F7C51}" presName="spacer" presStyleCnt="0"/>
      <dgm:spPr/>
      <dgm:t>
        <a:bodyPr/>
        <a:lstStyle/>
        <a:p>
          <a:endParaRPr lang="en-US"/>
        </a:p>
      </dgm:t>
    </dgm:pt>
    <dgm:pt modelId="{180F5A2F-CA03-4B87-962E-F0D5B45CEFEE}" type="pres">
      <dgm:prSet presAssocID="{2A087C34-F4FD-4A5B-84EA-6A1BBA58C641}" presName="parentText" presStyleLbl="node1" presStyleIdx="5" presStyleCnt="6">
        <dgm:presLayoutVars>
          <dgm:chMax val="0"/>
          <dgm:bulletEnabled val="1"/>
        </dgm:presLayoutVars>
      </dgm:prSet>
      <dgm:spPr/>
      <dgm:t>
        <a:bodyPr/>
        <a:lstStyle/>
        <a:p>
          <a:endParaRPr lang="en-US"/>
        </a:p>
      </dgm:t>
    </dgm:pt>
  </dgm:ptLst>
  <dgm:cxnLst>
    <dgm:cxn modelId="{9641B921-C225-4C41-9BCA-E22399D3AC78}" type="presOf" srcId="{CBD4C619-7CD7-4F13-A64B-BC3DEF30DF80}" destId="{F4A7BCCA-7C86-49FB-8FDE-EE5795107810}" srcOrd="0" destOrd="0" presId="urn:microsoft.com/office/officeart/2005/8/layout/vList2"/>
    <dgm:cxn modelId="{CEAA6B13-FFC2-426A-9A18-AF899AC80E7C}" srcId="{CBD4C619-7CD7-4F13-A64B-BC3DEF30DF80}" destId="{1F7B4D96-4B49-4DE8-A421-399918895021}" srcOrd="2" destOrd="0" parTransId="{71DC7532-A47B-49B2-8D50-1D3FF118B40B}" sibTransId="{88F40152-540D-40BB-98F6-82ECF2F35FCE}"/>
    <dgm:cxn modelId="{5C1C0104-32FD-4327-9156-0B67D80B1978}" type="presOf" srcId="{DF04E861-0C15-420B-808D-700C46B104DE}" destId="{671BE1D1-9DB7-4225-98E8-3304FAD7B563}" srcOrd="0" destOrd="0" presId="urn:microsoft.com/office/officeart/2005/8/layout/vList2"/>
    <dgm:cxn modelId="{759A11F0-8F6C-454E-ADB9-9FA5919AA3ED}" type="presOf" srcId="{3AA48365-8AF1-4775-9AF0-1E973D3D5305}" destId="{EFDA9F3B-4E85-4171-8A35-8EB738348111}" srcOrd="0" destOrd="0" presId="urn:microsoft.com/office/officeart/2005/8/layout/vList2"/>
    <dgm:cxn modelId="{4099EC51-22FD-4847-8C8D-AB73C20BB476}" srcId="{CBD4C619-7CD7-4F13-A64B-BC3DEF30DF80}" destId="{3AA48365-8AF1-4775-9AF0-1E973D3D5305}" srcOrd="1" destOrd="0" parTransId="{A000E11E-4E8A-46E0-BA0C-8452A2A424DB}" sibTransId="{55684237-FE08-4DDB-9F26-9E9763657E19}"/>
    <dgm:cxn modelId="{6AA2DB71-B95A-4B02-AB79-00AF224DFE7F}" srcId="{CBD4C619-7CD7-4F13-A64B-BC3DEF30DF80}" destId="{DF04E861-0C15-420B-808D-700C46B104DE}" srcOrd="4" destOrd="0" parTransId="{41CEBA29-B78B-4CEE-B533-6C83B2F94B26}" sibTransId="{3B186224-CF1F-4273-9B26-2877D56F7C51}"/>
    <dgm:cxn modelId="{C38F6CAF-5906-4FD0-9466-71DD1AD59939}" srcId="{CBD4C619-7CD7-4F13-A64B-BC3DEF30DF80}" destId="{2A087C34-F4FD-4A5B-84EA-6A1BBA58C641}" srcOrd="5" destOrd="0" parTransId="{15AA524C-3756-4E2E-8634-90D7C213942C}" sibTransId="{28E9CF57-1BD9-4EA9-B17F-B2D7E5C27ADE}"/>
    <dgm:cxn modelId="{57E4A164-AD63-419B-9845-52C494241260}" type="presOf" srcId="{F56AD460-8FDA-4C7A-A079-7AB3585B0DFC}" destId="{82F9022A-DABD-4376-A364-C4DFB4EC4C15}" srcOrd="0" destOrd="0" presId="urn:microsoft.com/office/officeart/2005/8/layout/vList2"/>
    <dgm:cxn modelId="{973D757D-DA6E-4A40-BC40-60075FFF53EE}" type="presOf" srcId="{1F7B4D96-4B49-4DE8-A421-399918895021}" destId="{D85A700B-B776-4FFD-BD39-6A32A961B83D}" srcOrd="0" destOrd="0" presId="urn:microsoft.com/office/officeart/2005/8/layout/vList2"/>
    <dgm:cxn modelId="{6C525629-05C8-49FB-BF25-E85ED8B98717}" type="presOf" srcId="{2A087C34-F4FD-4A5B-84EA-6A1BBA58C641}" destId="{180F5A2F-CA03-4B87-962E-F0D5B45CEFEE}" srcOrd="0" destOrd="0" presId="urn:microsoft.com/office/officeart/2005/8/layout/vList2"/>
    <dgm:cxn modelId="{39C724F0-BC9D-42AD-BBDC-83027A50ED4A}" srcId="{CBD4C619-7CD7-4F13-A64B-BC3DEF30DF80}" destId="{F56AD460-8FDA-4C7A-A079-7AB3585B0DFC}" srcOrd="3" destOrd="0" parTransId="{7D4F11C4-3410-4E1B-9D8D-38EA03020832}" sibTransId="{8061128A-4F2F-4C5B-9CC4-60A89568FE42}"/>
    <dgm:cxn modelId="{7BA71D4F-C081-42AE-B5E0-43E8A9CB0B05}" srcId="{CBD4C619-7CD7-4F13-A64B-BC3DEF30DF80}" destId="{A74821CF-D9F5-45DB-A439-C944FBDCB987}" srcOrd="0" destOrd="0" parTransId="{A6DC2D93-90CC-4F5D-AB24-F0ACA63CC110}" sibTransId="{8D81991F-AD82-4737-9DFD-3D3095CFB88F}"/>
    <dgm:cxn modelId="{3EA56A29-E3B0-46F1-80AE-29C4847DE4FC}" type="presOf" srcId="{A74821CF-D9F5-45DB-A439-C944FBDCB987}" destId="{60C42978-B54A-4E59-9A13-818817A55996}" srcOrd="0" destOrd="0" presId="urn:microsoft.com/office/officeart/2005/8/layout/vList2"/>
    <dgm:cxn modelId="{00D0FB3D-1965-4213-BE02-675C7FF753A5}" type="presParOf" srcId="{F4A7BCCA-7C86-49FB-8FDE-EE5795107810}" destId="{60C42978-B54A-4E59-9A13-818817A55996}" srcOrd="0" destOrd="0" presId="urn:microsoft.com/office/officeart/2005/8/layout/vList2"/>
    <dgm:cxn modelId="{A1A10973-E748-4963-9405-27BE0A6B58C1}" type="presParOf" srcId="{F4A7BCCA-7C86-49FB-8FDE-EE5795107810}" destId="{8AD03298-BA5E-410E-BBE1-770FB12D7B51}" srcOrd="1" destOrd="0" presId="urn:microsoft.com/office/officeart/2005/8/layout/vList2"/>
    <dgm:cxn modelId="{1AF6FCEB-6273-4CA7-96FF-B22FE3BBE957}" type="presParOf" srcId="{F4A7BCCA-7C86-49FB-8FDE-EE5795107810}" destId="{EFDA9F3B-4E85-4171-8A35-8EB738348111}" srcOrd="2" destOrd="0" presId="urn:microsoft.com/office/officeart/2005/8/layout/vList2"/>
    <dgm:cxn modelId="{C083B1E4-8305-4BE8-8C3F-889077B448C5}" type="presParOf" srcId="{F4A7BCCA-7C86-49FB-8FDE-EE5795107810}" destId="{4BBFC3A0-95EE-4C51-BE85-3CB8A5987456}" srcOrd="3" destOrd="0" presId="urn:microsoft.com/office/officeart/2005/8/layout/vList2"/>
    <dgm:cxn modelId="{BFF537E9-10BB-40CB-83D8-CBEA1BF11025}" type="presParOf" srcId="{F4A7BCCA-7C86-49FB-8FDE-EE5795107810}" destId="{D85A700B-B776-4FFD-BD39-6A32A961B83D}" srcOrd="4" destOrd="0" presId="urn:microsoft.com/office/officeart/2005/8/layout/vList2"/>
    <dgm:cxn modelId="{89887225-AFD6-433C-92D6-6F7F26727556}" type="presParOf" srcId="{F4A7BCCA-7C86-49FB-8FDE-EE5795107810}" destId="{71A65CC2-F9A8-4D87-BB5F-595A105D9F5B}" srcOrd="5" destOrd="0" presId="urn:microsoft.com/office/officeart/2005/8/layout/vList2"/>
    <dgm:cxn modelId="{24CA8DBC-A771-452C-BBEE-45DD84C11C35}" type="presParOf" srcId="{F4A7BCCA-7C86-49FB-8FDE-EE5795107810}" destId="{82F9022A-DABD-4376-A364-C4DFB4EC4C15}" srcOrd="6" destOrd="0" presId="urn:microsoft.com/office/officeart/2005/8/layout/vList2"/>
    <dgm:cxn modelId="{4E830F2F-C377-4C6D-A643-D72AFFA5D1BD}" type="presParOf" srcId="{F4A7BCCA-7C86-49FB-8FDE-EE5795107810}" destId="{0592EB55-9AC4-436A-AC5B-6352C5044893}" srcOrd="7" destOrd="0" presId="urn:microsoft.com/office/officeart/2005/8/layout/vList2"/>
    <dgm:cxn modelId="{62A9B6BA-F679-4D65-903B-E95ED1F21B9E}" type="presParOf" srcId="{F4A7BCCA-7C86-49FB-8FDE-EE5795107810}" destId="{671BE1D1-9DB7-4225-98E8-3304FAD7B563}" srcOrd="8" destOrd="0" presId="urn:microsoft.com/office/officeart/2005/8/layout/vList2"/>
    <dgm:cxn modelId="{C6C60C14-01CC-4455-8B08-B3C141B99517}" type="presParOf" srcId="{F4A7BCCA-7C86-49FB-8FDE-EE5795107810}" destId="{69E07A58-5DCB-495F-AFEE-F6BCCC73C13D}" srcOrd="9" destOrd="0" presId="urn:microsoft.com/office/officeart/2005/8/layout/vList2"/>
    <dgm:cxn modelId="{372BCD0E-F6C4-4764-B228-369744E7F1DD}" type="presParOf" srcId="{F4A7BCCA-7C86-49FB-8FDE-EE5795107810}" destId="{180F5A2F-CA03-4B87-962E-F0D5B45CEFEE}" srcOrd="10"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5A2EE3A-790B-4686-AE22-9346292252CA}" type="doc">
      <dgm:prSet loTypeId="urn:microsoft.com/office/officeart/2005/8/layout/hList6" loCatId="list" qsTypeId="urn:microsoft.com/office/officeart/2005/8/quickstyle/simple2" qsCatId="simple" csTypeId="urn:microsoft.com/office/officeart/2005/8/colors/colorful2" csCatId="colorful" phldr="1"/>
      <dgm:spPr/>
      <dgm:t>
        <a:bodyPr/>
        <a:lstStyle/>
        <a:p>
          <a:endParaRPr lang="en-US"/>
        </a:p>
      </dgm:t>
    </dgm:pt>
    <dgm:pt modelId="{9380273D-1D19-4BDC-A110-F6AF765C3FA6}">
      <dgm:prSet phldrT="[Text]"/>
      <dgm:spPr/>
      <dgm:t>
        <a:bodyPr/>
        <a:lstStyle/>
        <a:p>
          <a:pPr rtl="1"/>
          <a:r>
            <a:rPr lang="ar-AE" dirty="0" smtClean="0"/>
            <a:t>وجود قوانين منظمة للأعمال ونظام ضريبي يتسم بالشفافية، عدم وجود تحيز لصالح المستثمر الوطني ، </a:t>
          </a:r>
          <a:endParaRPr lang="en-US" b="1" dirty="0"/>
        </a:p>
      </dgm:t>
    </dgm:pt>
    <dgm:pt modelId="{3C718C46-63B3-46D6-9E05-A9A5C4A5D674}" type="parTrans" cxnId="{80685B1C-35B3-40F3-8E66-A4F716AF0BE6}">
      <dgm:prSet/>
      <dgm:spPr/>
      <dgm:t>
        <a:bodyPr/>
        <a:lstStyle/>
        <a:p>
          <a:endParaRPr lang="en-US"/>
        </a:p>
      </dgm:t>
    </dgm:pt>
    <dgm:pt modelId="{0A564D63-DF0F-47C4-911C-DE24DA51EF8F}" type="sibTrans" cxnId="{80685B1C-35B3-40F3-8E66-A4F716AF0BE6}">
      <dgm:prSet/>
      <dgm:spPr/>
      <dgm:t>
        <a:bodyPr/>
        <a:lstStyle/>
        <a:p>
          <a:endParaRPr lang="en-US"/>
        </a:p>
      </dgm:t>
    </dgm:pt>
    <dgm:pt modelId="{F9F59690-BD5C-4C58-9620-F33897789BF3}">
      <dgm:prSet phldrT="[Text]"/>
      <dgm:spPr/>
      <dgm:t>
        <a:bodyPr/>
        <a:lstStyle/>
        <a:p>
          <a:pPr rtl="1"/>
          <a:r>
            <a:rPr lang="ar-AE" dirty="0" smtClean="0"/>
            <a:t>استقرار سياسي واقتصادي وعدم وجود تقلبات مفاجئة في السياسات الاقتصادية، استقرار المؤشرات الاقتصادية الكلية،</a:t>
          </a:r>
        </a:p>
        <a:p>
          <a:r>
            <a:rPr lang="ar-AE" dirty="0" smtClean="0"/>
            <a:t>وجود نظام بنكي متطور </a:t>
          </a:r>
          <a:r>
            <a:rPr lang="ar-AE" dirty="0" err="1" smtClean="0"/>
            <a:t>و</a:t>
          </a:r>
          <a:r>
            <a:rPr lang="ar-AE" dirty="0" smtClean="0"/>
            <a:t> عدم تفشى الفساد ،</a:t>
          </a:r>
          <a:endParaRPr lang="en-US" b="1" dirty="0"/>
        </a:p>
      </dgm:t>
    </dgm:pt>
    <dgm:pt modelId="{0C1878E6-7D6E-471B-93CC-CB04C16AEBBF}" type="parTrans" cxnId="{A1D5F794-BD73-47A4-AAF5-CE820D182BA0}">
      <dgm:prSet/>
      <dgm:spPr/>
      <dgm:t>
        <a:bodyPr/>
        <a:lstStyle/>
        <a:p>
          <a:endParaRPr lang="en-US"/>
        </a:p>
      </dgm:t>
    </dgm:pt>
    <dgm:pt modelId="{1E91FC65-B298-445B-8D24-D4E5C41A9B8B}" type="sibTrans" cxnId="{A1D5F794-BD73-47A4-AAF5-CE820D182BA0}">
      <dgm:prSet/>
      <dgm:spPr/>
      <dgm:t>
        <a:bodyPr/>
        <a:lstStyle/>
        <a:p>
          <a:endParaRPr lang="en-US"/>
        </a:p>
      </dgm:t>
    </dgm:pt>
    <dgm:pt modelId="{416C099E-6106-4A16-BB94-F8907D22CF8A}">
      <dgm:prSet phldrT="[Text]" custT="1"/>
      <dgm:spPr/>
      <dgm:t>
        <a:bodyPr/>
        <a:lstStyle/>
        <a:p>
          <a:pPr rtl="1"/>
          <a:r>
            <a:rPr lang="ar-AE" sz="2000" dirty="0" smtClean="0"/>
            <a:t>عدم وجود قيود على دخول المستثمرين الأجانب والحرية في تحويل الأرباح </a:t>
          </a:r>
        </a:p>
        <a:p>
          <a:r>
            <a:rPr lang="ar-AE" sz="2000" dirty="0" smtClean="0"/>
            <a:t>وجود حوافز مالية، ويفضل وجود هيئة محلية خاصة بالتعامل مع المستثمرين</a:t>
          </a:r>
          <a:r>
            <a:rPr lang="ar-AE" sz="2400" b="1" dirty="0" smtClean="0"/>
            <a:t>.</a:t>
          </a:r>
          <a:endParaRPr lang="en-US" b="1" dirty="0"/>
        </a:p>
      </dgm:t>
    </dgm:pt>
    <dgm:pt modelId="{C23256C1-D923-40FB-9CAD-059619857E47}" type="parTrans" cxnId="{B7A84152-FD52-448F-A47C-8BB656561CF1}">
      <dgm:prSet/>
      <dgm:spPr/>
      <dgm:t>
        <a:bodyPr/>
        <a:lstStyle/>
        <a:p>
          <a:endParaRPr lang="en-US"/>
        </a:p>
      </dgm:t>
    </dgm:pt>
    <dgm:pt modelId="{45B04F91-CDF6-4595-9C3A-AF0E68F0C487}" type="sibTrans" cxnId="{B7A84152-FD52-448F-A47C-8BB656561CF1}">
      <dgm:prSet/>
      <dgm:spPr/>
      <dgm:t>
        <a:bodyPr/>
        <a:lstStyle/>
        <a:p>
          <a:endParaRPr lang="en-US"/>
        </a:p>
      </dgm:t>
    </dgm:pt>
    <dgm:pt modelId="{AAF308C7-2514-4219-88C7-69A3AF6A5EB5}" type="pres">
      <dgm:prSet presAssocID="{C5A2EE3A-790B-4686-AE22-9346292252CA}" presName="Name0" presStyleCnt="0">
        <dgm:presLayoutVars>
          <dgm:dir/>
          <dgm:resizeHandles val="exact"/>
        </dgm:presLayoutVars>
      </dgm:prSet>
      <dgm:spPr/>
      <dgm:t>
        <a:bodyPr/>
        <a:lstStyle/>
        <a:p>
          <a:endParaRPr lang="en-US"/>
        </a:p>
      </dgm:t>
    </dgm:pt>
    <dgm:pt modelId="{43709797-16CD-4680-942B-1B88C1B4A31F}" type="pres">
      <dgm:prSet presAssocID="{9380273D-1D19-4BDC-A110-F6AF765C3FA6}" presName="node" presStyleLbl="node1" presStyleIdx="0" presStyleCnt="3" custLinFactX="1214" custLinFactNeighborX="100000" custLinFactNeighborY="0">
        <dgm:presLayoutVars>
          <dgm:bulletEnabled val="1"/>
        </dgm:presLayoutVars>
      </dgm:prSet>
      <dgm:spPr/>
      <dgm:t>
        <a:bodyPr/>
        <a:lstStyle/>
        <a:p>
          <a:endParaRPr lang="en-US"/>
        </a:p>
      </dgm:t>
    </dgm:pt>
    <dgm:pt modelId="{A978E948-1A3D-4288-A434-55B09158522E}" type="pres">
      <dgm:prSet presAssocID="{0A564D63-DF0F-47C4-911C-DE24DA51EF8F}" presName="sibTrans" presStyleCnt="0"/>
      <dgm:spPr/>
      <dgm:t>
        <a:bodyPr/>
        <a:lstStyle/>
        <a:p>
          <a:endParaRPr lang="en-US"/>
        </a:p>
      </dgm:t>
    </dgm:pt>
    <dgm:pt modelId="{FE05A9CC-5C5B-4651-81EC-2292D8DC1F17}" type="pres">
      <dgm:prSet presAssocID="{F9F59690-BD5C-4C58-9620-F33897789BF3}" presName="node" presStyleLbl="node1" presStyleIdx="1" presStyleCnt="3" custLinFactNeighborX="5395" custLinFactNeighborY="0">
        <dgm:presLayoutVars>
          <dgm:bulletEnabled val="1"/>
        </dgm:presLayoutVars>
      </dgm:prSet>
      <dgm:spPr/>
      <dgm:t>
        <a:bodyPr/>
        <a:lstStyle/>
        <a:p>
          <a:endParaRPr lang="en-US"/>
        </a:p>
      </dgm:t>
    </dgm:pt>
    <dgm:pt modelId="{B7AFCE86-0991-402C-8F75-4661E2FF446D}" type="pres">
      <dgm:prSet presAssocID="{1E91FC65-B298-445B-8D24-D4E5C41A9B8B}" presName="sibTrans" presStyleCnt="0"/>
      <dgm:spPr/>
      <dgm:t>
        <a:bodyPr/>
        <a:lstStyle/>
        <a:p>
          <a:endParaRPr lang="en-US"/>
        </a:p>
      </dgm:t>
    </dgm:pt>
    <dgm:pt modelId="{F057FE7B-04E5-443E-B788-C77527D1FAD7}" type="pres">
      <dgm:prSet presAssocID="{416C099E-6106-4A16-BB94-F8907D22CF8A}" presName="node" presStyleLbl="node1" presStyleIdx="2" presStyleCnt="3" custLinFactX="94426" custLinFactNeighborX="100000" custLinFactNeighborY="-4159">
        <dgm:presLayoutVars>
          <dgm:bulletEnabled val="1"/>
        </dgm:presLayoutVars>
      </dgm:prSet>
      <dgm:spPr/>
      <dgm:t>
        <a:bodyPr/>
        <a:lstStyle/>
        <a:p>
          <a:endParaRPr lang="en-US"/>
        </a:p>
      </dgm:t>
    </dgm:pt>
  </dgm:ptLst>
  <dgm:cxnLst>
    <dgm:cxn modelId="{A1D5F794-BD73-47A4-AAF5-CE820D182BA0}" srcId="{C5A2EE3A-790B-4686-AE22-9346292252CA}" destId="{F9F59690-BD5C-4C58-9620-F33897789BF3}" srcOrd="1" destOrd="0" parTransId="{0C1878E6-7D6E-471B-93CC-CB04C16AEBBF}" sibTransId="{1E91FC65-B298-445B-8D24-D4E5C41A9B8B}"/>
    <dgm:cxn modelId="{80685B1C-35B3-40F3-8E66-A4F716AF0BE6}" srcId="{C5A2EE3A-790B-4686-AE22-9346292252CA}" destId="{9380273D-1D19-4BDC-A110-F6AF765C3FA6}" srcOrd="0" destOrd="0" parTransId="{3C718C46-63B3-46D6-9E05-A9A5C4A5D674}" sibTransId="{0A564D63-DF0F-47C4-911C-DE24DA51EF8F}"/>
    <dgm:cxn modelId="{AF8A6259-AA34-4118-8C6A-75B5FAA15DDF}" type="presOf" srcId="{416C099E-6106-4A16-BB94-F8907D22CF8A}" destId="{F057FE7B-04E5-443E-B788-C77527D1FAD7}" srcOrd="0" destOrd="0" presId="urn:microsoft.com/office/officeart/2005/8/layout/hList6"/>
    <dgm:cxn modelId="{D7BD832A-9742-4FE7-8A16-837E603ECBF8}" type="presOf" srcId="{F9F59690-BD5C-4C58-9620-F33897789BF3}" destId="{FE05A9CC-5C5B-4651-81EC-2292D8DC1F17}" srcOrd="0" destOrd="0" presId="urn:microsoft.com/office/officeart/2005/8/layout/hList6"/>
    <dgm:cxn modelId="{410A5829-FDA8-4A50-9958-1EED10A5DF9C}" type="presOf" srcId="{C5A2EE3A-790B-4686-AE22-9346292252CA}" destId="{AAF308C7-2514-4219-88C7-69A3AF6A5EB5}" srcOrd="0" destOrd="0" presId="urn:microsoft.com/office/officeart/2005/8/layout/hList6"/>
    <dgm:cxn modelId="{B9678949-DE5E-4D83-A274-9A7E976209D6}" type="presOf" srcId="{9380273D-1D19-4BDC-A110-F6AF765C3FA6}" destId="{43709797-16CD-4680-942B-1B88C1B4A31F}" srcOrd="0" destOrd="0" presId="urn:microsoft.com/office/officeart/2005/8/layout/hList6"/>
    <dgm:cxn modelId="{B7A84152-FD52-448F-A47C-8BB656561CF1}" srcId="{C5A2EE3A-790B-4686-AE22-9346292252CA}" destId="{416C099E-6106-4A16-BB94-F8907D22CF8A}" srcOrd="2" destOrd="0" parTransId="{C23256C1-D923-40FB-9CAD-059619857E47}" sibTransId="{45B04F91-CDF6-4595-9C3A-AF0E68F0C487}"/>
    <dgm:cxn modelId="{4F523839-2BA8-4BDA-BBB8-00F8E845DFE6}" type="presParOf" srcId="{AAF308C7-2514-4219-88C7-69A3AF6A5EB5}" destId="{43709797-16CD-4680-942B-1B88C1B4A31F}" srcOrd="0" destOrd="0" presId="urn:microsoft.com/office/officeart/2005/8/layout/hList6"/>
    <dgm:cxn modelId="{12B9F45F-446E-4B5B-96EA-B177CF260744}" type="presParOf" srcId="{AAF308C7-2514-4219-88C7-69A3AF6A5EB5}" destId="{A978E948-1A3D-4288-A434-55B09158522E}" srcOrd="1" destOrd="0" presId="urn:microsoft.com/office/officeart/2005/8/layout/hList6"/>
    <dgm:cxn modelId="{30F4DF83-88BA-433D-A189-1C8CD4FBCFD8}" type="presParOf" srcId="{AAF308C7-2514-4219-88C7-69A3AF6A5EB5}" destId="{FE05A9CC-5C5B-4651-81EC-2292D8DC1F17}" srcOrd="2" destOrd="0" presId="urn:microsoft.com/office/officeart/2005/8/layout/hList6"/>
    <dgm:cxn modelId="{83EAB361-77AB-41BC-B7A9-D6D7A3E89149}" type="presParOf" srcId="{AAF308C7-2514-4219-88C7-69A3AF6A5EB5}" destId="{B7AFCE86-0991-402C-8F75-4661E2FF446D}" srcOrd="3" destOrd="0" presId="urn:microsoft.com/office/officeart/2005/8/layout/hList6"/>
    <dgm:cxn modelId="{F1EB0F95-96B6-4B13-B176-713B3B0F283E}" type="presParOf" srcId="{AAF308C7-2514-4219-88C7-69A3AF6A5EB5}" destId="{F057FE7B-04E5-443E-B788-C77527D1FAD7}" srcOrd="4"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5A2EE3A-790B-4686-AE22-9346292252CA}" type="doc">
      <dgm:prSet loTypeId="urn:microsoft.com/office/officeart/2005/8/layout/hList6" loCatId="list" qsTypeId="urn:microsoft.com/office/officeart/2005/8/quickstyle/simple2" qsCatId="simple" csTypeId="urn:microsoft.com/office/officeart/2005/8/colors/colorful2" csCatId="colorful" phldr="1"/>
      <dgm:spPr/>
      <dgm:t>
        <a:bodyPr/>
        <a:lstStyle/>
        <a:p>
          <a:endParaRPr lang="en-US"/>
        </a:p>
      </dgm:t>
    </dgm:pt>
    <dgm:pt modelId="{9380273D-1D19-4BDC-A110-F6AF765C3FA6}">
      <dgm:prSet phldrT="[Text]"/>
      <dgm:spPr/>
      <dgm:t>
        <a:bodyPr/>
        <a:lstStyle/>
        <a:p>
          <a:pPr rtl="1"/>
          <a:r>
            <a:rPr lang="ar-AE" dirty="0" smtClean="0"/>
            <a:t>توافر قوة عاملة ذات مهارات عالية مع انخفاض التكاليف وزيادة الإنتاجية،</a:t>
          </a:r>
        </a:p>
      </dgm:t>
    </dgm:pt>
    <dgm:pt modelId="{3C718C46-63B3-46D6-9E05-A9A5C4A5D674}" type="parTrans" cxnId="{80685B1C-35B3-40F3-8E66-A4F716AF0BE6}">
      <dgm:prSet/>
      <dgm:spPr/>
      <dgm:t>
        <a:bodyPr/>
        <a:lstStyle/>
        <a:p>
          <a:endParaRPr lang="en-US"/>
        </a:p>
      </dgm:t>
    </dgm:pt>
    <dgm:pt modelId="{0A564D63-DF0F-47C4-911C-DE24DA51EF8F}" type="sibTrans" cxnId="{80685B1C-35B3-40F3-8E66-A4F716AF0BE6}">
      <dgm:prSet/>
      <dgm:spPr/>
      <dgm:t>
        <a:bodyPr/>
        <a:lstStyle/>
        <a:p>
          <a:endParaRPr lang="en-US"/>
        </a:p>
      </dgm:t>
    </dgm:pt>
    <dgm:pt modelId="{F9F59690-BD5C-4C58-9620-F33897789BF3}">
      <dgm:prSet phldrT="[Text]"/>
      <dgm:spPr/>
      <dgm:t>
        <a:bodyPr/>
        <a:lstStyle/>
        <a:p>
          <a:pPr rtl="1"/>
          <a:r>
            <a:rPr lang="ar-AE" dirty="0" smtClean="0"/>
            <a:t>وجود بنية تحتية ذات جودة عالية من مواصلات واتصالات، تقنية المعلومات، المياه والكهرباء. </a:t>
          </a:r>
        </a:p>
      </dgm:t>
    </dgm:pt>
    <dgm:pt modelId="{0C1878E6-7D6E-471B-93CC-CB04C16AEBBF}" type="parTrans" cxnId="{A1D5F794-BD73-47A4-AAF5-CE820D182BA0}">
      <dgm:prSet/>
      <dgm:spPr/>
      <dgm:t>
        <a:bodyPr/>
        <a:lstStyle/>
        <a:p>
          <a:endParaRPr lang="en-US"/>
        </a:p>
      </dgm:t>
    </dgm:pt>
    <dgm:pt modelId="{1E91FC65-B298-445B-8D24-D4E5C41A9B8B}" type="sibTrans" cxnId="{A1D5F794-BD73-47A4-AAF5-CE820D182BA0}">
      <dgm:prSet/>
      <dgm:spPr/>
      <dgm:t>
        <a:bodyPr/>
        <a:lstStyle/>
        <a:p>
          <a:endParaRPr lang="en-US"/>
        </a:p>
      </dgm:t>
    </dgm:pt>
    <dgm:pt modelId="{416C099E-6106-4A16-BB94-F8907D22CF8A}">
      <dgm:prSet phldrT="[Text]"/>
      <dgm:spPr/>
      <dgm:t>
        <a:bodyPr/>
        <a:lstStyle/>
        <a:p>
          <a:pPr rtl="1"/>
          <a:r>
            <a:rPr lang="ar-AE" dirty="0" smtClean="0"/>
            <a:t>وجود نظام مؤسسي قوى </a:t>
          </a:r>
          <a:r>
            <a:rPr lang="ar-AE" dirty="0" err="1" smtClean="0"/>
            <a:t>و</a:t>
          </a:r>
          <a:r>
            <a:rPr lang="ar-AE" dirty="0" smtClean="0"/>
            <a:t> نظام قضائي عادل مع وضوح القوانين الخاصة بالعقود.</a:t>
          </a:r>
        </a:p>
        <a:p>
          <a:r>
            <a:rPr lang="ar-AE" dirty="0" smtClean="0"/>
            <a:t>عدم وجود بيروقراطية وسرعة في الحصول على العقود والتصاريح الخاصة بالاستثمار.</a:t>
          </a:r>
          <a:endParaRPr lang="en-US" b="1" dirty="0"/>
        </a:p>
      </dgm:t>
    </dgm:pt>
    <dgm:pt modelId="{C23256C1-D923-40FB-9CAD-059619857E47}" type="parTrans" cxnId="{B7A84152-FD52-448F-A47C-8BB656561CF1}">
      <dgm:prSet/>
      <dgm:spPr/>
      <dgm:t>
        <a:bodyPr/>
        <a:lstStyle/>
        <a:p>
          <a:endParaRPr lang="en-US"/>
        </a:p>
      </dgm:t>
    </dgm:pt>
    <dgm:pt modelId="{45B04F91-CDF6-4595-9C3A-AF0E68F0C487}" type="sibTrans" cxnId="{B7A84152-FD52-448F-A47C-8BB656561CF1}">
      <dgm:prSet/>
      <dgm:spPr/>
      <dgm:t>
        <a:bodyPr/>
        <a:lstStyle/>
        <a:p>
          <a:endParaRPr lang="en-US"/>
        </a:p>
      </dgm:t>
    </dgm:pt>
    <dgm:pt modelId="{358F7449-F36E-4495-927A-DB60C8CF6AA7}">
      <dgm:prSet phldrT="[Text]" custT="1"/>
      <dgm:spPr/>
      <dgm:t>
        <a:bodyPr/>
        <a:lstStyle/>
        <a:p>
          <a:pPr rtl="1"/>
          <a:r>
            <a:rPr lang="ar-AE" sz="2400" dirty="0" smtClean="0"/>
            <a:t>نوعية الحياة من حيث وجود نظام تعليمي جيد، تجهيزات جيدة للإسكان وأماكن التسلية ، وتكاليف معيشية مناسبة.</a:t>
          </a:r>
          <a:endParaRPr lang="en-US" sz="2400" b="1" dirty="0"/>
        </a:p>
      </dgm:t>
    </dgm:pt>
    <dgm:pt modelId="{F3F10736-8A90-482F-BBA8-F2FA739B4791}" type="parTrans" cxnId="{0F1DBD8D-9DB6-4490-A892-D8C8B0864047}">
      <dgm:prSet/>
      <dgm:spPr/>
      <dgm:t>
        <a:bodyPr/>
        <a:lstStyle/>
        <a:p>
          <a:endParaRPr lang="en-US"/>
        </a:p>
      </dgm:t>
    </dgm:pt>
    <dgm:pt modelId="{362CECB3-D9FF-48B7-9B30-C45C041C91CE}" type="sibTrans" cxnId="{0F1DBD8D-9DB6-4490-A892-D8C8B0864047}">
      <dgm:prSet/>
      <dgm:spPr/>
      <dgm:t>
        <a:bodyPr/>
        <a:lstStyle/>
        <a:p>
          <a:endParaRPr lang="en-US"/>
        </a:p>
      </dgm:t>
    </dgm:pt>
    <dgm:pt modelId="{AAF308C7-2514-4219-88C7-69A3AF6A5EB5}" type="pres">
      <dgm:prSet presAssocID="{C5A2EE3A-790B-4686-AE22-9346292252CA}" presName="Name0" presStyleCnt="0">
        <dgm:presLayoutVars>
          <dgm:dir/>
          <dgm:resizeHandles val="exact"/>
        </dgm:presLayoutVars>
      </dgm:prSet>
      <dgm:spPr/>
      <dgm:t>
        <a:bodyPr/>
        <a:lstStyle/>
        <a:p>
          <a:endParaRPr lang="en-US"/>
        </a:p>
      </dgm:t>
    </dgm:pt>
    <dgm:pt modelId="{43709797-16CD-4680-942B-1B88C1B4A31F}" type="pres">
      <dgm:prSet presAssocID="{9380273D-1D19-4BDC-A110-F6AF765C3FA6}" presName="node" presStyleLbl="node1" presStyleIdx="0" presStyleCnt="4" custLinFactX="98074" custLinFactNeighborX="100000" custLinFactNeighborY="0">
        <dgm:presLayoutVars>
          <dgm:bulletEnabled val="1"/>
        </dgm:presLayoutVars>
      </dgm:prSet>
      <dgm:spPr/>
      <dgm:t>
        <a:bodyPr/>
        <a:lstStyle/>
        <a:p>
          <a:endParaRPr lang="en-US"/>
        </a:p>
      </dgm:t>
    </dgm:pt>
    <dgm:pt modelId="{A978E948-1A3D-4288-A434-55B09158522E}" type="pres">
      <dgm:prSet presAssocID="{0A564D63-DF0F-47C4-911C-DE24DA51EF8F}" presName="sibTrans" presStyleCnt="0"/>
      <dgm:spPr/>
      <dgm:t>
        <a:bodyPr/>
        <a:lstStyle/>
        <a:p>
          <a:endParaRPr lang="en-US"/>
        </a:p>
      </dgm:t>
    </dgm:pt>
    <dgm:pt modelId="{FE05A9CC-5C5B-4651-81EC-2292D8DC1F17}" type="pres">
      <dgm:prSet presAssocID="{F9F59690-BD5C-4C58-9620-F33897789BF3}" presName="node" presStyleLbl="node1" presStyleIdx="1" presStyleCnt="4" custLinFactX="92336" custLinFactNeighborX="100000" custLinFactNeighborY="1049">
        <dgm:presLayoutVars>
          <dgm:bulletEnabled val="1"/>
        </dgm:presLayoutVars>
      </dgm:prSet>
      <dgm:spPr/>
      <dgm:t>
        <a:bodyPr/>
        <a:lstStyle/>
        <a:p>
          <a:endParaRPr lang="en-US"/>
        </a:p>
      </dgm:t>
    </dgm:pt>
    <dgm:pt modelId="{B7AFCE86-0991-402C-8F75-4661E2FF446D}" type="pres">
      <dgm:prSet presAssocID="{1E91FC65-B298-445B-8D24-D4E5C41A9B8B}" presName="sibTrans" presStyleCnt="0"/>
      <dgm:spPr/>
      <dgm:t>
        <a:bodyPr/>
        <a:lstStyle/>
        <a:p>
          <a:endParaRPr lang="en-US"/>
        </a:p>
      </dgm:t>
    </dgm:pt>
    <dgm:pt modelId="{F057FE7B-04E5-443E-B788-C77527D1FAD7}" type="pres">
      <dgm:prSet presAssocID="{416C099E-6106-4A16-BB94-F8907D22CF8A}" presName="node" presStyleLbl="node1" presStyleIdx="2" presStyleCnt="4" custLinFactX="94426" custLinFactNeighborX="100000" custLinFactNeighborY="-4159">
        <dgm:presLayoutVars>
          <dgm:bulletEnabled val="1"/>
        </dgm:presLayoutVars>
      </dgm:prSet>
      <dgm:spPr/>
      <dgm:t>
        <a:bodyPr/>
        <a:lstStyle/>
        <a:p>
          <a:endParaRPr lang="en-US"/>
        </a:p>
      </dgm:t>
    </dgm:pt>
    <dgm:pt modelId="{D5CD2589-82B1-49D3-A21D-237AEF948BB6}" type="pres">
      <dgm:prSet presAssocID="{45B04F91-CDF6-4595-9C3A-AF0E68F0C487}" presName="sibTrans" presStyleCnt="0"/>
      <dgm:spPr/>
      <dgm:t>
        <a:bodyPr/>
        <a:lstStyle/>
        <a:p>
          <a:endParaRPr lang="en-US"/>
        </a:p>
      </dgm:t>
    </dgm:pt>
    <dgm:pt modelId="{BCA8B54D-422A-488B-9F35-55B39F11AEFD}" type="pres">
      <dgm:prSet presAssocID="{358F7449-F36E-4495-927A-DB60C8CF6AA7}" presName="node" presStyleLbl="node1" presStyleIdx="3" presStyleCnt="4" custLinFactX="-300000" custLinFactNeighborX="-301359" custLinFactNeighborY="1049">
        <dgm:presLayoutVars>
          <dgm:bulletEnabled val="1"/>
        </dgm:presLayoutVars>
      </dgm:prSet>
      <dgm:spPr/>
      <dgm:t>
        <a:bodyPr/>
        <a:lstStyle/>
        <a:p>
          <a:endParaRPr lang="en-US"/>
        </a:p>
      </dgm:t>
    </dgm:pt>
  </dgm:ptLst>
  <dgm:cxnLst>
    <dgm:cxn modelId="{A1D5F794-BD73-47A4-AAF5-CE820D182BA0}" srcId="{C5A2EE3A-790B-4686-AE22-9346292252CA}" destId="{F9F59690-BD5C-4C58-9620-F33897789BF3}" srcOrd="1" destOrd="0" parTransId="{0C1878E6-7D6E-471B-93CC-CB04C16AEBBF}" sibTransId="{1E91FC65-B298-445B-8D24-D4E5C41A9B8B}"/>
    <dgm:cxn modelId="{80685B1C-35B3-40F3-8E66-A4F716AF0BE6}" srcId="{C5A2EE3A-790B-4686-AE22-9346292252CA}" destId="{9380273D-1D19-4BDC-A110-F6AF765C3FA6}" srcOrd="0" destOrd="0" parTransId="{3C718C46-63B3-46D6-9E05-A9A5C4A5D674}" sibTransId="{0A564D63-DF0F-47C4-911C-DE24DA51EF8F}"/>
    <dgm:cxn modelId="{3010B21D-C35D-4C1B-90F0-513BBF77E017}" type="presOf" srcId="{416C099E-6106-4A16-BB94-F8907D22CF8A}" destId="{F057FE7B-04E5-443E-B788-C77527D1FAD7}" srcOrd="0" destOrd="0" presId="urn:microsoft.com/office/officeart/2005/8/layout/hList6"/>
    <dgm:cxn modelId="{55A14A58-CD52-43AE-8990-4E9F61F40F26}" type="presOf" srcId="{C5A2EE3A-790B-4686-AE22-9346292252CA}" destId="{AAF308C7-2514-4219-88C7-69A3AF6A5EB5}" srcOrd="0" destOrd="0" presId="urn:microsoft.com/office/officeart/2005/8/layout/hList6"/>
    <dgm:cxn modelId="{0EE76CAF-7156-4864-8678-1F5DD98B96C8}" type="presOf" srcId="{F9F59690-BD5C-4C58-9620-F33897789BF3}" destId="{FE05A9CC-5C5B-4651-81EC-2292D8DC1F17}" srcOrd="0" destOrd="0" presId="urn:microsoft.com/office/officeart/2005/8/layout/hList6"/>
    <dgm:cxn modelId="{B7A84152-FD52-448F-A47C-8BB656561CF1}" srcId="{C5A2EE3A-790B-4686-AE22-9346292252CA}" destId="{416C099E-6106-4A16-BB94-F8907D22CF8A}" srcOrd="2" destOrd="0" parTransId="{C23256C1-D923-40FB-9CAD-059619857E47}" sibTransId="{45B04F91-CDF6-4595-9C3A-AF0E68F0C487}"/>
    <dgm:cxn modelId="{EA19F716-02BC-455C-AEEE-9489145877AF}" type="presOf" srcId="{358F7449-F36E-4495-927A-DB60C8CF6AA7}" destId="{BCA8B54D-422A-488B-9F35-55B39F11AEFD}" srcOrd="0" destOrd="0" presId="urn:microsoft.com/office/officeart/2005/8/layout/hList6"/>
    <dgm:cxn modelId="{0F1DBD8D-9DB6-4490-A892-D8C8B0864047}" srcId="{C5A2EE3A-790B-4686-AE22-9346292252CA}" destId="{358F7449-F36E-4495-927A-DB60C8CF6AA7}" srcOrd="3" destOrd="0" parTransId="{F3F10736-8A90-482F-BBA8-F2FA739B4791}" sibTransId="{362CECB3-D9FF-48B7-9B30-C45C041C91CE}"/>
    <dgm:cxn modelId="{07F96D75-C501-4F82-B55D-67748D982CA4}" type="presOf" srcId="{9380273D-1D19-4BDC-A110-F6AF765C3FA6}" destId="{43709797-16CD-4680-942B-1B88C1B4A31F}" srcOrd="0" destOrd="0" presId="urn:microsoft.com/office/officeart/2005/8/layout/hList6"/>
    <dgm:cxn modelId="{16BBC920-0450-4324-8603-D6DABF5F7BA8}" type="presParOf" srcId="{AAF308C7-2514-4219-88C7-69A3AF6A5EB5}" destId="{43709797-16CD-4680-942B-1B88C1B4A31F}" srcOrd="0" destOrd="0" presId="urn:microsoft.com/office/officeart/2005/8/layout/hList6"/>
    <dgm:cxn modelId="{C5BD93A8-A908-44D5-BA5E-6A3FB8A74F3B}" type="presParOf" srcId="{AAF308C7-2514-4219-88C7-69A3AF6A5EB5}" destId="{A978E948-1A3D-4288-A434-55B09158522E}" srcOrd="1" destOrd="0" presId="urn:microsoft.com/office/officeart/2005/8/layout/hList6"/>
    <dgm:cxn modelId="{F050EE98-0B4F-44C0-8F47-BD07C90E4E7D}" type="presParOf" srcId="{AAF308C7-2514-4219-88C7-69A3AF6A5EB5}" destId="{FE05A9CC-5C5B-4651-81EC-2292D8DC1F17}" srcOrd="2" destOrd="0" presId="urn:microsoft.com/office/officeart/2005/8/layout/hList6"/>
    <dgm:cxn modelId="{0A850015-535C-464B-9A3E-849C90877C79}" type="presParOf" srcId="{AAF308C7-2514-4219-88C7-69A3AF6A5EB5}" destId="{B7AFCE86-0991-402C-8F75-4661E2FF446D}" srcOrd="3" destOrd="0" presId="urn:microsoft.com/office/officeart/2005/8/layout/hList6"/>
    <dgm:cxn modelId="{3DDB8573-6DD0-42EE-BF67-B1FE45C1DBBB}" type="presParOf" srcId="{AAF308C7-2514-4219-88C7-69A3AF6A5EB5}" destId="{F057FE7B-04E5-443E-B788-C77527D1FAD7}" srcOrd="4" destOrd="0" presId="urn:microsoft.com/office/officeart/2005/8/layout/hList6"/>
    <dgm:cxn modelId="{D7A6BB1B-9B33-4C2D-B12E-FF2283D52F93}" type="presParOf" srcId="{AAF308C7-2514-4219-88C7-69A3AF6A5EB5}" destId="{D5CD2589-82B1-49D3-A21D-237AEF948BB6}" srcOrd="5" destOrd="0" presId="urn:microsoft.com/office/officeart/2005/8/layout/hList6"/>
    <dgm:cxn modelId="{1438018C-2249-442D-8146-14880366AD0A}" type="presParOf" srcId="{AAF308C7-2514-4219-88C7-69A3AF6A5EB5}" destId="{BCA8B54D-422A-488B-9F35-55B39F11AEFD}" srcOrd="6" destOrd="0" presId="urn:microsoft.com/office/officeart/2005/8/layout/hList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AE5A8D6-BB27-4E13-97D3-C8D8DC63A925}" type="doc">
      <dgm:prSet loTypeId="urn:microsoft.com/office/officeart/2005/8/layout/vList2" loCatId="list" qsTypeId="urn:microsoft.com/office/officeart/2005/8/quickstyle/3d3" qsCatId="3D" csTypeId="urn:microsoft.com/office/officeart/2005/8/colors/colorful1" csCatId="colorful" phldr="1"/>
      <dgm:spPr/>
      <dgm:t>
        <a:bodyPr/>
        <a:lstStyle/>
        <a:p>
          <a:endParaRPr lang="en-US"/>
        </a:p>
      </dgm:t>
    </dgm:pt>
    <dgm:pt modelId="{EAF11D99-F146-412C-99FF-2CF2915C3304}">
      <dgm:prSet custT="1"/>
      <dgm:spPr/>
      <dgm:t>
        <a:bodyPr/>
        <a:lstStyle/>
        <a:p>
          <a:pPr rtl="1"/>
          <a:r>
            <a:rPr lang="ar-AE" sz="2400" dirty="0" smtClean="0"/>
            <a:t>أن حجم تدفق رأس المال الأجنبي المباشر الداخل لدول مجلس التعاون كان أكبر من حجم رأس المال الخارج.</a:t>
          </a:r>
          <a:endParaRPr lang="en-US" sz="2800" dirty="0"/>
        </a:p>
      </dgm:t>
    </dgm:pt>
    <dgm:pt modelId="{E42BE2B4-FC35-4E10-B0FA-A738DEB8EA45}" type="parTrans" cxnId="{E2791CD5-D91E-43D4-9938-D4FF0A08D955}">
      <dgm:prSet/>
      <dgm:spPr/>
      <dgm:t>
        <a:bodyPr/>
        <a:lstStyle/>
        <a:p>
          <a:endParaRPr lang="en-US"/>
        </a:p>
      </dgm:t>
    </dgm:pt>
    <dgm:pt modelId="{0E58CAC3-D4E6-45EF-9A72-5ABDB74D434F}" type="sibTrans" cxnId="{E2791CD5-D91E-43D4-9938-D4FF0A08D955}">
      <dgm:prSet/>
      <dgm:spPr/>
      <dgm:t>
        <a:bodyPr/>
        <a:lstStyle/>
        <a:p>
          <a:endParaRPr lang="en-US"/>
        </a:p>
      </dgm:t>
    </dgm:pt>
    <dgm:pt modelId="{B983C750-28C5-4B13-8171-F94C15CC38FC}">
      <dgm:prSet custT="1"/>
      <dgm:spPr/>
      <dgm:t>
        <a:bodyPr/>
        <a:lstStyle/>
        <a:p>
          <a:pPr rtl="1"/>
          <a:r>
            <a:rPr lang="ar-AE" sz="2800" dirty="0" smtClean="0"/>
            <a:t>هناك اتجاه تصاعدي لحجم التدفق الداخل بلغ ما نسبته 30% مع تراجع في التدفق الخارج وصل إلى 34% في 2008</a:t>
          </a:r>
          <a:endParaRPr lang="en-US" sz="2800" dirty="0"/>
        </a:p>
      </dgm:t>
    </dgm:pt>
    <dgm:pt modelId="{315EA73F-55EC-4558-BBCE-E52A5FB1E64C}" type="parTrans" cxnId="{666EB4CA-4F4B-4872-9631-85868289DD99}">
      <dgm:prSet/>
      <dgm:spPr/>
      <dgm:t>
        <a:bodyPr/>
        <a:lstStyle/>
        <a:p>
          <a:endParaRPr lang="en-US"/>
        </a:p>
      </dgm:t>
    </dgm:pt>
    <dgm:pt modelId="{BDDAF67A-43DD-43ED-8CFC-045BC7E552B3}" type="sibTrans" cxnId="{666EB4CA-4F4B-4872-9631-85868289DD99}">
      <dgm:prSet/>
      <dgm:spPr/>
      <dgm:t>
        <a:bodyPr/>
        <a:lstStyle/>
        <a:p>
          <a:endParaRPr lang="en-US"/>
        </a:p>
      </dgm:t>
    </dgm:pt>
    <dgm:pt modelId="{D9FF5F8B-6B8A-4F76-9131-C5C38CDA3BEE}">
      <dgm:prSet custT="1"/>
      <dgm:spPr/>
      <dgm:t>
        <a:bodyPr/>
        <a:lstStyle/>
        <a:p>
          <a:pPr rtl="1"/>
          <a:r>
            <a:rPr lang="ar-AE" sz="2800" dirty="0" smtClean="0"/>
            <a:t>تستحوذ السعودية على النسبة الأكبر من إجمالي التدفق الداخل بعد ان كانت الإمارات بحصة بلغت 50% و 60% في 2007 و 2008</a:t>
          </a:r>
          <a:endParaRPr lang="en-US" sz="2800" dirty="0"/>
        </a:p>
      </dgm:t>
    </dgm:pt>
    <dgm:pt modelId="{6D477F11-B96C-4ED0-8700-D2D82E526946}" type="parTrans" cxnId="{D8F5CB74-823C-4CDD-A9AF-3238767C1AD7}">
      <dgm:prSet/>
      <dgm:spPr/>
      <dgm:t>
        <a:bodyPr/>
        <a:lstStyle/>
        <a:p>
          <a:endParaRPr lang="en-US"/>
        </a:p>
      </dgm:t>
    </dgm:pt>
    <dgm:pt modelId="{C897C83B-8B31-4634-A9EF-4AE4A462B418}" type="sibTrans" cxnId="{D8F5CB74-823C-4CDD-A9AF-3238767C1AD7}">
      <dgm:prSet/>
      <dgm:spPr/>
      <dgm:t>
        <a:bodyPr/>
        <a:lstStyle/>
        <a:p>
          <a:endParaRPr lang="en-US"/>
        </a:p>
      </dgm:t>
    </dgm:pt>
    <dgm:pt modelId="{6D9E934F-7E5F-4DAF-A16E-F998C3D25A62}">
      <dgm:prSet custT="1"/>
      <dgm:spPr/>
      <dgm:t>
        <a:bodyPr/>
        <a:lstStyle/>
        <a:p>
          <a:pPr rtl="1"/>
          <a:r>
            <a:rPr lang="ar-AE" sz="2800" dirty="0" smtClean="0"/>
            <a:t>زادت نسبة التدفق الخارج من الإمارات في السنوات الأخيرة و بلغت 53% من الإجمالي في 2008 </a:t>
          </a:r>
          <a:endParaRPr lang="en-US" sz="2800" dirty="0"/>
        </a:p>
      </dgm:t>
    </dgm:pt>
    <dgm:pt modelId="{9C172A14-9B2F-421B-AEBA-0B559C59110A}" type="parTrans" cxnId="{4D9DEA73-49EB-4F12-AA46-13CFDB3A527F}">
      <dgm:prSet/>
      <dgm:spPr/>
      <dgm:t>
        <a:bodyPr/>
        <a:lstStyle/>
        <a:p>
          <a:endParaRPr lang="en-US"/>
        </a:p>
      </dgm:t>
    </dgm:pt>
    <dgm:pt modelId="{4C03F504-162E-423D-A325-F6455104AD45}" type="sibTrans" cxnId="{4D9DEA73-49EB-4F12-AA46-13CFDB3A527F}">
      <dgm:prSet/>
      <dgm:spPr/>
      <dgm:t>
        <a:bodyPr/>
        <a:lstStyle/>
        <a:p>
          <a:endParaRPr lang="en-US"/>
        </a:p>
      </dgm:t>
    </dgm:pt>
    <dgm:pt modelId="{E7BC3460-B786-410C-A8C9-143D1B09CA1A}">
      <dgm:prSet custT="1"/>
      <dgm:spPr/>
      <dgm:t>
        <a:bodyPr/>
        <a:lstStyle/>
        <a:p>
          <a:pPr rtl="1"/>
          <a:r>
            <a:rPr lang="ar-AE" sz="2400" dirty="0" smtClean="0"/>
            <a:t>تزايدت عدد المشاريع الأجنبية الجديدة في 2008 بنسبة 98% عن 2007 و استحوذت الإمارات على العدد الأكبر بنسبة 54% من الإجمالي</a:t>
          </a:r>
          <a:endParaRPr lang="en-US" sz="2400" dirty="0"/>
        </a:p>
      </dgm:t>
    </dgm:pt>
    <dgm:pt modelId="{E878D245-1158-409F-87C9-ED3F1101651D}" type="parTrans" cxnId="{72ABFE54-203B-4FEB-B240-0126D95BF542}">
      <dgm:prSet/>
      <dgm:spPr/>
      <dgm:t>
        <a:bodyPr/>
        <a:lstStyle/>
        <a:p>
          <a:endParaRPr lang="en-US"/>
        </a:p>
      </dgm:t>
    </dgm:pt>
    <dgm:pt modelId="{DEAEE66A-A40B-443B-A0EC-6C716FD55023}" type="sibTrans" cxnId="{72ABFE54-203B-4FEB-B240-0126D95BF542}">
      <dgm:prSet/>
      <dgm:spPr/>
      <dgm:t>
        <a:bodyPr/>
        <a:lstStyle/>
        <a:p>
          <a:endParaRPr lang="en-US"/>
        </a:p>
      </dgm:t>
    </dgm:pt>
    <dgm:pt modelId="{B5B0DAD5-47E3-4CA4-85AE-978C9B3B85B8}" type="pres">
      <dgm:prSet presAssocID="{BAE5A8D6-BB27-4E13-97D3-C8D8DC63A925}" presName="linear" presStyleCnt="0">
        <dgm:presLayoutVars>
          <dgm:animLvl val="lvl"/>
          <dgm:resizeHandles val="exact"/>
        </dgm:presLayoutVars>
      </dgm:prSet>
      <dgm:spPr/>
      <dgm:t>
        <a:bodyPr/>
        <a:lstStyle/>
        <a:p>
          <a:endParaRPr lang="en-US"/>
        </a:p>
      </dgm:t>
    </dgm:pt>
    <dgm:pt modelId="{6AF3A908-F2DB-4DF6-9FA4-9BD02E3622F9}" type="pres">
      <dgm:prSet presAssocID="{EAF11D99-F146-412C-99FF-2CF2915C3304}" presName="parentText" presStyleLbl="node1" presStyleIdx="0" presStyleCnt="5">
        <dgm:presLayoutVars>
          <dgm:chMax val="0"/>
          <dgm:bulletEnabled val="1"/>
        </dgm:presLayoutVars>
      </dgm:prSet>
      <dgm:spPr/>
      <dgm:t>
        <a:bodyPr/>
        <a:lstStyle/>
        <a:p>
          <a:endParaRPr lang="en-US"/>
        </a:p>
      </dgm:t>
    </dgm:pt>
    <dgm:pt modelId="{D8F71863-5EB9-46A9-9262-9B237EC78762}" type="pres">
      <dgm:prSet presAssocID="{0E58CAC3-D4E6-45EF-9A72-5ABDB74D434F}" presName="spacer" presStyleCnt="0"/>
      <dgm:spPr/>
      <dgm:t>
        <a:bodyPr/>
        <a:lstStyle/>
        <a:p>
          <a:endParaRPr lang="en-US"/>
        </a:p>
      </dgm:t>
    </dgm:pt>
    <dgm:pt modelId="{680DAC42-F4D2-4C34-990E-B21CA309F3C1}" type="pres">
      <dgm:prSet presAssocID="{B983C750-28C5-4B13-8171-F94C15CC38FC}" presName="parentText" presStyleLbl="node1" presStyleIdx="1" presStyleCnt="5">
        <dgm:presLayoutVars>
          <dgm:chMax val="0"/>
          <dgm:bulletEnabled val="1"/>
        </dgm:presLayoutVars>
      </dgm:prSet>
      <dgm:spPr/>
      <dgm:t>
        <a:bodyPr/>
        <a:lstStyle/>
        <a:p>
          <a:endParaRPr lang="en-US"/>
        </a:p>
      </dgm:t>
    </dgm:pt>
    <dgm:pt modelId="{37012562-025B-4876-9CCD-61A5DB552809}" type="pres">
      <dgm:prSet presAssocID="{BDDAF67A-43DD-43ED-8CFC-045BC7E552B3}" presName="spacer" presStyleCnt="0"/>
      <dgm:spPr/>
      <dgm:t>
        <a:bodyPr/>
        <a:lstStyle/>
        <a:p>
          <a:endParaRPr lang="en-US"/>
        </a:p>
      </dgm:t>
    </dgm:pt>
    <dgm:pt modelId="{6E296160-B6B3-424E-89D2-ECA240CFB438}" type="pres">
      <dgm:prSet presAssocID="{D9FF5F8B-6B8A-4F76-9131-C5C38CDA3BEE}" presName="parentText" presStyleLbl="node1" presStyleIdx="2" presStyleCnt="5">
        <dgm:presLayoutVars>
          <dgm:chMax val="0"/>
          <dgm:bulletEnabled val="1"/>
        </dgm:presLayoutVars>
      </dgm:prSet>
      <dgm:spPr/>
      <dgm:t>
        <a:bodyPr/>
        <a:lstStyle/>
        <a:p>
          <a:endParaRPr lang="en-US"/>
        </a:p>
      </dgm:t>
    </dgm:pt>
    <dgm:pt modelId="{4E3BB3E5-9763-4FB9-9C97-811AFA1CADB1}" type="pres">
      <dgm:prSet presAssocID="{C897C83B-8B31-4634-A9EF-4AE4A462B418}" presName="spacer" presStyleCnt="0"/>
      <dgm:spPr/>
      <dgm:t>
        <a:bodyPr/>
        <a:lstStyle/>
        <a:p>
          <a:endParaRPr lang="en-US"/>
        </a:p>
      </dgm:t>
    </dgm:pt>
    <dgm:pt modelId="{DC5D5183-A9FC-44E1-96F8-359F46844320}" type="pres">
      <dgm:prSet presAssocID="{6D9E934F-7E5F-4DAF-A16E-F998C3D25A62}" presName="parentText" presStyleLbl="node1" presStyleIdx="3" presStyleCnt="5">
        <dgm:presLayoutVars>
          <dgm:chMax val="0"/>
          <dgm:bulletEnabled val="1"/>
        </dgm:presLayoutVars>
      </dgm:prSet>
      <dgm:spPr/>
      <dgm:t>
        <a:bodyPr/>
        <a:lstStyle/>
        <a:p>
          <a:endParaRPr lang="en-US"/>
        </a:p>
      </dgm:t>
    </dgm:pt>
    <dgm:pt modelId="{8BBB8D0B-9286-4C6B-ACDE-92A6AC2B970F}" type="pres">
      <dgm:prSet presAssocID="{4C03F504-162E-423D-A325-F6455104AD45}" presName="spacer" presStyleCnt="0"/>
      <dgm:spPr/>
      <dgm:t>
        <a:bodyPr/>
        <a:lstStyle/>
        <a:p>
          <a:endParaRPr lang="en-US"/>
        </a:p>
      </dgm:t>
    </dgm:pt>
    <dgm:pt modelId="{AA576055-C369-4179-902E-92E25EA60AD7}" type="pres">
      <dgm:prSet presAssocID="{E7BC3460-B786-410C-A8C9-143D1B09CA1A}" presName="parentText" presStyleLbl="node1" presStyleIdx="4" presStyleCnt="5">
        <dgm:presLayoutVars>
          <dgm:chMax val="0"/>
          <dgm:bulletEnabled val="1"/>
        </dgm:presLayoutVars>
      </dgm:prSet>
      <dgm:spPr/>
      <dgm:t>
        <a:bodyPr/>
        <a:lstStyle/>
        <a:p>
          <a:endParaRPr lang="en-US"/>
        </a:p>
      </dgm:t>
    </dgm:pt>
  </dgm:ptLst>
  <dgm:cxnLst>
    <dgm:cxn modelId="{666EB4CA-4F4B-4872-9631-85868289DD99}" srcId="{BAE5A8D6-BB27-4E13-97D3-C8D8DC63A925}" destId="{B983C750-28C5-4B13-8171-F94C15CC38FC}" srcOrd="1" destOrd="0" parTransId="{315EA73F-55EC-4558-BBCE-E52A5FB1E64C}" sibTransId="{BDDAF67A-43DD-43ED-8CFC-045BC7E552B3}"/>
    <dgm:cxn modelId="{93379DF3-5AB0-4E1E-80B1-165126B005FF}" type="presOf" srcId="{B983C750-28C5-4B13-8171-F94C15CC38FC}" destId="{680DAC42-F4D2-4C34-990E-B21CA309F3C1}" srcOrd="0" destOrd="0" presId="urn:microsoft.com/office/officeart/2005/8/layout/vList2"/>
    <dgm:cxn modelId="{6CE61AB7-18D0-4697-8308-43E71786CF13}" type="presOf" srcId="{E7BC3460-B786-410C-A8C9-143D1B09CA1A}" destId="{AA576055-C369-4179-902E-92E25EA60AD7}" srcOrd="0" destOrd="0" presId="urn:microsoft.com/office/officeart/2005/8/layout/vList2"/>
    <dgm:cxn modelId="{4D9DEA73-49EB-4F12-AA46-13CFDB3A527F}" srcId="{BAE5A8D6-BB27-4E13-97D3-C8D8DC63A925}" destId="{6D9E934F-7E5F-4DAF-A16E-F998C3D25A62}" srcOrd="3" destOrd="0" parTransId="{9C172A14-9B2F-421B-AEBA-0B559C59110A}" sibTransId="{4C03F504-162E-423D-A325-F6455104AD45}"/>
    <dgm:cxn modelId="{BBD1205B-F134-4726-9501-C5D8C72A005F}" type="presOf" srcId="{EAF11D99-F146-412C-99FF-2CF2915C3304}" destId="{6AF3A908-F2DB-4DF6-9FA4-9BD02E3622F9}" srcOrd="0" destOrd="0" presId="urn:microsoft.com/office/officeart/2005/8/layout/vList2"/>
    <dgm:cxn modelId="{72ABFE54-203B-4FEB-B240-0126D95BF542}" srcId="{BAE5A8D6-BB27-4E13-97D3-C8D8DC63A925}" destId="{E7BC3460-B786-410C-A8C9-143D1B09CA1A}" srcOrd="4" destOrd="0" parTransId="{E878D245-1158-409F-87C9-ED3F1101651D}" sibTransId="{DEAEE66A-A40B-443B-A0EC-6C716FD55023}"/>
    <dgm:cxn modelId="{E2791CD5-D91E-43D4-9938-D4FF0A08D955}" srcId="{BAE5A8D6-BB27-4E13-97D3-C8D8DC63A925}" destId="{EAF11D99-F146-412C-99FF-2CF2915C3304}" srcOrd="0" destOrd="0" parTransId="{E42BE2B4-FC35-4E10-B0FA-A738DEB8EA45}" sibTransId="{0E58CAC3-D4E6-45EF-9A72-5ABDB74D434F}"/>
    <dgm:cxn modelId="{D4063D09-68D9-4E41-B391-BDA8DE518BD8}" type="presOf" srcId="{D9FF5F8B-6B8A-4F76-9131-C5C38CDA3BEE}" destId="{6E296160-B6B3-424E-89D2-ECA240CFB438}" srcOrd="0" destOrd="0" presId="urn:microsoft.com/office/officeart/2005/8/layout/vList2"/>
    <dgm:cxn modelId="{D54369F4-5611-40F9-8E18-A6A455A7C343}" type="presOf" srcId="{6D9E934F-7E5F-4DAF-A16E-F998C3D25A62}" destId="{DC5D5183-A9FC-44E1-96F8-359F46844320}" srcOrd="0" destOrd="0" presId="urn:microsoft.com/office/officeart/2005/8/layout/vList2"/>
    <dgm:cxn modelId="{85CC0436-9A1B-4F5E-A8B5-9305DD75A6E1}" type="presOf" srcId="{BAE5A8D6-BB27-4E13-97D3-C8D8DC63A925}" destId="{B5B0DAD5-47E3-4CA4-85AE-978C9B3B85B8}" srcOrd="0" destOrd="0" presId="urn:microsoft.com/office/officeart/2005/8/layout/vList2"/>
    <dgm:cxn modelId="{D8F5CB74-823C-4CDD-A9AF-3238767C1AD7}" srcId="{BAE5A8D6-BB27-4E13-97D3-C8D8DC63A925}" destId="{D9FF5F8B-6B8A-4F76-9131-C5C38CDA3BEE}" srcOrd="2" destOrd="0" parTransId="{6D477F11-B96C-4ED0-8700-D2D82E526946}" sibTransId="{C897C83B-8B31-4634-A9EF-4AE4A462B418}"/>
    <dgm:cxn modelId="{1C8E2D59-9FFA-42B5-A1E8-547CFA7E0445}" type="presParOf" srcId="{B5B0DAD5-47E3-4CA4-85AE-978C9B3B85B8}" destId="{6AF3A908-F2DB-4DF6-9FA4-9BD02E3622F9}" srcOrd="0" destOrd="0" presId="urn:microsoft.com/office/officeart/2005/8/layout/vList2"/>
    <dgm:cxn modelId="{695CB0D8-7ABA-4C01-8AFD-1C279AE1F8E8}" type="presParOf" srcId="{B5B0DAD5-47E3-4CA4-85AE-978C9B3B85B8}" destId="{D8F71863-5EB9-46A9-9262-9B237EC78762}" srcOrd="1" destOrd="0" presId="urn:microsoft.com/office/officeart/2005/8/layout/vList2"/>
    <dgm:cxn modelId="{155E5762-FE19-4ADA-BCBA-DD04792FF2CE}" type="presParOf" srcId="{B5B0DAD5-47E3-4CA4-85AE-978C9B3B85B8}" destId="{680DAC42-F4D2-4C34-990E-B21CA309F3C1}" srcOrd="2" destOrd="0" presId="urn:microsoft.com/office/officeart/2005/8/layout/vList2"/>
    <dgm:cxn modelId="{2C3086DC-519A-40A8-910F-73249D319F55}" type="presParOf" srcId="{B5B0DAD5-47E3-4CA4-85AE-978C9B3B85B8}" destId="{37012562-025B-4876-9CCD-61A5DB552809}" srcOrd="3" destOrd="0" presId="urn:microsoft.com/office/officeart/2005/8/layout/vList2"/>
    <dgm:cxn modelId="{F31675A2-B44F-452D-8CCE-9FDAA00C224A}" type="presParOf" srcId="{B5B0DAD5-47E3-4CA4-85AE-978C9B3B85B8}" destId="{6E296160-B6B3-424E-89D2-ECA240CFB438}" srcOrd="4" destOrd="0" presId="urn:microsoft.com/office/officeart/2005/8/layout/vList2"/>
    <dgm:cxn modelId="{7F7B4E50-047D-4E67-836F-2A6D5B996807}" type="presParOf" srcId="{B5B0DAD5-47E3-4CA4-85AE-978C9B3B85B8}" destId="{4E3BB3E5-9763-4FB9-9C97-811AFA1CADB1}" srcOrd="5" destOrd="0" presId="urn:microsoft.com/office/officeart/2005/8/layout/vList2"/>
    <dgm:cxn modelId="{5B30A899-4355-462B-97A4-EC89CADC061C}" type="presParOf" srcId="{B5B0DAD5-47E3-4CA4-85AE-978C9B3B85B8}" destId="{DC5D5183-A9FC-44E1-96F8-359F46844320}" srcOrd="6" destOrd="0" presId="urn:microsoft.com/office/officeart/2005/8/layout/vList2"/>
    <dgm:cxn modelId="{F5AAA353-8058-4D45-B58F-052C3E0FBF4D}" type="presParOf" srcId="{B5B0DAD5-47E3-4CA4-85AE-978C9B3B85B8}" destId="{8BBB8D0B-9286-4C6B-ACDE-92A6AC2B970F}" srcOrd="7" destOrd="0" presId="urn:microsoft.com/office/officeart/2005/8/layout/vList2"/>
    <dgm:cxn modelId="{9535CE4F-2C22-4894-A6DD-EEDEEB7ADD8D}" type="presParOf" srcId="{B5B0DAD5-47E3-4CA4-85AE-978C9B3B85B8}" destId="{AA576055-C369-4179-902E-92E25EA60AD7}" srcOrd="8"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E224F7-D178-4AE1-BDCF-C754A3BEAA9F}" type="doc">
      <dgm:prSet loTypeId="urn:microsoft.com/office/officeart/2005/8/layout/list1" loCatId="list" qsTypeId="urn:microsoft.com/office/officeart/2005/8/quickstyle/3d3" qsCatId="3D" csTypeId="urn:microsoft.com/office/officeart/2005/8/colors/accent1_2" csCatId="accent1" phldr="1"/>
      <dgm:spPr/>
      <dgm:t>
        <a:bodyPr/>
        <a:lstStyle/>
        <a:p>
          <a:endParaRPr lang="en-US"/>
        </a:p>
      </dgm:t>
    </dgm:pt>
    <dgm:pt modelId="{95082AE8-4DB5-4F2D-B207-93D03DCA4F71}">
      <dgm:prSet custT="1"/>
      <dgm:spPr/>
      <dgm:t>
        <a:bodyPr/>
        <a:lstStyle/>
        <a:p>
          <a:pPr algn="r" rtl="1"/>
          <a:r>
            <a:rPr lang="ar-AE" sz="2400" dirty="0" smtClean="0"/>
            <a:t>فجوة ضخمة في دول مجلس التعاون بين التدفقات الفعلية من رأس المال </a:t>
          </a:r>
          <a:r>
            <a:rPr lang="ar-AE" sz="2000" dirty="0" smtClean="0"/>
            <a:t>الأجنبي المباشر ( مؤشر الأداء)، وإمكانات اقتصاديات هذه الدول لاستيعاب رأس المال (مؤشر الإمكانات). </a:t>
          </a:r>
          <a:endParaRPr lang="en-US" sz="2000" dirty="0"/>
        </a:p>
      </dgm:t>
    </dgm:pt>
    <dgm:pt modelId="{BF0855EE-0EF1-4AB4-BD22-83D36C103550}" type="parTrans" cxnId="{67F54FE8-E377-43E9-9A06-433B83295F9A}">
      <dgm:prSet/>
      <dgm:spPr/>
      <dgm:t>
        <a:bodyPr/>
        <a:lstStyle/>
        <a:p>
          <a:endParaRPr lang="en-US"/>
        </a:p>
      </dgm:t>
    </dgm:pt>
    <dgm:pt modelId="{73623E47-B6B6-4CD4-AD29-947B55CE3F60}" type="sibTrans" cxnId="{67F54FE8-E377-43E9-9A06-433B83295F9A}">
      <dgm:prSet/>
      <dgm:spPr/>
      <dgm:t>
        <a:bodyPr/>
        <a:lstStyle/>
        <a:p>
          <a:endParaRPr lang="en-US"/>
        </a:p>
      </dgm:t>
    </dgm:pt>
    <dgm:pt modelId="{B2F1E714-FACE-49D8-B705-90F9A332B1C1}">
      <dgm:prSet custT="1"/>
      <dgm:spPr/>
      <dgm:t>
        <a:bodyPr/>
        <a:lstStyle/>
        <a:p>
          <a:pPr algn="r" rtl="1"/>
          <a:r>
            <a:rPr lang="ar-AE" sz="2800" dirty="0" smtClean="0"/>
            <a:t>الفجوة أكثر اتساعا في  الكويت </a:t>
          </a:r>
          <a:r>
            <a:rPr lang="ar-AE" sz="2800" dirty="0" err="1" smtClean="0"/>
            <a:t>و</a:t>
          </a:r>
          <a:r>
            <a:rPr lang="ar-AE" sz="2800" dirty="0" smtClean="0"/>
            <a:t> السعودية.الفجوة اتسعت خلال السنوات الأخيرة باستثناء قطر.  </a:t>
          </a:r>
          <a:endParaRPr lang="en-US" sz="2700" dirty="0"/>
        </a:p>
      </dgm:t>
    </dgm:pt>
    <dgm:pt modelId="{79334025-DB90-40B3-A99E-C0848D7E8CA5}" type="parTrans" cxnId="{36BC4E5B-899A-48B6-856F-8B6FB0B951A5}">
      <dgm:prSet/>
      <dgm:spPr/>
      <dgm:t>
        <a:bodyPr/>
        <a:lstStyle/>
        <a:p>
          <a:endParaRPr lang="en-US"/>
        </a:p>
      </dgm:t>
    </dgm:pt>
    <dgm:pt modelId="{E1978325-AD10-4FE2-AF89-039F1A0DAC97}" type="sibTrans" cxnId="{36BC4E5B-899A-48B6-856F-8B6FB0B951A5}">
      <dgm:prSet/>
      <dgm:spPr/>
      <dgm:t>
        <a:bodyPr/>
        <a:lstStyle/>
        <a:p>
          <a:endParaRPr lang="en-US"/>
        </a:p>
      </dgm:t>
    </dgm:pt>
    <dgm:pt modelId="{427C3881-1980-4208-8B73-1D5220EC33F6}">
      <dgm:prSet custT="1"/>
      <dgm:spPr/>
      <dgm:t>
        <a:bodyPr/>
        <a:lstStyle/>
        <a:p>
          <a:pPr algn="r" rtl="1"/>
          <a:r>
            <a:rPr lang="ar-AE" sz="2000" dirty="0" smtClean="0"/>
            <a:t>بالرغم من أن دول الخليج نجحت إلى حد كبير في توفير المناخ الملائم للاستثمار الأجنبي المباشر لكنها في نفس الوقت لم تنجح في جذب هذا الاستثمار بالحجم الذي يتلاءم مع إمكاناتها </a:t>
          </a:r>
          <a:r>
            <a:rPr lang="ar-AE" sz="2000" b="1" dirty="0" smtClean="0"/>
            <a:t>الاستثمارية</a:t>
          </a:r>
          <a:endParaRPr lang="en-US" sz="2000" dirty="0"/>
        </a:p>
      </dgm:t>
    </dgm:pt>
    <dgm:pt modelId="{0FEE74E3-4053-4A1F-809A-6B6C60AB9DD2}" type="parTrans" cxnId="{388B6BAE-CC24-4344-84F0-A3F598656E52}">
      <dgm:prSet/>
      <dgm:spPr/>
      <dgm:t>
        <a:bodyPr/>
        <a:lstStyle/>
        <a:p>
          <a:endParaRPr lang="en-US"/>
        </a:p>
      </dgm:t>
    </dgm:pt>
    <dgm:pt modelId="{83EC6A9B-0F25-4787-BB25-2531E393CBE3}" type="sibTrans" cxnId="{388B6BAE-CC24-4344-84F0-A3F598656E52}">
      <dgm:prSet/>
      <dgm:spPr/>
      <dgm:t>
        <a:bodyPr/>
        <a:lstStyle/>
        <a:p>
          <a:endParaRPr lang="en-US"/>
        </a:p>
      </dgm:t>
    </dgm:pt>
    <dgm:pt modelId="{FABCF3C4-A5F7-43CD-8EE8-EBB844D0FB24}" type="pres">
      <dgm:prSet presAssocID="{75E224F7-D178-4AE1-BDCF-C754A3BEAA9F}" presName="linear" presStyleCnt="0">
        <dgm:presLayoutVars>
          <dgm:dir/>
          <dgm:animLvl val="lvl"/>
          <dgm:resizeHandles val="exact"/>
        </dgm:presLayoutVars>
      </dgm:prSet>
      <dgm:spPr/>
      <dgm:t>
        <a:bodyPr/>
        <a:lstStyle/>
        <a:p>
          <a:endParaRPr lang="en-US"/>
        </a:p>
      </dgm:t>
    </dgm:pt>
    <dgm:pt modelId="{BC5EE1BC-8981-4DEE-9C8A-BA3C52A04AF9}" type="pres">
      <dgm:prSet presAssocID="{95082AE8-4DB5-4F2D-B207-93D03DCA4F71}" presName="parentLin" presStyleCnt="0"/>
      <dgm:spPr/>
      <dgm:t>
        <a:bodyPr/>
        <a:lstStyle/>
        <a:p>
          <a:endParaRPr lang="en-US"/>
        </a:p>
      </dgm:t>
    </dgm:pt>
    <dgm:pt modelId="{711CE5C0-DAAF-47EE-A11A-D4662D6C0AED}" type="pres">
      <dgm:prSet presAssocID="{95082AE8-4DB5-4F2D-B207-93D03DCA4F71}" presName="parentLeftMargin" presStyleLbl="node1" presStyleIdx="0" presStyleCnt="3"/>
      <dgm:spPr/>
      <dgm:t>
        <a:bodyPr/>
        <a:lstStyle/>
        <a:p>
          <a:endParaRPr lang="en-US"/>
        </a:p>
      </dgm:t>
    </dgm:pt>
    <dgm:pt modelId="{14F7CC3A-4B87-4312-9ACF-A01C2A20408A}" type="pres">
      <dgm:prSet presAssocID="{95082AE8-4DB5-4F2D-B207-93D03DCA4F71}" presName="parentText" presStyleLbl="node1" presStyleIdx="0" presStyleCnt="3" custScaleX="142857">
        <dgm:presLayoutVars>
          <dgm:chMax val="0"/>
          <dgm:bulletEnabled val="1"/>
        </dgm:presLayoutVars>
      </dgm:prSet>
      <dgm:spPr/>
      <dgm:t>
        <a:bodyPr/>
        <a:lstStyle/>
        <a:p>
          <a:endParaRPr lang="en-US"/>
        </a:p>
      </dgm:t>
    </dgm:pt>
    <dgm:pt modelId="{99F302DA-6914-448E-8726-52A9E0494B17}" type="pres">
      <dgm:prSet presAssocID="{95082AE8-4DB5-4F2D-B207-93D03DCA4F71}" presName="negativeSpace" presStyleCnt="0"/>
      <dgm:spPr/>
      <dgm:t>
        <a:bodyPr/>
        <a:lstStyle/>
        <a:p>
          <a:endParaRPr lang="en-US"/>
        </a:p>
      </dgm:t>
    </dgm:pt>
    <dgm:pt modelId="{6A54A5D1-9EC3-47A5-8FF0-E3432601B7EC}" type="pres">
      <dgm:prSet presAssocID="{95082AE8-4DB5-4F2D-B207-93D03DCA4F71}" presName="childText" presStyleLbl="conFgAcc1" presStyleIdx="0" presStyleCnt="3">
        <dgm:presLayoutVars>
          <dgm:bulletEnabled val="1"/>
        </dgm:presLayoutVars>
      </dgm:prSet>
      <dgm:spPr/>
      <dgm:t>
        <a:bodyPr/>
        <a:lstStyle/>
        <a:p>
          <a:endParaRPr lang="en-US"/>
        </a:p>
      </dgm:t>
    </dgm:pt>
    <dgm:pt modelId="{6AB97F61-AD7F-4C52-B4C9-00A4E69BB824}" type="pres">
      <dgm:prSet presAssocID="{73623E47-B6B6-4CD4-AD29-947B55CE3F60}" presName="spaceBetweenRectangles" presStyleCnt="0"/>
      <dgm:spPr/>
      <dgm:t>
        <a:bodyPr/>
        <a:lstStyle/>
        <a:p>
          <a:endParaRPr lang="en-US"/>
        </a:p>
      </dgm:t>
    </dgm:pt>
    <dgm:pt modelId="{9C6219BA-6B3A-4160-A6B8-8AAF409760EB}" type="pres">
      <dgm:prSet presAssocID="{B2F1E714-FACE-49D8-B705-90F9A332B1C1}" presName="parentLin" presStyleCnt="0"/>
      <dgm:spPr/>
      <dgm:t>
        <a:bodyPr/>
        <a:lstStyle/>
        <a:p>
          <a:endParaRPr lang="en-US"/>
        </a:p>
      </dgm:t>
    </dgm:pt>
    <dgm:pt modelId="{38CAAEC7-0191-496B-9361-AE8ACD6101C2}" type="pres">
      <dgm:prSet presAssocID="{B2F1E714-FACE-49D8-B705-90F9A332B1C1}" presName="parentLeftMargin" presStyleLbl="node1" presStyleIdx="0" presStyleCnt="3"/>
      <dgm:spPr/>
      <dgm:t>
        <a:bodyPr/>
        <a:lstStyle/>
        <a:p>
          <a:endParaRPr lang="en-US"/>
        </a:p>
      </dgm:t>
    </dgm:pt>
    <dgm:pt modelId="{48BBB4D6-12FA-4195-8702-1B1CCE37FEED}" type="pres">
      <dgm:prSet presAssocID="{B2F1E714-FACE-49D8-B705-90F9A332B1C1}" presName="parentText" presStyleLbl="node1" presStyleIdx="1" presStyleCnt="3" custScaleX="142857">
        <dgm:presLayoutVars>
          <dgm:chMax val="0"/>
          <dgm:bulletEnabled val="1"/>
        </dgm:presLayoutVars>
      </dgm:prSet>
      <dgm:spPr/>
      <dgm:t>
        <a:bodyPr/>
        <a:lstStyle/>
        <a:p>
          <a:endParaRPr lang="en-US"/>
        </a:p>
      </dgm:t>
    </dgm:pt>
    <dgm:pt modelId="{17AA8BFF-84C7-4A5A-A222-5303024364BE}" type="pres">
      <dgm:prSet presAssocID="{B2F1E714-FACE-49D8-B705-90F9A332B1C1}" presName="negativeSpace" presStyleCnt="0"/>
      <dgm:spPr/>
      <dgm:t>
        <a:bodyPr/>
        <a:lstStyle/>
        <a:p>
          <a:endParaRPr lang="en-US"/>
        </a:p>
      </dgm:t>
    </dgm:pt>
    <dgm:pt modelId="{26CBD2C5-22AF-4A95-8A35-E204BDFD52F5}" type="pres">
      <dgm:prSet presAssocID="{B2F1E714-FACE-49D8-B705-90F9A332B1C1}" presName="childText" presStyleLbl="conFgAcc1" presStyleIdx="1" presStyleCnt="3">
        <dgm:presLayoutVars>
          <dgm:bulletEnabled val="1"/>
        </dgm:presLayoutVars>
      </dgm:prSet>
      <dgm:spPr/>
      <dgm:t>
        <a:bodyPr/>
        <a:lstStyle/>
        <a:p>
          <a:endParaRPr lang="en-US"/>
        </a:p>
      </dgm:t>
    </dgm:pt>
    <dgm:pt modelId="{C0B19791-506C-4F39-9C8D-587FEC257996}" type="pres">
      <dgm:prSet presAssocID="{E1978325-AD10-4FE2-AF89-039F1A0DAC97}" presName="spaceBetweenRectangles" presStyleCnt="0"/>
      <dgm:spPr/>
      <dgm:t>
        <a:bodyPr/>
        <a:lstStyle/>
        <a:p>
          <a:endParaRPr lang="en-US"/>
        </a:p>
      </dgm:t>
    </dgm:pt>
    <dgm:pt modelId="{B85C49D5-7299-4013-9568-C5C7E98BB758}" type="pres">
      <dgm:prSet presAssocID="{427C3881-1980-4208-8B73-1D5220EC33F6}" presName="parentLin" presStyleCnt="0"/>
      <dgm:spPr/>
      <dgm:t>
        <a:bodyPr/>
        <a:lstStyle/>
        <a:p>
          <a:endParaRPr lang="en-US"/>
        </a:p>
      </dgm:t>
    </dgm:pt>
    <dgm:pt modelId="{46637B0D-3163-47BA-9E3F-119D0D90473E}" type="pres">
      <dgm:prSet presAssocID="{427C3881-1980-4208-8B73-1D5220EC33F6}" presName="parentLeftMargin" presStyleLbl="node1" presStyleIdx="1" presStyleCnt="3"/>
      <dgm:spPr/>
      <dgm:t>
        <a:bodyPr/>
        <a:lstStyle/>
        <a:p>
          <a:endParaRPr lang="en-US"/>
        </a:p>
      </dgm:t>
    </dgm:pt>
    <dgm:pt modelId="{09DAC20E-7760-4F06-AE2D-AFD1009CD18D}" type="pres">
      <dgm:prSet presAssocID="{427C3881-1980-4208-8B73-1D5220EC33F6}" presName="parentText" presStyleLbl="node1" presStyleIdx="2" presStyleCnt="3" custScaleX="142857">
        <dgm:presLayoutVars>
          <dgm:chMax val="0"/>
          <dgm:bulletEnabled val="1"/>
        </dgm:presLayoutVars>
      </dgm:prSet>
      <dgm:spPr/>
      <dgm:t>
        <a:bodyPr/>
        <a:lstStyle/>
        <a:p>
          <a:endParaRPr lang="en-US"/>
        </a:p>
      </dgm:t>
    </dgm:pt>
    <dgm:pt modelId="{ECB0126E-2173-4606-A3FC-8C6EBC6445D8}" type="pres">
      <dgm:prSet presAssocID="{427C3881-1980-4208-8B73-1D5220EC33F6}" presName="negativeSpace" presStyleCnt="0"/>
      <dgm:spPr/>
      <dgm:t>
        <a:bodyPr/>
        <a:lstStyle/>
        <a:p>
          <a:endParaRPr lang="en-US"/>
        </a:p>
      </dgm:t>
    </dgm:pt>
    <dgm:pt modelId="{C876CB8F-B3FE-481B-A3D6-228AB226857A}" type="pres">
      <dgm:prSet presAssocID="{427C3881-1980-4208-8B73-1D5220EC33F6}" presName="childText" presStyleLbl="conFgAcc1" presStyleIdx="2" presStyleCnt="3">
        <dgm:presLayoutVars>
          <dgm:bulletEnabled val="1"/>
        </dgm:presLayoutVars>
      </dgm:prSet>
      <dgm:spPr/>
      <dgm:t>
        <a:bodyPr/>
        <a:lstStyle/>
        <a:p>
          <a:endParaRPr lang="en-US"/>
        </a:p>
      </dgm:t>
    </dgm:pt>
  </dgm:ptLst>
  <dgm:cxnLst>
    <dgm:cxn modelId="{0B08ED65-EDAD-4A90-8EC6-9069503F9A94}" type="presOf" srcId="{427C3881-1980-4208-8B73-1D5220EC33F6}" destId="{46637B0D-3163-47BA-9E3F-119D0D90473E}" srcOrd="0" destOrd="0" presId="urn:microsoft.com/office/officeart/2005/8/layout/list1"/>
    <dgm:cxn modelId="{08A8F13C-18A9-4D1C-99CF-6553E0275D54}" type="presOf" srcId="{B2F1E714-FACE-49D8-B705-90F9A332B1C1}" destId="{38CAAEC7-0191-496B-9361-AE8ACD6101C2}" srcOrd="0" destOrd="0" presId="urn:microsoft.com/office/officeart/2005/8/layout/list1"/>
    <dgm:cxn modelId="{388B6BAE-CC24-4344-84F0-A3F598656E52}" srcId="{75E224F7-D178-4AE1-BDCF-C754A3BEAA9F}" destId="{427C3881-1980-4208-8B73-1D5220EC33F6}" srcOrd="2" destOrd="0" parTransId="{0FEE74E3-4053-4A1F-809A-6B6C60AB9DD2}" sibTransId="{83EC6A9B-0F25-4787-BB25-2531E393CBE3}"/>
    <dgm:cxn modelId="{6884A820-AC29-4B98-A5DB-848417F04954}" type="presOf" srcId="{427C3881-1980-4208-8B73-1D5220EC33F6}" destId="{09DAC20E-7760-4F06-AE2D-AFD1009CD18D}" srcOrd="1" destOrd="0" presId="urn:microsoft.com/office/officeart/2005/8/layout/list1"/>
    <dgm:cxn modelId="{1C34FDF3-D2FF-43AD-8C66-EE3AF28A3FD1}" type="presOf" srcId="{75E224F7-D178-4AE1-BDCF-C754A3BEAA9F}" destId="{FABCF3C4-A5F7-43CD-8EE8-EBB844D0FB24}" srcOrd="0" destOrd="0" presId="urn:microsoft.com/office/officeart/2005/8/layout/list1"/>
    <dgm:cxn modelId="{BC3D5079-9020-44C9-ACB6-A2C64885843D}" type="presOf" srcId="{95082AE8-4DB5-4F2D-B207-93D03DCA4F71}" destId="{14F7CC3A-4B87-4312-9ACF-A01C2A20408A}" srcOrd="1" destOrd="0" presId="urn:microsoft.com/office/officeart/2005/8/layout/list1"/>
    <dgm:cxn modelId="{67F54FE8-E377-43E9-9A06-433B83295F9A}" srcId="{75E224F7-D178-4AE1-BDCF-C754A3BEAA9F}" destId="{95082AE8-4DB5-4F2D-B207-93D03DCA4F71}" srcOrd="0" destOrd="0" parTransId="{BF0855EE-0EF1-4AB4-BD22-83D36C103550}" sibTransId="{73623E47-B6B6-4CD4-AD29-947B55CE3F60}"/>
    <dgm:cxn modelId="{2559B718-8B66-4ABE-9655-61EB09E9CCF5}" type="presOf" srcId="{95082AE8-4DB5-4F2D-B207-93D03DCA4F71}" destId="{711CE5C0-DAAF-47EE-A11A-D4662D6C0AED}" srcOrd="0" destOrd="0" presId="urn:microsoft.com/office/officeart/2005/8/layout/list1"/>
    <dgm:cxn modelId="{955708E3-38E4-4DFE-B7EE-27F6AEAD16CC}" type="presOf" srcId="{B2F1E714-FACE-49D8-B705-90F9A332B1C1}" destId="{48BBB4D6-12FA-4195-8702-1B1CCE37FEED}" srcOrd="1" destOrd="0" presId="urn:microsoft.com/office/officeart/2005/8/layout/list1"/>
    <dgm:cxn modelId="{36BC4E5B-899A-48B6-856F-8B6FB0B951A5}" srcId="{75E224F7-D178-4AE1-BDCF-C754A3BEAA9F}" destId="{B2F1E714-FACE-49D8-B705-90F9A332B1C1}" srcOrd="1" destOrd="0" parTransId="{79334025-DB90-40B3-A99E-C0848D7E8CA5}" sibTransId="{E1978325-AD10-4FE2-AF89-039F1A0DAC97}"/>
    <dgm:cxn modelId="{930D9F84-1BDE-4EB2-BAB0-C981C154F7D9}" type="presParOf" srcId="{FABCF3C4-A5F7-43CD-8EE8-EBB844D0FB24}" destId="{BC5EE1BC-8981-4DEE-9C8A-BA3C52A04AF9}" srcOrd="0" destOrd="0" presId="urn:microsoft.com/office/officeart/2005/8/layout/list1"/>
    <dgm:cxn modelId="{0DE5F68A-44A1-45F8-B76C-1C5E67A88034}" type="presParOf" srcId="{BC5EE1BC-8981-4DEE-9C8A-BA3C52A04AF9}" destId="{711CE5C0-DAAF-47EE-A11A-D4662D6C0AED}" srcOrd="0" destOrd="0" presId="urn:microsoft.com/office/officeart/2005/8/layout/list1"/>
    <dgm:cxn modelId="{AC0A1888-A612-4EBC-BC7E-1203D9BFC980}" type="presParOf" srcId="{BC5EE1BC-8981-4DEE-9C8A-BA3C52A04AF9}" destId="{14F7CC3A-4B87-4312-9ACF-A01C2A20408A}" srcOrd="1" destOrd="0" presId="urn:microsoft.com/office/officeart/2005/8/layout/list1"/>
    <dgm:cxn modelId="{471D2F90-2FEE-45B2-83AB-89F7CCFC05B2}" type="presParOf" srcId="{FABCF3C4-A5F7-43CD-8EE8-EBB844D0FB24}" destId="{99F302DA-6914-448E-8726-52A9E0494B17}" srcOrd="1" destOrd="0" presId="urn:microsoft.com/office/officeart/2005/8/layout/list1"/>
    <dgm:cxn modelId="{9E84885D-C303-43B7-AED5-D8BB4796079B}" type="presParOf" srcId="{FABCF3C4-A5F7-43CD-8EE8-EBB844D0FB24}" destId="{6A54A5D1-9EC3-47A5-8FF0-E3432601B7EC}" srcOrd="2" destOrd="0" presId="urn:microsoft.com/office/officeart/2005/8/layout/list1"/>
    <dgm:cxn modelId="{B847ECC0-745E-48C4-9893-ABA31C89E41B}" type="presParOf" srcId="{FABCF3C4-A5F7-43CD-8EE8-EBB844D0FB24}" destId="{6AB97F61-AD7F-4C52-B4C9-00A4E69BB824}" srcOrd="3" destOrd="0" presId="urn:microsoft.com/office/officeart/2005/8/layout/list1"/>
    <dgm:cxn modelId="{1D1E43B5-B0E8-45A0-B4E0-8D3E7AD537F3}" type="presParOf" srcId="{FABCF3C4-A5F7-43CD-8EE8-EBB844D0FB24}" destId="{9C6219BA-6B3A-4160-A6B8-8AAF409760EB}" srcOrd="4" destOrd="0" presId="urn:microsoft.com/office/officeart/2005/8/layout/list1"/>
    <dgm:cxn modelId="{AA135575-2405-4BA3-997F-ACED733F796B}" type="presParOf" srcId="{9C6219BA-6B3A-4160-A6B8-8AAF409760EB}" destId="{38CAAEC7-0191-496B-9361-AE8ACD6101C2}" srcOrd="0" destOrd="0" presId="urn:microsoft.com/office/officeart/2005/8/layout/list1"/>
    <dgm:cxn modelId="{D5221909-07DD-4BEB-B3AF-AB1AC9DE5E8C}" type="presParOf" srcId="{9C6219BA-6B3A-4160-A6B8-8AAF409760EB}" destId="{48BBB4D6-12FA-4195-8702-1B1CCE37FEED}" srcOrd="1" destOrd="0" presId="urn:microsoft.com/office/officeart/2005/8/layout/list1"/>
    <dgm:cxn modelId="{01072DF1-1229-4FFF-A54D-8DDCE9DDCCDA}" type="presParOf" srcId="{FABCF3C4-A5F7-43CD-8EE8-EBB844D0FB24}" destId="{17AA8BFF-84C7-4A5A-A222-5303024364BE}" srcOrd="5" destOrd="0" presId="urn:microsoft.com/office/officeart/2005/8/layout/list1"/>
    <dgm:cxn modelId="{0BAAF630-8E07-4B46-9665-2AF203E5D22A}" type="presParOf" srcId="{FABCF3C4-A5F7-43CD-8EE8-EBB844D0FB24}" destId="{26CBD2C5-22AF-4A95-8A35-E204BDFD52F5}" srcOrd="6" destOrd="0" presId="urn:microsoft.com/office/officeart/2005/8/layout/list1"/>
    <dgm:cxn modelId="{07A6B1BF-303A-4436-B9B9-1FFF8F2C93B8}" type="presParOf" srcId="{FABCF3C4-A5F7-43CD-8EE8-EBB844D0FB24}" destId="{C0B19791-506C-4F39-9C8D-587FEC257996}" srcOrd="7" destOrd="0" presId="urn:microsoft.com/office/officeart/2005/8/layout/list1"/>
    <dgm:cxn modelId="{763B77E5-3CBD-4604-BB07-0CA43C023EDF}" type="presParOf" srcId="{FABCF3C4-A5F7-43CD-8EE8-EBB844D0FB24}" destId="{B85C49D5-7299-4013-9568-C5C7E98BB758}" srcOrd="8" destOrd="0" presId="urn:microsoft.com/office/officeart/2005/8/layout/list1"/>
    <dgm:cxn modelId="{4271D6B0-95B6-446B-9ED0-DCBEB22661C5}" type="presParOf" srcId="{B85C49D5-7299-4013-9568-C5C7E98BB758}" destId="{46637B0D-3163-47BA-9E3F-119D0D90473E}" srcOrd="0" destOrd="0" presId="urn:microsoft.com/office/officeart/2005/8/layout/list1"/>
    <dgm:cxn modelId="{970B36CE-7932-4AD5-8191-993DC87F3582}" type="presParOf" srcId="{B85C49D5-7299-4013-9568-C5C7E98BB758}" destId="{09DAC20E-7760-4F06-AE2D-AFD1009CD18D}" srcOrd="1" destOrd="0" presId="urn:microsoft.com/office/officeart/2005/8/layout/list1"/>
    <dgm:cxn modelId="{FBAC7797-0A53-4F0F-939E-A9094505214E}" type="presParOf" srcId="{FABCF3C4-A5F7-43CD-8EE8-EBB844D0FB24}" destId="{ECB0126E-2173-4606-A3FC-8C6EBC6445D8}" srcOrd="9" destOrd="0" presId="urn:microsoft.com/office/officeart/2005/8/layout/list1"/>
    <dgm:cxn modelId="{8BBF7774-BBA6-4778-A094-D6F876588D69}" type="presParOf" srcId="{FABCF3C4-A5F7-43CD-8EE8-EBB844D0FB24}" destId="{C876CB8F-B3FE-481B-A3D6-228AB226857A}" srcOrd="10" destOrd="0" presId="urn:microsoft.com/office/officeart/2005/8/layout/list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32FC130-A81B-43AA-90CA-EA971A49BE74}" type="doc">
      <dgm:prSet loTypeId="urn:microsoft.com/office/officeart/2005/8/layout/process4" loCatId="process" qsTypeId="urn:microsoft.com/office/officeart/2005/8/quickstyle/3d1" qsCatId="3D" csTypeId="urn:microsoft.com/office/officeart/2005/8/colors/colorful2" csCatId="colorful" phldr="1"/>
      <dgm:spPr/>
      <dgm:t>
        <a:bodyPr/>
        <a:lstStyle/>
        <a:p>
          <a:endParaRPr lang="en-US"/>
        </a:p>
      </dgm:t>
    </dgm:pt>
    <dgm:pt modelId="{755794F5-2986-414D-ADBC-26D494D72E60}">
      <dgm:prSet custT="1"/>
      <dgm:spPr/>
      <dgm:t>
        <a:bodyPr/>
        <a:lstStyle/>
        <a:p>
          <a:pPr rtl="1"/>
          <a:r>
            <a:rPr lang="ar-AE" sz="2400" dirty="0" smtClean="0"/>
            <a:t>ترك القرار الفعلي للأجهزة الإدارية بدون تحديد أي معيار لاتخاذ القرار. </a:t>
          </a:r>
          <a:r>
            <a:rPr lang="en-US" sz="2400" dirty="0" smtClean="0"/>
            <a:t> </a:t>
          </a:r>
          <a:endParaRPr lang="en-US" sz="2400" b="1" dirty="0"/>
        </a:p>
      </dgm:t>
    </dgm:pt>
    <dgm:pt modelId="{70268604-DE1A-4141-81A7-E92B32AA428C}" type="parTrans" cxnId="{6B2F3EA9-538E-40CF-B152-D2A07874E842}">
      <dgm:prSet/>
      <dgm:spPr/>
      <dgm:t>
        <a:bodyPr/>
        <a:lstStyle/>
        <a:p>
          <a:endParaRPr lang="en-US"/>
        </a:p>
      </dgm:t>
    </dgm:pt>
    <dgm:pt modelId="{EA11D03F-578D-434E-951B-544F562CEC41}" type="sibTrans" cxnId="{6B2F3EA9-538E-40CF-B152-D2A07874E842}">
      <dgm:prSet/>
      <dgm:spPr/>
      <dgm:t>
        <a:bodyPr/>
        <a:lstStyle/>
        <a:p>
          <a:endParaRPr lang="en-US"/>
        </a:p>
      </dgm:t>
    </dgm:pt>
    <dgm:pt modelId="{4EA19EEB-74F2-47DE-AF6F-DBADDD3DB0A4}">
      <dgm:prSet custT="1"/>
      <dgm:spPr/>
      <dgm:t>
        <a:bodyPr/>
        <a:lstStyle/>
        <a:p>
          <a:pPr rtl="1"/>
          <a:r>
            <a:rPr lang="ar-AE" sz="2000" dirty="0" smtClean="0"/>
            <a:t>اعتماد صيغة "يجوز" في عدة مواضع وكذلك عبارة ”حسب ما يقرره جهاز الاستثمار في كل دولة</a:t>
          </a:r>
          <a:r>
            <a:rPr lang="ar-AE" sz="2400" dirty="0" smtClean="0"/>
            <a:t>" </a:t>
          </a:r>
          <a:endParaRPr lang="en-US" sz="2400" b="1" dirty="0"/>
        </a:p>
      </dgm:t>
    </dgm:pt>
    <dgm:pt modelId="{3A01EFDD-334C-49DC-902D-0AF449425CFE}" type="parTrans" cxnId="{040CE6E0-FC44-4233-8935-CE64D9429B6A}">
      <dgm:prSet/>
      <dgm:spPr/>
      <dgm:t>
        <a:bodyPr/>
        <a:lstStyle/>
        <a:p>
          <a:endParaRPr lang="en-US"/>
        </a:p>
      </dgm:t>
    </dgm:pt>
    <dgm:pt modelId="{A5C87036-B1AE-4033-8E0E-E1A3188960F1}" type="sibTrans" cxnId="{040CE6E0-FC44-4233-8935-CE64D9429B6A}">
      <dgm:prSet/>
      <dgm:spPr/>
      <dgm:t>
        <a:bodyPr/>
        <a:lstStyle/>
        <a:p>
          <a:endParaRPr lang="en-US"/>
        </a:p>
      </dgm:t>
    </dgm:pt>
    <dgm:pt modelId="{C197F329-0EE4-4F0B-8D37-DBCDFB5064A6}">
      <dgm:prSet custT="1"/>
      <dgm:spPr/>
      <dgm:t>
        <a:bodyPr/>
        <a:lstStyle/>
        <a:p>
          <a:pPr rtl="1"/>
          <a:r>
            <a:rPr lang="ar-AE" sz="2000" dirty="0" smtClean="0"/>
            <a:t>لم يتضمن أي تحديد لشروط الحصول على الترخيص واكتفى بالنص في المادة الرابعة على أن تحدد تلك الشروط في اللائحة التنفيذية.</a:t>
          </a:r>
          <a:endParaRPr lang="en-US" sz="2000" b="1" dirty="0"/>
        </a:p>
      </dgm:t>
    </dgm:pt>
    <dgm:pt modelId="{D5DD8144-88EB-45AE-9E7E-E9B33FB510EF}" type="parTrans" cxnId="{25A82981-746C-4C64-B5BC-D953A72BF706}">
      <dgm:prSet/>
      <dgm:spPr/>
      <dgm:t>
        <a:bodyPr/>
        <a:lstStyle/>
        <a:p>
          <a:endParaRPr lang="en-US"/>
        </a:p>
      </dgm:t>
    </dgm:pt>
    <dgm:pt modelId="{3205726C-F0F2-4334-8162-FBCF2FE55033}" type="sibTrans" cxnId="{25A82981-746C-4C64-B5BC-D953A72BF706}">
      <dgm:prSet/>
      <dgm:spPr/>
      <dgm:t>
        <a:bodyPr/>
        <a:lstStyle/>
        <a:p>
          <a:endParaRPr lang="en-US"/>
        </a:p>
      </dgm:t>
    </dgm:pt>
    <dgm:pt modelId="{8B1518FA-1EF1-4C99-9600-93CA693B5E23}">
      <dgm:prSet custT="1"/>
      <dgm:spPr/>
      <dgm:t>
        <a:bodyPr/>
        <a:lstStyle/>
        <a:p>
          <a:pPr rtl="1"/>
          <a:r>
            <a:rPr lang="ar-AE" sz="2400" dirty="0" smtClean="0"/>
            <a:t>لم يحدد التزامات المستثمر بشكل دقيق</a:t>
          </a:r>
          <a:r>
            <a:rPr lang="ar-AE" sz="2400" b="1" dirty="0" smtClean="0"/>
            <a:t> .</a:t>
          </a:r>
          <a:endParaRPr lang="en-US" sz="2400" b="1" dirty="0"/>
        </a:p>
      </dgm:t>
    </dgm:pt>
    <dgm:pt modelId="{309A6F23-C53D-4444-B18B-A59AAAF07BCD}" type="parTrans" cxnId="{E8033553-BD06-42E6-8F42-F207C7D1FD4B}">
      <dgm:prSet/>
      <dgm:spPr/>
      <dgm:t>
        <a:bodyPr/>
        <a:lstStyle/>
        <a:p>
          <a:endParaRPr lang="en-US"/>
        </a:p>
      </dgm:t>
    </dgm:pt>
    <dgm:pt modelId="{AD9C3A5A-A270-4377-80F9-506F5404D769}" type="sibTrans" cxnId="{E8033553-BD06-42E6-8F42-F207C7D1FD4B}">
      <dgm:prSet/>
      <dgm:spPr/>
      <dgm:t>
        <a:bodyPr/>
        <a:lstStyle/>
        <a:p>
          <a:endParaRPr lang="en-US"/>
        </a:p>
      </dgm:t>
    </dgm:pt>
    <dgm:pt modelId="{18DBCC06-509E-4F05-9A68-1AB4BFC73923}">
      <dgm:prSet custT="1"/>
      <dgm:spPr/>
      <dgm:t>
        <a:bodyPr/>
        <a:lstStyle/>
        <a:p>
          <a:pPr rtl="1"/>
          <a:r>
            <a:rPr lang="ar-AE" sz="2000" dirty="0" smtClean="0"/>
            <a:t>ينقصه نصوص تتعلق بالعمالة الوطنية والالتزام بأغراض المشروع، اعتماد نظام محاسبي، الالتزام بالجدول الزمني للتنفيذ المشروع. </a:t>
          </a:r>
          <a:endParaRPr lang="en-US" sz="2000" b="1" dirty="0"/>
        </a:p>
      </dgm:t>
    </dgm:pt>
    <dgm:pt modelId="{B0AE1D33-F384-4C65-9043-54D021833A01}" type="parTrans" cxnId="{7A7F56E1-4E82-456F-96CA-1186C05B0BDC}">
      <dgm:prSet/>
      <dgm:spPr/>
      <dgm:t>
        <a:bodyPr/>
        <a:lstStyle/>
        <a:p>
          <a:endParaRPr lang="en-US"/>
        </a:p>
      </dgm:t>
    </dgm:pt>
    <dgm:pt modelId="{12F67FE5-565C-4907-8DE0-27B9110751D4}" type="sibTrans" cxnId="{7A7F56E1-4E82-456F-96CA-1186C05B0BDC}">
      <dgm:prSet/>
      <dgm:spPr/>
      <dgm:t>
        <a:bodyPr/>
        <a:lstStyle/>
        <a:p>
          <a:endParaRPr lang="en-US"/>
        </a:p>
      </dgm:t>
    </dgm:pt>
    <dgm:pt modelId="{D6E80DDA-8084-4CC5-AAE2-4032552A1A81}">
      <dgm:prSet custT="1"/>
      <dgm:spPr/>
      <dgm:t>
        <a:bodyPr/>
        <a:lstStyle/>
        <a:p>
          <a:r>
            <a:rPr lang="ar-AE" sz="2400" dirty="0" smtClean="0"/>
            <a:t>لم يتم </a:t>
          </a:r>
          <a:r>
            <a:rPr lang="ar-AE" sz="2400" dirty="0" smtClean="0"/>
            <a:t>تحديد مدة زمنية أسوة بما نصت عليه القوانين الوطنية</a:t>
          </a:r>
          <a:r>
            <a:rPr lang="ar-AE" sz="1600" dirty="0" smtClean="0"/>
            <a:t>.</a:t>
          </a:r>
          <a:endParaRPr lang="en-US" sz="1600" dirty="0" smtClean="0"/>
        </a:p>
      </dgm:t>
    </dgm:pt>
    <dgm:pt modelId="{32DC5AFC-5A13-4930-9068-9692DAEF2B01}" type="parTrans" cxnId="{650B34B7-175D-4129-9677-7F0058DA21C3}">
      <dgm:prSet/>
      <dgm:spPr/>
      <dgm:t>
        <a:bodyPr/>
        <a:lstStyle/>
        <a:p>
          <a:endParaRPr lang="en-US"/>
        </a:p>
      </dgm:t>
    </dgm:pt>
    <dgm:pt modelId="{533023D2-38C0-40BA-869E-F4E9B7A8557B}" type="sibTrans" cxnId="{650B34B7-175D-4129-9677-7F0058DA21C3}">
      <dgm:prSet/>
      <dgm:spPr/>
      <dgm:t>
        <a:bodyPr/>
        <a:lstStyle/>
        <a:p>
          <a:endParaRPr lang="en-US"/>
        </a:p>
      </dgm:t>
    </dgm:pt>
    <dgm:pt modelId="{83DCC332-F0B5-4A0C-9952-A5F1495EF3A2}" type="pres">
      <dgm:prSet presAssocID="{432FC130-A81B-43AA-90CA-EA971A49BE74}" presName="Name0" presStyleCnt="0">
        <dgm:presLayoutVars>
          <dgm:dir/>
          <dgm:animLvl val="lvl"/>
          <dgm:resizeHandles val="exact"/>
        </dgm:presLayoutVars>
      </dgm:prSet>
      <dgm:spPr/>
      <dgm:t>
        <a:bodyPr/>
        <a:lstStyle/>
        <a:p>
          <a:endParaRPr lang="en-US"/>
        </a:p>
      </dgm:t>
    </dgm:pt>
    <dgm:pt modelId="{3F93561F-0BAB-4755-84AC-E6A70FAAB5E0}" type="pres">
      <dgm:prSet presAssocID="{D6E80DDA-8084-4CC5-AAE2-4032552A1A81}" presName="boxAndChildren" presStyleCnt="0"/>
      <dgm:spPr/>
    </dgm:pt>
    <dgm:pt modelId="{72F864AC-5E4D-4E94-922E-E72E82F75357}" type="pres">
      <dgm:prSet presAssocID="{D6E80DDA-8084-4CC5-AAE2-4032552A1A81}" presName="parentTextBox" presStyleLbl="node1" presStyleIdx="0" presStyleCnt="6" custLinFactNeighborX="-926" custLinFactNeighborY="-96420"/>
      <dgm:spPr/>
      <dgm:t>
        <a:bodyPr/>
        <a:lstStyle/>
        <a:p>
          <a:endParaRPr lang="en-US"/>
        </a:p>
      </dgm:t>
    </dgm:pt>
    <dgm:pt modelId="{38FB62B6-44BC-4B85-A840-2AB0CCEC26A9}" type="pres">
      <dgm:prSet presAssocID="{12F67FE5-565C-4907-8DE0-27B9110751D4}" presName="sp" presStyleCnt="0"/>
      <dgm:spPr/>
    </dgm:pt>
    <dgm:pt modelId="{C599FC0C-D511-4008-918E-29360A881AB3}" type="pres">
      <dgm:prSet presAssocID="{18DBCC06-509E-4F05-9A68-1AB4BFC73923}" presName="arrowAndChildren" presStyleCnt="0"/>
      <dgm:spPr/>
    </dgm:pt>
    <dgm:pt modelId="{DD522379-E492-417F-8591-95448A7F0637}" type="pres">
      <dgm:prSet presAssocID="{18DBCC06-509E-4F05-9A68-1AB4BFC73923}" presName="parentTextArrow" presStyleLbl="node1" presStyleIdx="1" presStyleCnt="6" custScaleY="152310" custLinFactNeighborX="-926" custLinFactNeighborY="-39396"/>
      <dgm:spPr/>
      <dgm:t>
        <a:bodyPr/>
        <a:lstStyle/>
        <a:p>
          <a:endParaRPr lang="en-US"/>
        </a:p>
      </dgm:t>
    </dgm:pt>
    <dgm:pt modelId="{B55075EA-FF57-4F73-80CA-4CFCB0CF8A6C}" type="pres">
      <dgm:prSet presAssocID="{AD9C3A5A-A270-4377-80F9-506F5404D769}" presName="sp" presStyleCnt="0"/>
      <dgm:spPr/>
      <dgm:t>
        <a:bodyPr/>
        <a:lstStyle/>
        <a:p>
          <a:endParaRPr lang="en-US"/>
        </a:p>
      </dgm:t>
    </dgm:pt>
    <dgm:pt modelId="{AE293457-89EB-4007-ACF2-816EA5675B4C}" type="pres">
      <dgm:prSet presAssocID="{8B1518FA-1EF1-4C99-9600-93CA693B5E23}" presName="arrowAndChildren" presStyleCnt="0"/>
      <dgm:spPr/>
      <dgm:t>
        <a:bodyPr/>
        <a:lstStyle/>
        <a:p>
          <a:endParaRPr lang="en-US"/>
        </a:p>
      </dgm:t>
    </dgm:pt>
    <dgm:pt modelId="{72CBC3B7-9F93-4FB6-99C5-9123F6252E97}" type="pres">
      <dgm:prSet presAssocID="{8B1518FA-1EF1-4C99-9600-93CA693B5E23}" presName="parentTextArrow" presStyleLbl="node1" presStyleIdx="2" presStyleCnt="6" custLinFactNeighborX="926" custLinFactNeighborY="-33490"/>
      <dgm:spPr/>
      <dgm:t>
        <a:bodyPr/>
        <a:lstStyle/>
        <a:p>
          <a:endParaRPr lang="en-US"/>
        </a:p>
      </dgm:t>
    </dgm:pt>
    <dgm:pt modelId="{42FEA4B3-ABD4-4567-ACEC-46AAA198EC0D}" type="pres">
      <dgm:prSet presAssocID="{3205726C-F0F2-4334-8162-FBCF2FE55033}" presName="sp" presStyleCnt="0"/>
      <dgm:spPr/>
      <dgm:t>
        <a:bodyPr/>
        <a:lstStyle/>
        <a:p>
          <a:endParaRPr lang="en-US"/>
        </a:p>
      </dgm:t>
    </dgm:pt>
    <dgm:pt modelId="{48F5696A-1C23-4FF2-A4DF-A4A317E4B1E1}" type="pres">
      <dgm:prSet presAssocID="{C197F329-0EE4-4F0B-8D37-DBCDFB5064A6}" presName="arrowAndChildren" presStyleCnt="0"/>
      <dgm:spPr/>
      <dgm:t>
        <a:bodyPr/>
        <a:lstStyle/>
        <a:p>
          <a:endParaRPr lang="en-US"/>
        </a:p>
      </dgm:t>
    </dgm:pt>
    <dgm:pt modelId="{5052BC09-70D7-4D05-AC6B-9FBDDE4411A2}" type="pres">
      <dgm:prSet presAssocID="{C197F329-0EE4-4F0B-8D37-DBCDFB5064A6}" presName="parentTextArrow" presStyleLbl="node1" presStyleIdx="3" presStyleCnt="6" custScaleY="204696" custLinFactNeighborX="-926" custLinFactNeighborY="-16007"/>
      <dgm:spPr/>
      <dgm:t>
        <a:bodyPr/>
        <a:lstStyle/>
        <a:p>
          <a:endParaRPr lang="en-US"/>
        </a:p>
      </dgm:t>
    </dgm:pt>
    <dgm:pt modelId="{86EF8226-8A6D-41A6-B601-2790D83A4E64}" type="pres">
      <dgm:prSet presAssocID="{A5C87036-B1AE-4033-8E0E-E1A3188960F1}" presName="sp" presStyleCnt="0"/>
      <dgm:spPr/>
      <dgm:t>
        <a:bodyPr/>
        <a:lstStyle/>
        <a:p>
          <a:endParaRPr lang="en-US"/>
        </a:p>
      </dgm:t>
    </dgm:pt>
    <dgm:pt modelId="{280C97DF-FE5D-4458-9695-43B50986F537}" type="pres">
      <dgm:prSet presAssocID="{4EA19EEB-74F2-47DE-AF6F-DBADDD3DB0A4}" presName="arrowAndChildren" presStyleCnt="0"/>
      <dgm:spPr/>
      <dgm:t>
        <a:bodyPr/>
        <a:lstStyle/>
        <a:p>
          <a:endParaRPr lang="en-US"/>
        </a:p>
      </dgm:t>
    </dgm:pt>
    <dgm:pt modelId="{BA714F33-53EA-454A-9608-3F3226BEF001}" type="pres">
      <dgm:prSet presAssocID="{4EA19EEB-74F2-47DE-AF6F-DBADDD3DB0A4}" presName="parentTextArrow" presStyleLbl="node1" presStyleIdx="4" presStyleCnt="6" custScaleY="127148"/>
      <dgm:spPr/>
      <dgm:t>
        <a:bodyPr/>
        <a:lstStyle/>
        <a:p>
          <a:endParaRPr lang="en-US"/>
        </a:p>
      </dgm:t>
    </dgm:pt>
    <dgm:pt modelId="{27E87B7C-C5A8-49E3-9EED-79A2641B73BE}" type="pres">
      <dgm:prSet presAssocID="{EA11D03F-578D-434E-951B-544F562CEC41}" presName="sp" presStyleCnt="0"/>
      <dgm:spPr/>
      <dgm:t>
        <a:bodyPr/>
        <a:lstStyle/>
        <a:p>
          <a:endParaRPr lang="en-US"/>
        </a:p>
      </dgm:t>
    </dgm:pt>
    <dgm:pt modelId="{383960AE-B1AE-4339-96DB-7F12C47209E0}" type="pres">
      <dgm:prSet presAssocID="{755794F5-2986-414D-ADBC-26D494D72E60}" presName="arrowAndChildren" presStyleCnt="0"/>
      <dgm:spPr/>
      <dgm:t>
        <a:bodyPr/>
        <a:lstStyle/>
        <a:p>
          <a:endParaRPr lang="en-US"/>
        </a:p>
      </dgm:t>
    </dgm:pt>
    <dgm:pt modelId="{27A5B7D1-0634-490B-9094-AA96FB50240F}" type="pres">
      <dgm:prSet presAssocID="{755794F5-2986-414D-ADBC-26D494D72E60}" presName="parentTextArrow" presStyleLbl="node1" presStyleIdx="5" presStyleCnt="6"/>
      <dgm:spPr/>
      <dgm:t>
        <a:bodyPr/>
        <a:lstStyle/>
        <a:p>
          <a:endParaRPr lang="en-US"/>
        </a:p>
      </dgm:t>
    </dgm:pt>
  </dgm:ptLst>
  <dgm:cxnLst>
    <dgm:cxn modelId="{511006CF-6938-4F6B-88DB-902EB915DB47}" type="presOf" srcId="{432FC130-A81B-43AA-90CA-EA971A49BE74}" destId="{83DCC332-F0B5-4A0C-9952-A5F1495EF3A2}" srcOrd="0" destOrd="0" presId="urn:microsoft.com/office/officeart/2005/8/layout/process4"/>
    <dgm:cxn modelId="{7C238299-FD2E-48EA-9553-15E2DA4567E2}" type="presOf" srcId="{C197F329-0EE4-4F0B-8D37-DBCDFB5064A6}" destId="{5052BC09-70D7-4D05-AC6B-9FBDDE4411A2}" srcOrd="0" destOrd="0" presId="urn:microsoft.com/office/officeart/2005/8/layout/process4"/>
    <dgm:cxn modelId="{25A82981-746C-4C64-B5BC-D953A72BF706}" srcId="{432FC130-A81B-43AA-90CA-EA971A49BE74}" destId="{C197F329-0EE4-4F0B-8D37-DBCDFB5064A6}" srcOrd="2" destOrd="0" parTransId="{D5DD8144-88EB-45AE-9E7E-E9B33FB510EF}" sibTransId="{3205726C-F0F2-4334-8162-FBCF2FE55033}"/>
    <dgm:cxn modelId="{040CE6E0-FC44-4233-8935-CE64D9429B6A}" srcId="{432FC130-A81B-43AA-90CA-EA971A49BE74}" destId="{4EA19EEB-74F2-47DE-AF6F-DBADDD3DB0A4}" srcOrd="1" destOrd="0" parTransId="{3A01EFDD-334C-49DC-902D-0AF449425CFE}" sibTransId="{A5C87036-B1AE-4033-8E0E-E1A3188960F1}"/>
    <dgm:cxn modelId="{650B34B7-175D-4129-9677-7F0058DA21C3}" srcId="{432FC130-A81B-43AA-90CA-EA971A49BE74}" destId="{D6E80DDA-8084-4CC5-AAE2-4032552A1A81}" srcOrd="5" destOrd="0" parTransId="{32DC5AFC-5A13-4930-9068-9692DAEF2B01}" sibTransId="{533023D2-38C0-40BA-869E-F4E9B7A8557B}"/>
    <dgm:cxn modelId="{D45A3348-19CE-4653-AB28-0D0FA9694EB5}" type="presOf" srcId="{D6E80DDA-8084-4CC5-AAE2-4032552A1A81}" destId="{72F864AC-5E4D-4E94-922E-E72E82F75357}" srcOrd="0" destOrd="0" presId="urn:microsoft.com/office/officeart/2005/8/layout/process4"/>
    <dgm:cxn modelId="{4589A629-9874-47EB-B00C-D2F9357CB358}" type="presOf" srcId="{4EA19EEB-74F2-47DE-AF6F-DBADDD3DB0A4}" destId="{BA714F33-53EA-454A-9608-3F3226BEF001}" srcOrd="0" destOrd="0" presId="urn:microsoft.com/office/officeart/2005/8/layout/process4"/>
    <dgm:cxn modelId="{E1810C5B-E512-4030-B74B-5D8A4AC3047E}" type="presOf" srcId="{18DBCC06-509E-4F05-9A68-1AB4BFC73923}" destId="{DD522379-E492-417F-8591-95448A7F0637}" srcOrd="0" destOrd="0" presId="urn:microsoft.com/office/officeart/2005/8/layout/process4"/>
    <dgm:cxn modelId="{E5463EDD-DC3A-4D16-9C36-685E2A9D3B57}" type="presOf" srcId="{8B1518FA-1EF1-4C99-9600-93CA693B5E23}" destId="{72CBC3B7-9F93-4FB6-99C5-9123F6252E97}" srcOrd="0" destOrd="0" presId="urn:microsoft.com/office/officeart/2005/8/layout/process4"/>
    <dgm:cxn modelId="{6B2F3EA9-538E-40CF-B152-D2A07874E842}" srcId="{432FC130-A81B-43AA-90CA-EA971A49BE74}" destId="{755794F5-2986-414D-ADBC-26D494D72E60}" srcOrd="0" destOrd="0" parTransId="{70268604-DE1A-4141-81A7-E92B32AA428C}" sibTransId="{EA11D03F-578D-434E-951B-544F562CEC41}"/>
    <dgm:cxn modelId="{E8033553-BD06-42E6-8F42-F207C7D1FD4B}" srcId="{432FC130-A81B-43AA-90CA-EA971A49BE74}" destId="{8B1518FA-1EF1-4C99-9600-93CA693B5E23}" srcOrd="3" destOrd="0" parTransId="{309A6F23-C53D-4444-B18B-A59AAAF07BCD}" sibTransId="{AD9C3A5A-A270-4377-80F9-506F5404D769}"/>
    <dgm:cxn modelId="{7A7F56E1-4E82-456F-96CA-1186C05B0BDC}" srcId="{432FC130-A81B-43AA-90CA-EA971A49BE74}" destId="{18DBCC06-509E-4F05-9A68-1AB4BFC73923}" srcOrd="4" destOrd="0" parTransId="{B0AE1D33-F384-4C65-9043-54D021833A01}" sibTransId="{12F67FE5-565C-4907-8DE0-27B9110751D4}"/>
    <dgm:cxn modelId="{C1C53181-05B2-4885-81FA-44DBC2BCD19A}" type="presOf" srcId="{755794F5-2986-414D-ADBC-26D494D72E60}" destId="{27A5B7D1-0634-490B-9094-AA96FB50240F}" srcOrd="0" destOrd="0" presId="urn:microsoft.com/office/officeart/2005/8/layout/process4"/>
    <dgm:cxn modelId="{5BF22399-358D-440D-902B-6A7D0E3918AC}" type="presParOf" srcId="{83DCC332-F0B5-4A0C-9952-A5F1495EF3A2}" destId="{3F93561F-0BAB-4755-84AC-E6A70FAAB5E0}" srcOrd="0" destOrd="0" presId="urn:microsoft.com/office/officeart/2005/8/layout/process4"/>
    <dgm:cxn modelId="{775A9C27-1F7A-4773-9645-FCDF102E4950}" type="presParOf" srcId="{3F93561F-0BAB-4755-84AC-E6A70FAAB5E0}" destId="{72F864AC-5E4D-4E94-922E-E72E82F75357}" srcOrd="0" destOrd="0" presId="urn:microsoft.com/office/officeart/2005/8/layout/process4"/>
    <dgm:cxn modelId="{88963FE2-BF6B-428C-9584-8C243F09BC04}" type="presParOf" srcId="{83DCC332-F0B5-4A0C-9952-A5F1495EF3A2}" destId="{38FB62B6-44BC-4B85-A840-2AB0CCEC26A9}" srcOrd="1" destOrd="0" presId="urn:microsoft.com/office/officeart/2005/8/layout/process4"/>
    <dgm:cxn modelId="{10401E4F-C96C-4BDE-B00C-57A780999EE3}" type="presParOf" srcId="{83DCC332-F0B5-4A0C-9952-A5F1495EF3A2}" destId="{C599FC0C-D511-4008-918E-29360A881AB3}" srcOrd="2" destOrd="0" presId="urn:microsoft.com/office/officeart/2005/8/layout/process4"/>
    <dgm:cxn modelId="{1251B032-AA8A-4F75-8AA3-8733C95F1FCC}" type="presParOf" srcId="{C599FC0C-D511-4008-918E-29360A881AB3}" destId="{DD522379-E492-417F-8591-95448A7F0637}" srcOrd="0" destOrd="0" presId="urn:microsoft.com/office/officeart/2005/8/layout/process4"/>
    <dgm:cxn modelId="{CFA96144-7D01-46AC-AFD4-F2228031BA7C}" type="presParOf" srcId="{83DCC332-F0B5-4A0C-9952-A5F1495EF3A2}" destId="{B55075EA-FF57-4F73-80CA-4CFCB0CF8A6C}" srcOrd="3" destOrd="0" presId="urn:microsoft.com/office/officeart/2005/8/layout/process4"/>
    <dgm:cxn modelId="{0AF1505F-1D68-4313-B983-9A54987AC882}" type="presParOf" srcId="{83DCC332-F0B5-4A0C-9952-A5F1495EF3A2}" destId="{AE293457-89EB-4007-ACF2-816EA5675B4C}" srcOrd="4" destOrd="0" presId="urn:microsoft.com/office/officeart/2005/8/layout/process4"/>
    <dgm:cxn modelId="{F7933BF5-2958-43BB-9711-E5E5850C05D3}" type="presParOf" srcId="{AE293457-89EB-4007-ACF2-816EA5675B4C}" destId="{72CBC3B7-9F93-4FB6-99C5-9123F6252E97}" srcOrd="0" destOrd="0" presId="urn:microsoft.com/office/officeart/2005/8/layout/process4"/>
    <dgm:cxn modelId="{9ABD49F2-4174-4CCB-8E3F-CE3094B483DB}" type="presParOf" srcId="{83DCC332-F0B5-4A0C-9952-A5F1495EF3A2}" destId="{42FEA4B3-ABD4-4567-ACEC-46AAA198EC0D}" srcOrd="5" destOrd="0" presId="urn:microsoft.com/office/officeart/2005/8/layout/process4"/>
    <dgm:cxn modelId="{594917E8-B7F9-47E4-BA32-427FE1CA5650}" type="presParOf" srcId="{83DCC332-F0B5-4A0C-9952-A5F1495EF3A2}" destId="{48F5696A-1C23-4FF2-A4DF-A4A317E4B1E1}" srcOrd="6" destOrd="0" presId="urn:microsoft.com/office/officeart/2005/8/layout/process4"/>
    <dgm:cxn modelId="{EA828A71-B788-4E31-A9D1-2A0CB4717A9F}" type="presParOf" srcId="{48F5696A-1C23-4FF2-A4DF-A4A317E4B1E1}" destId="{5052BC09-70D7-4D05-AC6B-9FBDDE4411A2}" srcOrd="0" destOrd="0" presId="urn:microsoft.com/office/officeart/2005/8/layout/process4"/>
    <dgm:cxn modelId="{795B7967-75A2-4EAA-85FC-152F2405FA14}" type="presParOf" srcId="{83DCC332-F0B5-4A0C-9952-A5F1495EF3A2}" destId="{86EF8226-8A6D-41A6-B601-2790D83A4E64}" srcOrd="7" destOrd="0" presId="urn:microsoft.com/office/officeart/2005/8/layout/process4"/>
    <dgm:cxn modelId="{5F8CE919-A9FB-40AD-BBE3-1BA4495B00EC}" type="presParOf" srcId="{83DCC332-F0B5-4A0C-9952-A5F1495EF3A2}" destId="{280C97DF-FE5D-4458-9695-43B50986F537}" srcOrd="8" destOrd="0" presId="urn:microsoft.com/office/officeart/2005/8/layout/process4"/>
    <dgm:cxn modelId="{4912631F-AE4C-410C-BDFD-E7DFCE36505D}" type="presParOf" srcId="{280C97DF-FE5D-4458-9695-43B50986F537}" destId="{BA714F33-53EA-454A-9608-3F3226BEF001}" srcOrd="0" destOrd="0" presId="urn:microsoft.com/office/officeart/2005/8/layout/process4"/>
    <dgm:cxn modelId="{D987FB61-563F-48A9-9174-888A7667CAD9}" type="presParOf" srcId="{83DCC332-F0B5-4A0C-9952-A5F1495EF3A2}" destId="{27E87B7C-C5A8-49E3-9EED-79A2641B73BE}" srcOrd="9" destOrd="0" presId="urn:microsoft.com/office/officeart/2005/8/layout/process4"/>
    <dgm:cxn modelId="{36C341B9-E6DC-4332-B07D-1CA7F1BDF980}" type="presParOf" srcId="{83DCC332-F0B5-4A0C-9952-A5F1495EF3A2}" destId="{383960AE-B1AE-4339-96DB-7F12C47209E0}" srcOrd="10" destOrd="0" presId="urn:microsoft.com/office/officeart/2005/8/layout/process4"/>
    <dgm:cxn modelId="{55ED1396-0E0A-4C16-AD4D-899E7010A3C2}" type="presParOf" srcId="{383960AE-B1AE-4339-96DB-7F12C47209E0}" destId="{27A5B7D1-0634-490B-9094-AA96FB50240F}"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DBE30B0-DD97-4A99-B952-37D7478AF769}">
      <dsp:nvSpPr>
        <dsp:cNvPr id="0" name=""/>
        <dsp:cNvSpPr/>
      </dsp:nvSpPr>
      <dsp:spPr>
        <a:xfrm>
          <a:off x="0" y="379209"/>
          <a:ext cx="8229599" cy="529200"/>
        </a:xfrm>
        <a:prstGeom prst="rect">
          <a:avLst/>
        </a:prstGeom>
        <a:solidFill>
          <a:schemeClr val="lt1">
            <a:alpha val="90000"/>
            <a:hueOff val="0"/>
            <a:satOff val="0"/>
            <a:lumOff val="0"/>
            <a:alphaOff val="0"/>
          </a:schemeClr>
        </a:solidFill>
        <a:ln w="55000" cap="flat" cmpd="thickThin"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613029D-A195-4DA8-BDA0-3CB45336188B}">
      <dsp:nvSpPr>
        <dsp:cNvPr id="0" name=""/>
        <dsp:cNvSpPr/>
      </dsp:nvSpPr>
      <dsp:spPr>
        <a:xfrm>
          <a:off x="400228" y="69249"/>
          <a:ext cx="7826718" cy="619920"/>
        </a:xfrm>
        <a:prstGeom prst="round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AE" sz="2400" kern="1200" dirty="0" smtClean="0"/>
            <a:t>مقدمة عن السمات والأداء الاقتصادي في دول المجلس</a:t>
          </a:r>
          <a:endParaRPr lang="en-US" sz="2400" kern="1200" dirty="0"/>
        </a:p>
      </dsp:txBody>
      <dsp:txXfrm>
        <a:off x="400228" y="69249"/>
        <a:ext cx="7826718" cy="619920"/>
      </dsp:txXfrm>
    </dsp:sp>
    <dsp:sp modelId="{7FF4E92D-E5EB-4A5D-AB57-FEB811635493}">
      <dsp:nvSpPr>
        <dsp:cNvPr id="0" name=""/>
        <dsp:cNvSpPr/>
      </dsp:nvSpPr>
      <dsp:spPr>
        <a:xfrm>
          <a:off x="0" y="1331769"/>
          <a:ext cx="8229599" cy="529200"/>
        </a:xfrm>
        <a:prstGeom prst="rect">
          <a:avLst/>
        </a:prstGeom>
        <a:solidFill>
          <a:schemeClr val="lt1">
            <a:alpha val="90000"/>
            <a:hueOff val="0"/>
            <a:satOff val="0"/>
            <a:lumOff val="0"/>
            <a:alphaOff val="0"/>
          </a:schemeClr>
        </a:solidFill>
        <a:ln w="55000" cap="flat" cmpd="thickThin" algn="ctr">
          <a:solidFill>
            <a:schemeClr val="accent2">
              <a:hueOff val="1687997"/>
              <a:satOff val="625"/>
              <a:lumOff val="1912"/>
              <a:alphaOff val="0"/>
            </a:schemeClr>
          </a:solidFill>
          <a:prstDash val="solid"/>
        </a:ln>
        <a:effectLst/>
      </dsp:spPr>
      <dsp:style>
        <a:lnRef idx="2">
          <a:scrgbClr r="0" g="0" b="0"/>
        </a:lnRef>
        <a:fillRef idx="1">
          <a:scrgbClr r="0" g="0" b="0"/>
        </a:fillRef>
        <a:effectRef idx="0">
          <a:scrgbClr r="0" g="0" b="0"/>
        </a:effectRef>
        <a:fontRef idx="minor"/>
      </dsp:style>
    </dsp:sp>
    <dsp:sp modelId="{A5AFD889-10DC-4ACD-93C8-35FC46141D68}">
      <dsp:nvSpPr>
        <dsp:cNvPr id="0" name=""/>
        <dsp:cNvSpPr/>
      </dsp:nvSpPr>
      <dsp:spPr>
        <a:xfrm>
          <a:off x="407461" y="1021809"/>
          <a:ext cx="7817224" cy="619920"/>
        </a:xfrm>
        <a:prstGeom prst="roundRect">
          <a:avLst/>
        </a:prstGeom>
        <a:solidFill>
          <a:schemeClr val="accent2">
            <a:hueOff val="1687997"/>
            <a:satOff val="625"/>
            <a:lumOff val="191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AE" sz="2400" kern="1200" dirty="0" smtClean="0"/>
            <a:t>التحديات الاقتصادية التي تواجهها دول المجلس</a:t>
          </a:r>
        </a:p>
      </dsp:txBody>
      <dsp:txXfrm>
        <a:off x="407461" y="1021809"/>
        <a:ext cx="7817224" cy="619920"/>
      </dsp:txXfrm>
    </dsp:sp>
    <dsp:sp modelId="{686BBD7F-1B90-4953-B415-7ED6A0733A51}">
      <dsp:nvSpPr>
        <dsp:cNvPr id="0" name=""/>
        <dsp:cNvSpPr/>
      </dsp:nvSpPr>
      <dsp:spPr>
        <a:xfrm>
          <a:off x="0" y="2284330"/>
          <a:ext cx="8229599" cy="529200"/>
        </a:xfrm>
        <a:prstGeom prst="rect">
          <a:avLst/>
        </a:prstGeom>
        <a:solidFill>
          <a:schemeClr val="lt1">
            <a:alpha val="90000"/>
            <a:hueOff val="0"/>
            <a:satOff val="0"/>
            <a:lumOff val="0"/>
            <a:alphaOff val="0"/>
          </a:schemeClr>
        </a:solidFill>
        <a:ln w="55000" cap="flat" cmpd="thickThin" algn="ctr">
          <a:solidFill>
            <a:schemeClr val="accent2">
              <a:hueOff val="3375995"/>
              <a:satOff val="1250"/>
              <a:lumOff val="3823"/>
              <a:alphaOff val="0"/>
            </a:schemeClr>
          </a:solidFill>
          <a:prstDash val="solid"/>
        </a:ln>
        <a:effectLst/>
      </dsp:spPr>
      <dsp:style>
        <a:lnRef idx="2">
          <a:scrgbClr r="0" g="0" b="0"/>
        </a:lnRef>
        <a:fillRef idx="1">
          <a:scrgbClr r="0" g="0" b="0"/>
        </a:fillRef>
        <a:effectRef idx="0">
          <a:scrgbClr r="0" g="0" b="0"/>
        </a:effectRef>
        <a:fontRef idx="minor"/>
      </dsp:style>
    </dsp:sp>
    <dsp:sp modelId="{2641F203-BA2B-4B5B-9754-DC2E3B5E8627}">
      <dsp:nvSpPr>
        <dsp:cNvPr id="0" name=""/>
        <dsp:cNvSpPr/>
      </dsp:nvSpPr>
      <dsp:spPr>
        <a:xfrm>
          <a:off x="391790" y="1974369"/>
          <a:ext cx="7835792" cy="619920"/>
        </a:xfrm>
        <a:prstGeom prst="roundRect">
          <a:avLst/>
        </a:prstGeom>
        <a:solidFill>
          <a:schemeClr val="accent2">
            <a:hueOff val="3375995"/>
            <a:satOff val="1250"/>
            <a:lumOff val="3823"/>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AE" sz="2400" kern="1200" dirty="0" smtClean="0"/>
            <a:t>أهمية الاستثمار الأجنبي لاقتصاد دول المجلس</a:t>
          </a:r>
        </a:p>
      </dsp:txBody>
      <dsp:txXfrm>
        <a:off x="391790" y="1974369"/>
        <a:ext cx="7835792" cy="619920"/>
      </dsp:txXfrm>
    </dsp:sp>
    <dsp:sp modelId="{50E8503A-39AA-45E1-BD51-1AD2A75D1616}">
      <dsp:nvSpPr>
        <dsp:cNvPr id="0" name=""/>
        <dsp:cNvSpPr/>
      </dsp:nvSpPr>
      <dsp:spPr>
        <a:xfrm>
          <a:off x="0" y="3236890"/>
          <a:ext cx="8229599" cy="529200"/>
        </a:xfrm>
        <a:prstGeom prst="rect">
          <a:avLst/>
        </a:prstGeom>
        <a:solidFill>
          <a:schemeClr val="lt1">
            <a:alpha val="90000"/>
            <a:hueOff val="0"/>
            <a:satOff val="0"/>
            <a:lumOff val="0"/>
            <a:alphaOff val="0"/>
          </a:schemeClr>
        </a:solidFill>
        <a:ln w="55000" cap="flat" cmpd="thickThin" algn="ctr">
          <a:solidFill>
            <a:schemeClr val="accent2">
              <a:hueOff val="5063992"/>
              <a:satOff val="1876"/>
              <a:lumOff val="5735"/>
              <a:alphaOff val="0"/>
            </a:schemeClr>
          </a:solidFill>
          <a:prstDash val="solid"/>
        </a:ln>
        <a:effectLst/>
      </dsp:spPr>
      <dsp:style>
        <a:lnRef idx="2">
          <a:scrgbClr r="0" g="0" b="0"/>
        </a:lnRef>
        <a:fillRef idx="1">
          <a:scrgbClr r="0" g="0" b="0"/>
        </a:fillRef>
        <a:effectRef idx="0">
          <a:scrgbClr r="0" g="0" b="0"/>
        </a:effectRef>
        <a:fontRef idx="minor"/>
      </dsp:style>
    </dsp:sp>
    <dsp:sp modelId="{704CFAC0-684F-40BD-99CE-2F8D4750E910}">
      <dsp:nvSpPr>
        <dsp:cNvPr id="0" name=""/>
        <dsp:cNvSpPr/>
      </dsp:nvSpPr>
      <dsp:spPr>
        <a:xfrm>
          <a:off x="391790" y="2926930"/>
          <a:ext cx="7835792" cy="619920"/>
        </a:xfrm>
        <a:prstGeom prst="roundRect">
          <a:avLst/>
        </a:prstGeom>
        <a:solidFill>
          <a:schemeClr val="accent2">
            <a:hueOff val="5063992"/>
            <a:satOff val="1876"/>
            <a:lumOff val="573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SA" sz="2400" kern="1200" dirty="0" smtClean="0"/>
            <a:t>دراسة مقارنة  للأطر القانونية والتشريعات </a:t>
          </a:r>
          <a:r>
            <a:rPr lang="ar-SA" sz="2400" kern="1200" dirty="0" err="1" smtClean="0"/>
            <a:t>و</a:t>
          </a:r>
          <a:r>
            <a:rPr lang="ar-SA" sz="2400" kern="1200" dirty="0" smtClean="0"/>
            <a:t> السياسات المتبعة في دول المجلس التي تعني بالاستثمار الأجنبي</a:t>
          </a:r>
          <a:r>
            <a:rPr lang="ar-AE" sz="2400" kern="1200" dirty="0" smtClean="0"/>
            <a:t>.</a:t>
          </a:r>
        </a:p>
      </dsp:txBody>
      <dsp:txXfrm>
        <a:off x="391790" y="2926930"/>
        <a:ext cx="7835792" cy="619920"/>
      </dsp:txXfrm>
    </dsp:sp>
    <dsp:sp modelId="{BA93B62C-1405-4221-BFC7-481C1328164B}">
      <dsp:nvSpPr>
        <dsp:cNvPr id="0" name=""/>
        <dsp:cNvSpPr/>
      </dsp:nvSpPr>
      <dsp:spPr>
        <a:xfrm>
          <a:off x="0" y="4189450"/>
          <a:ext cx="8229599" cy="529200"/>
        </a:xfrm>
        <a:prstGeom prst="rect">
          <a:avLst/>
        </a:prstGeom>
        <a:solidFill>
          <a:schemeClr val="lt1">
            <a:alpha val="90000"/>
            <a:hueOff val="0"/>
            <a:satOff val="0"/>
            <a:lumOff val="0"/>
            <a:alphaOff val="0"/>
          </a:schemeClr>
        </a:solidFill>
        <a:ln w="55000" cap="flat" cmpd="thickThin" algn="ctr">
          <a:solidFill>
            <a:schemeClr val="accent2">
              <a:hueOff val="6751989"/>
              <a:satOff val="2501"/>
              <a:lumOff val="7646"/>
              <a:alphaOff val="0"/>
            </a:schemeClr>
          </a:solidFill>
          <a:prstDash val="solid"/>
        </a:ln>
        <a:effectLst/>
      </dsp:spPr>
      <dsp:style>
        <a:lnRef idx="2">
          <a:scrgbClr r="0" g="0" b="0"/>
        </a:lnRef>
        <a:fillRef idx="1">
          <a:scrgbClr r="0" g="0" b="0"/>
        </a:fillRef>
        <a:effectRef idx="0">
          <a:scrgbClr r="0" g="0" b="0"/>
        </a:effectRef>
        <a:fontRef idx="minor"/>
      </dsp:style>
    </dsp:sp>
    <dsp:sp modelId="{18A5F1ED-789D-4CF9-B90F-7150C72FE4F7}">
      <dsp:nvSpPr>
        <dsp:cNvPr id="0" name=""/>
        <dsp:cNvSpPr/>
      </dsp:nvSpPr>
      <dsp:spPr>
        <a:xfrm>
          <a:off x="391790" y="3879490"/>
          <a:ext cx="7835792" cy="619920"/>
        </a:xfrm>
        <a:prstGeom prst="roundRect">
          <a:avLst/>
        </a:prstGeom>
        <a:solidFill>
          <a:schemeClr val="accent2">
            <a:hueOff val="6751989"/>
            <a:satOff val="2501"/>
            <a:lumOff val="764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AE" sz="2400" kern="1200" dirty="0" smtClean="0"/>
            <a:t>الخاتمة </a:t>
          </a:r>
          <a:r>
            <a:rPr lang="ar-AE" sz="2400" kern="1200" dirty="0" err="1" smtClean="0"/>
            <a:t>و</a:t>
          </a:r>
          <a:r>
            <a:rPr lang="ar-AE" sz="2400" kern="1200" dirty="0" smtClean="0"/>
            <a:t> التوصيات</a:t>
          </a:r>
        </a:p>
      </dsp:txBody>
      <dsp:txXfrm>
        <a:off x="391790" y="3879490"/>
        <a:ext cx="7835792" cy="619920"/>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1DDAB9A-E9B2-4DFD-B97E-0D103045C349}">
      <dsp:nvSpPr>
        <dsp:cNvPr id="0" name=""/>
        <dsp:cNvSpPr/>
      </dsp:nvSpPr>
      <dsp:spPr>
        <a:xfrm>
          <a:off x="0" y="3652178"/>
          <a:ext cx="8229600" cy="1223340"/>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AE" sz="2400" kern="1200" dirty="0" smtClean="0"/>
            <a:t>تميز </a:t>
          </a:r>
          <a:r>
            <a:rPr lang="ar-AE" sz="2400" kern="1200" dirty="0" err="1" smtClean="0"/>
            <a:t>ب</a:t>
          </a:r>
          <a:r>
            <a:rPr lang="ar-SA" sz="2400" kern="1200" dirty="0" smtClean="0"/>
            <a:t>اعتبارها </a:t>
          </a:r>
          <a:r>
            <a:rPr lang="ar-AE" sz="2400" kern="1200" dirty="0" smtClean="0"/>
            <a:t>الهيئة </a:t>
          </a:r>
          <a:r>
            <a:rPr lang="ar-SA" sz="2400" kern="1200" dirty="0" smtClean="0"/>
            <a:t>الجهة الوحيدة التي يتعامل معها المستثمر "آلية المخاطب الوحيد" لتجاوز المصاعب والتعقيدات الإدارية والبيروقراطية</a:t>
          </a:r>
          <a:r>
            <a:rPr lang="ar-AE" sz="2400" b="1" kern="1200" dirty="0" smtClean="0"/>
            <a:t>.</a:t>
          </a:r>
          <a:r>
            <a:rPr lang="ar-AE" sz="1600" kern="1200" dirty="0" smtClean="0"/>
            <a:t>.</a:t>
          </a:r>
          <a:endParaRPr lang="en-US" sz="2400" b="1" kern="1200" dirty="0"/>
        </a:p>
      </dsp:txBody>
      <dsp:txXfrm>
        <a:off x="0" y="3652178"/>
        <a:ext cx="8229600" cy="1223340"/>
      </dsp:txXfrm>
    </dsp:sp>
    <dsp:sp modelId="{5052BC09-70D7-4D05-AC6B-9FBDDE4411A2}">
      <dsp:nvSpPr>
        <dsp:cNvPr id="0" name=""/>
        <dsp:cNvSpPr/>
      </dsp:nvSpPr>
      <dsp:spPr>
        <a:xfrm rot="10800000">
          <a:off x="0" y="2226313"/>
          <a:ext cx="8229600" cy="1433589"/>
        </a:xfrm>
        <a:prstGeom prst="upArrowCallout">
          <a:avLst/>
        </a:prstGeom>
        <a:gradFill rotWithShape="0">
          <a:gsLst>
            <a:gs pos="0">
              <a:schemeClr val="accent2">
                <a:hueOff val="2250663"/>
                <a:satOff val="834"/>
                <a:lumOff val="2549"/>
                <a:alphaOff val="0"/>
                <a:shade val="15000"/>
                <a:satMod val="180000"/>
              </a:schemeClr>
            </a:gs>
            <a:gs pos="50000">
              <a:schemeClr val="accent2">
                <a:hueOff val="2250663"/>
                <a:satOff val="834"/>
                <a:lumOff val="2549"/>
                <a:alphaOff val="0"/>
                <a:shade val="45000"/>
                <a:satMod val="170000"/>
              </a:schemeClr>
            </a:gs>
            <a:gs pos="70000">
              <a:schemeClr val="accent2">
                <a:hueOff val="2250663"/>
                <a:satOff val="834"/>
                <a:lumOff val="2549"/>
                <a:alphaOff val="0"/>
                <a:tint val="99000"/>
                <a:shade val="65000"/>
                <a:satMod val="155000"/>
              </a:schemeClr>
            </a:gs>
            <a:gs pos="100000">
              <a:schemeClr val="accent2">
                <a:hueOff val="2250663"/>
                <a:satOff val="834"/>
                <a:lumOff val="2549"/>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SA" sz="2400" kern="1200" dirty="0" smtClean="0"/>
            <a:t>تميز عن القوانين الوطنية في النص على إنشاء هيئة (جهاز) خاصة بالاستثمار الأجنبي</a:t>
          </a:r>
          <a:r>
            <a:rPr lang="ar-AE" sz="2400" kern="1200" dirty="0" smtClean="0"/>
            <a:t>، إلا أنه لم يحدد </a:t>
          </a:r>
          <a:r>
            <a:rPr lang="ar-SA" sz="2400" kern="1200" dirty="0" smtClean="0"/>
            <a:t>هيكلية الهيئة واستقلاليتها</a:t>
          </a:r>
          <a:endParaRPr lang="en-US" sz="2400" b="1" kern="1200" dirty="0"/>
        </a:p>
      </dsp:txBody>
      <dsp:txXfrm rot="10800000">
        <a:off x="0" y="2226313"/>
        <a:ext cx="8229600" cy="1433589"/>
      </dsp:txXfrm>
    </dsp:sp>
    <dsp:sp modelId="{BA714F33-53EA-454A-9608-3F3226BEF001}">
      <dsp:nvSpPr>
        <dsp:cNvPr id="0" name=""/>
        <dsp:cNvSpPr/>
      </dsp:nvSpPr>
      <dsp:spPr>
        <a:xfrm rot="10800000">
          <a:off x="0" y="785542"/>
          <a:ext cx="8229600" cy="1448494"/>
        </a:xfrm>
        <a:prstGeom prst="upArrowCallout">
          <a:avLst/>
        </a:prstGeom>
        <a:gradFill rotWithShape="0">
          <a:gsLst>
            <a:gs pos="0">
              <a:schemeClr val="accent2">
                <a:hueOff val="4501327"/>
                <a:satOff val="1667"/>
                <a:lumOff val="5097"/>
                <a:alphaOff val="0"/>
                <a:shade val="15000"/>
                <a:satMod val="180000"/>
              </a:schemeClr>
            </a:gs>
            <a:gs pos="50000">
              <a:schemeClr val="accent2">
                <a:hueOff val="4501327"/>
                <a:satOff val="1667"/>
                <a:lumOff val="5097"/>
                <a:alphaOff val="0"/>
                <a:shade val="45000"/>
                <a:satMod val="170000"/>
              </a:schemeClr>
            </a:gs>
            <a:gs pos="70000">
              <a:schemeClr val="accent2">
                <a:hueOff val="4501327"/>
                <a:satOff val="1667"/>
                <a:lumOff val="5097"/>
                <a:alphaOff val="0"/>
                <a:tint val="99000"/>
                <a:shade val="65000"/>
                <a:satMod val="155000"/>
              </a:schemeClr>
            </a:gs>
            <a:gs pos="100000">
              <a:schemeClr val="accent2">
                <a:hueOff val="4501327"/>
                <a:satOff val="1667"/>
                <a:lumOff val="509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AE" sz="2400" kern="1200" dirty="0" smtClean="0"/>
            <a:t>لم تتم </a:t>
          </a:r>
          <a:r>
            <a:rPr lang="ar-AE" sz="2400" kern="1200" dirty="0" smtClean="0"/>
            <a:t>الإشارة إلى حق المستثمر </a:t>
          </a:r>
          <a:r>
            <a:rPr lang="ar-AE" sz="2400" kern="1200" dirty="0" smtClean="0"/>
            <a:t>في الحصول </a:t>
          </a:r>
          <a:r>
            <a:rPr lang="ar-AE" sz="2400" kern="1200" dirty="0" smtClean="0"/>
            <a:t>على ضمان المؤسسات العربية والإقليمية والدولية. </a:t>
          </a:r>
          <a:endParaRPr lang="en-US" sz="2400" b="1" kern="1200" dirty="0"/>
        </a:p>
      </dsp:txBody>
      <dsp:txXfrm rot="10800000">
        <a:off x="0" y="785542"/>
        <a:ext cx="8229600" cy="1448494"/>
      </dsp:txXfrm>
    </dsp:sp>
    <dsp:sp modelId="{27A5B7D1-0634-490B-9094-AA96FB50240F}">
      <dsp:nvSpPr>
        <dsp:cNvPr id="0" name=""/>
        <dsp:cNvSpPr/>
      </dsp:nvSpPr>
      <dsp:spPr>
        <a:xfrm rot="10800000">
          <a:off x="0" y="1281"/>
          <a:ext cx="8229600" cy="791985"/>
        </a:xfrm>
        <a:prstGeom prst="upArrowCallout">
          <a:avLst/>
        </a:prstGeom>
        <a:gradFill rotWithShape="0">
          <a:gsLst>
            <a:gs pos="0">
              <a:schemeClr val="accent2">
                <a:hueOff val="6751989"/>
                <a:satOff val="2501"/>
                <a:lumOff val="7646"/>
                <a:alphaOff val="0"/>
                <a:shade val="15000"/>
                <a:satMod val="180000"/>
              </a:schemeClr>
            </a:gs>
            <a:gs pos="50000">
              <a:schemeClr val="accent2">
                <a:hueOff val="6751989"/>
                <a:satOff val="2501"/>
                <a:lumOff val="7646"/>
                <a:alphaOff val="0"/>
                <a:shade val="45000"/>
                <a:satMod val="170000"/>
              </a:schemeClr>
            </a:gs>
            <a:gs pos="70000">
              <a:schemeClr val="accent2">
                <a:hueOff val="6751989"/>
                <a:satOff val="2501"/>
                <a:lumOff val="7646"/>
                <a:alphaOff val="0"/>
                <a:tint val="99000"/>
                <a:shade val="65000"/>
                <a:satMod val="155000"/>
              </a:schemeClr>
            </a:gs>
            <a:gs pos="100000">
              <a:schemeClr val="accent2">
                <a:hueOff val="6751989"/>
                <a:satOff val="2501"/>
                <a:lumOff val="76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AE" sz="2400" kern="1200" dirty="0" smtClean="0"/>
            <a:t>لم يتم تحديد </a:t>
          </a:r>
          <a:r>
            <a:rPr lang="ar-AE" sz="2400" kern="1200" dirty="0" smtClean="0"/>
            <a:t>معيار لتقييم المشروع حين نزع الملكية والمصادرة، </a:t>
          </a:r>
          <a:endParaRPr lang="en-US" sz="2400" b="1" kern="1200" dirty="0"/>
        </a:p>
      </dsp:txBody>
      <dsp:txXfrm rot="10800000">
        <a:off x="0" y="1281"/>
        <a:ext cx="8229600" cy="791985"/>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098DD41-660A-4178-B3AA-52D134ED2826}">
      <dsp:nvSpPr>
        <dsp:cNvPr id="0" name=""/>
        <dsp:cNvSpPr/>
      </dsp:nvSpPr>
      <dsp:spPr>
        <a:xfrm rot="16200000">
          <a:off x="3786982" y="404008"/>
          <a:ext cx="4770119" cy="3962102"/>
        </a:xfrm>
        <a:prstGeom prst="flowChartManualOperati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8550" bIns="0" numCol="1" spcCol="1270" anchor="ctr" anchorCtr="0">
          <a:noAutofit/>
        </a:bodyPr>
        <a:lstStyle/>
        <a:p>
          <a:pPr lvl="0" algn="ctr" defTabSz="889000" rtl="1">
            <a:lnSpc>
              <a:spcPct val="90000"/>
            </a:lnSpc>
            <a:spcBef>
              <a:spcPct val="0"/>
            </a:spcBef>
            <a:spcAft>
              <a:spcPct val="35000"/>
            </a:spcAft>
          </a:pPr>
          <a:r>
            <a:rPr lang="ar-AE" sz="2000" kern="1200" smtClean="0"/>
            <a:t>يجب التأكيد على أن عمليات تحرير الاقتصاد وتشجيع رأس المال الأجنبي للاستثمار سيفيد كل الأطراف المشتركة في عملية التنمية في المدى الطويل بما فيها طبقة كبار التجار و التي قد تتعارض مصالحها في المدى القصير مع السياسات الخاصة بتحرير الاقتصاد و جذب  رأس المال الأجنبي.</a:t>
          </a:r>
          <a:endParaRPr lang="ar-SY" sz="2000" kern="1200" dirty="0"/>
        </a:p>
      </dsp:txBody>
      <dsp:txXfrm rot="16200000">
        <a:off x="3786982" y="404008"/>
        <a:ext cx="4770119" cy="3962102"/>
      </dsp:txXfrm>
    </dsp:sp>
    <dsp:sp modelId="{8D3683BB-82B5-4932-A385-26C95912D629}">
      <dsp:nvSpPr>
        <dsp:cNvPr id="0" name=""/>
        <dsp:cNvSpPr/>
      </dsp:nvSpPr>
      <dsp:spPr>
        <a:xfrm rot="16200000">
          <a:off x="-404008" y="404008"/>
          <a:ext cx="4770119" cy="3962102"/>
        </a:xfrm>
        <a:prstGeom prst="flowChartManualOperation">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7000" tIns="0" rIns="128550" bIns="0" numCol="1" spcCol="1270" anchor="ctr" anchorCtr="0">
          <a:noAutofit/>
        </a:bodyPr>
        <a:lstStyle/>
        <a:p>
          <a:pPr lvl="0" algn="ctr" defTabSz="889000" rtl="1">
            <a:lnSpc>
              <a:spcPct val="90000"/>
            </a:lnSpc>
            <a:spcBef>
              <a:spcPct val="0"/>
            </a:spcBef>
            <a:spcAft>
              <a:spcPct val="35000"/>
            </a:spcAft>
          </a:pPr>
          <a:r>
            <a:rPr lang="ar-AE" sz="2000" kern="1200" dirty="0" smtClean="0"/>
            <a:t>يجب </a:t>
          </a:r>
          <a:r>
            <a:rPr lang="ar-SA" sz="2000" kern="1200" dirty="0" smtClean="0"/>
            <a:t>التركيز على تحسين الشفافية </a:t>
          </a:r>
          <a:r>
            <a:rPr lang="ar-SA" sz="2000" kern="1200" dirty="0" err="1" smtClean="0"/>
            <a:t>و</a:t>
          </a:r>
          <a:r>
            <a:rPr lang="ar-SA" sz="2000" kern="1200" dirty="0" smtClean="0"/>
            <a:t> </a:t>
          </a:r>
          <a:r>
            <a:rPr lang="ar-AE" sz="2000" kern="1200" dirty="0" smtClean="0"/>
            <a:t>هي</a:t>
          </a:r>
          <a:r>
            <a:rPr lang="ar-SA" sz="2000" kern="1200" dirty="0" smtClean="0"/>
            <a:t> عاملاً رئيسياً وأساسياً في جذب الاستثمار الأجنبي. </a:t>
          </a:r>
          <a:r>
            <a:rPr lang="ar-AE" sz="2000" kern="1200" dirty="0" err="1" smtClean="0"/>
            <a:t>لأ</a:t>
          </a:r>
          <a:r>
            <a:rPr lang="ar-SA" sz="2000" kern="1200" dirty="0" smtClean="0"/>
            <a:t>ن عدم توفر البيانات العلمية المفصلة القابلة للمقارنة عن الوضع الاقتصادي في الدولة بما في ذلك العوائد النفطية </a:t>
          </a:r>
          <a:r>
            <a:rPr lang="ar-SA" sz="2000" kern="1200" dirty="0" err="1" smtClean="0"/>
            <a:t>و</a:t>
          </a:r>
          <a:r>
            <a:rPr lang="ar-SA" sz="2000" kern="1200" dirty="0" smtClean="0"/>
            <a:t> وضع الميزانيات الحكومية </a:t>
          </a:r>
          <a:r>
            <a:rPr lang="ar-SA" sz="2000" kern="1200" dirty="0" err="1" smtClean="0"/>
            <a:t>و</a:t>
          </a:r>
          <a:r>
            <a:rPr lang="ar-SA" sz="2000" kern="1200" dirty="0" smtClean="0"/>
            <a:t> غيرها من البيانات العامة </a:t>
          </a:r>
          <a:r>
            <a:rPr lang="ar-SA" sz="2000" kern="1200" dirty="0" err="1" smtClean="0"/>
            <a:t>و</a:t>
          </a:r>
          <a:r>
            <a:rPr lang="ar-SA" sz="2000" kern="1200" dirty="0" smtClean="0"/>
            <a:t> الخاصة بالاستثمار كعدد ونوع وقيمة حوافز الاستثمار يشكل عقبة كبيرة أمام أي دراسات تحليلية</a:t>
          </a:r>
          <a:r>
            <a:rPr lang="en-US" sz="2000" kern="1200" dirty="0" smtClean="0"/>
            <a:t> .</a:t>
          </a:r>
          <a:endParaRPr lang="en-US" sz="2000" kern="1200" dirty="0"/>
        </a:p>
      </dsp:txBody>
      <dsp:txXfrm rot="16200000">
        <a:off x="-404008" y="404008"/>
        <a:ext cx="4770119" cy="3962102"/>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01FD53-243B-4A3F-9583-3C3F9FFD239D}">
      <dsp:nvSpPr>
        <dsp:cNvPr id="0" name=""/>
        <dsp:cNvSpPr/>
      </dsp:nvSpPr>
      <dsp:spPr>
        <a:xfrm>
          <a:off x="0" y="0"/>
          <a:ext cx="4495800" cy="4495800"/>
        </a:xfrm>
        <a:prstGeom prst="triangle">
          <a:avLst/>
        </a:prstGeom>
        <a:gradFill rotWithShape="0">
          <a:gsLst>
            <a:gs pos="0">
              <a:schemeClr val="accent1">
                <a:hueOff val="0"/>
                <a:satOff val="0"/>
                <a:lumOff val="0"/>
                <a:alphaOff val="0"/>
                <a:shade val="15000"/>
                <a:satMod val="180000"/>
              </a:schemeClr>
            </a:gs>
            <a:gs pos="50000">
              <a:schemeClr val="accent1">
                <a:hueOff val="0"/>
                <a:satOff val="0"/>
                <a:lumOff val="0"/>
                <a:alphaOff val="0"/>
                <a:shade val="45000"/>
                <a:satMod val="170000"/>
              </a:schemeClr>
            </a:gs>
            <a:gs pos="70000">
              <a:schemeClr val="accent1">
                <a:hueOff val="0"/>
                <a:satOff val="0"/>
                <a:lumOff val="0"/>
                <a:alphaOff val="0"/>
                <a:tint val="99000"/>
                <a:shade val="65000"/>
                <a:satMod val="155000"/>
              </a:schemeClr>
            </a:gs>
            <a:gs pos="100000">
              <a:schemeClr val="accen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AF5B405-E0DC-4D7D-A405-C54AB14C9260}">
      <dsp:nvSpPr>
        <dsp:cNvPr id="0" name=""/>
        <dsp:cNvSpPr/>
      </dsp:nvSpPr>
      <dsp:spPr>
        <a:xfrm>
          <a:off x="1080133" y="450880"/>
          <a:ext cx="6498485" cy="1941041"/>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AE" sz="2400" b="1" kern="1200" dirty="0" smtClean="0"/>
            <a:t>مطلوب </a:t>
          </a:r>
          <a:r>
            <a:rPr lang="ar-SA" sz="2400" b="1" kern="1200" dirty="0" smtClean="0"/>
            <a:t>التنسيق </a:t>
          </a:r>
          <a:r>
            <a:rPr lang="ar-AE" sz="2400" b="1" kern="1200" dirty="0" smtClean="0"/>
            <a:t>ل</a:t>
          </a:r>
          <a:r>
            <a:rPr lang="ar-SA" sz="2400" b="1" kern="1200" dirty="0" smtClean="0"/>
            <a:t>توحيد قوانين الاستثمار الأجنبي </a:t>
          </a:r>
          <a:r>
            <a:rPr lang="ar-AE" sz="2400" b="1" kern="1200" dirty="0" smtClean="0"/>
            <a:t> وخلق شروط استثمارية أفضل من خلال </a:t>
          </a:r>
          <a:r>
            <a:rPr lang="ar-SA" sz="2400" b="1" kern="1200" dirty="0" smtClean="0"/>
            <a:t>تسويق المنطقة باعتبارها منطقة استثمارية واحدة مما </a:t>
          </a:r>
          <a:r>
            <a:rPr lang="ar-AE" sz="2400" b="1" kern="1200" dirty="0" err="1" smtClean="0"/>
            <a:t>سي</a:t>
          </a:r>
          <a:r>
            <a:rPr lang="ar-SA" sz="2400" b="1" kern="1200" dirty="0" smtClean="0"/>
            <a:t>ؤدي إلى زيادة تدفق الاستثمارات إلى منطقة أوسع مساحة </a:t>
          </a:r>
          <a:r>
            <a:rPr lang="ar-SA" sz="2400" b="1" kern="1200" dirty="0" smtClean="0"/>
            <a:t>وسكاناً  </a:t>
          </a:r>
          <a:r>
            <a:rPr lang="ar-AE" sz="2400" b="1" kern="1200" dirty="0" smtClean="0"/>
            <a:t>و</a:t>
          </a:r>
          <a:r>
            <a:rPr lang="ar-SA" sz="2400" b="1" kern="1200" dirty="0" smtClean="0"/>
            <a:t>بإمكانات </a:t>
          </a:r>
          <a:r>
            <a:rPr lang="ar-SA" sz="2400" b="1" kern="1200" dirty="0" smtClean="0"/>
            <a:t>اقتصادية</a:t>
          </a:r>
          <a:r>
            <a:rPr lang="ar-SY" sz="2400" b="1" kern="1200" dirty="0" smtClean="0"/>
            <a:t> أكبر</a:t>
          </a:r>
          <a:r>
            <a:rPr lang="ar-SA" sz="2400" b="1" kern="1200" dirty="0" smtClean="0"/>
            <a:t> للاستثمار.</a:t>
          </a:r>
          <a:endParaRPr lang="ar-AE" sz="2400" b="1" kern="1200" dirty="0"/>
        </a:p>
      </dsp:txBody>
      <dsp:txXfrm>
        <a:off x="1080133" y="450880"/>
        <a:ext cx="6498485" cy="1941041"/>
      </dsp:txXfrm>
    </dsp:sp>
    <dsp:sp modelId="{60CCE1A1-5C73-439E-8ADD-D1D27925BB64}">
      <dsp:nvSpPr>
        <dsp:cNvPr id="0" name=""/>
        <dsp:cNvSpPr/>
      </dsp:nvSpPr>
      <dsp:spPr>
        <a:xfrm>
          <a:off x="1054607" y="2523401"/>
          <a:ext cx="6559765" cy="1322397"/>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b="1" kern="1200" dirty="0" smtClean="0"/>
            <a:t>وهو ما يدعم جهود التنويع الاقتصادي </a:t>
          </a:r>
          <a:r>
            <a:rPr lang="ar-AE" sz="2400" b="1" kern="1200" dirty="0" smtClean="0"/>
            <a:t>و</a:t>
          </a:r>
          <a:r>
            <a:rPr lang="ar-SA" sz="2400" b="1" kern="1200" dirty="0" smtClean="0"/>
            <a:t>يوسع </a:t>
          </a:r>
          <a:r>
            <a:rPr lang="ar-SA" sz="2400" b="1" kern="1200" dirty="0" smtClean="0"/>
            <a:t>القاعدة الإنتاجية </a:t>
          </a:r>
          <a:r>
            <a:rPr lang="ar-SA" sz="2400" b="1" kern="1200" dirty="0" smtClean="0"/>
            <a:t>وويوفر </a:t>
          </a:r>
          <a:r>
            <a:rPr lang="ar-SA" sz="2400" b="1" kern="1200" dirty="0" smtClean="0"/>
            <a:t>الكثير من فرص العمل لمواطني هذه الدول. </a:t>
          </a:r>
          <a:endParaRPr lang="en-US" sz="2400" b="1" kern="1200" dirty="0"/>
        </a:p>
      </dsp:txBody>
      <dsp:txXfrm>
        <a:off x="1054607" y="2523401"/>
        <a:ext cx="6559765" cy="1322397"/>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5D7E13F-4B3A-49A1-BE5A-6BAC3280036F}">
      <dsp:nvSpPr>
        <dsp:cNvPr id="0" name=""/>
        <dsp:cNvSpPr/>
      </dsp:nvSpPr>
      <dsp:spPr>
        <a:xfrm>
          <a:off x="0" y="0"/>
          <a:ext cx="8229599" cy="1623060"/>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rtl="1">
            <a:lnSpc>
              <a:spcPct val="90000"/>
            </a:lnSpc>
            <a:spcBef>
              <a:spcPct val="0"/>
            </a:spcBef>
            <a:spcAft>
              <a:spcPct val="35000"/>
            </a:spcAft>
          </a:pPr>
          <a:r>
            <a:rPr lang="ar-SA" sz="4700" kern="1200" dirty="0" smtClean="0"/>
            <a:t>من الملائم أن تقوم هيئة خليجية مشتركة مستقلة مهمتها</a:t>
          </a:r>
          <a:endParaRPr lang="ar-SY" sz="4700" kern="1200" dirty="0"/>
        </a:p>
      </dsp:txBody>
      <dsp:txXfrm>
        <a:off x="0" y="0"/>
        <a:ext cx="8229599" cy="1623060"/>
      </dsp:txXfrm>
    </dsp:sp>
    <dsp:sp modelId="{D93018E5-4008-44C1-A067-1CA52EC28718}">
      <dsp:nvSpPr>
        <dsp:cNvPr id="0" name=""/>
        <dsp:cNvSpPr/>
      </dsp:nvSpPr>
      <dsp:spPr>
        <a:xfrm>
          <a:off x="6553194" y="1653122"/>
          <a:ext cx="1645518" cy="3408426"/>
        </a:xfrm>
        <a:prstGeom prst="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وضع الأسس الملائمة لتعزيز المناخ الاستثماري</a:t>
          </a:r>
          <a:endParaRPr lang="ar-SY" sz="2800" kern="1200" dirty="0"/>
        </a:p>
      </dsp:txBody>
      <dsp:txXfrm>
        <a:off x="6553194" y="1653122"/>
        <a:ext cx="1645518" cy="3408426"/>
      </dsp:txXfrm>
    </dsp:sp>
    <dsp:sp modelId="{73D7B643-715F-4BFA-968C-D2D23BB0BE02}">
      <dsp:nvSpPr>
        <dsp:cNvPr id="0" name=""/>
        <dsp:cNvSpPr/>
      </dsp:nvSpPr>
      <dsp:spPr>
        <a:xfrm>
          <a:off x="4952994" y="1646578"/>
          <a:ext cx="1645518" cy="3408426"/>
        </a:xfrm>
        <a:prstGeom prst="rect">
          <a:avLst/>
        </a:prstGeom>
        <a:solidFill>
          <a:schemeClr val="accent2">
            <a:hueOff val="1687997"/>
            <a:satOff val="625"/>
            <a:lumOff val="1912"/>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SA" sz="2800" kern="1200" dirty="0" smtClean="0"/>
            <a:t>تسويق الفرص الاستثمارية</a:t>
          </a:r>
          <a:endParaRPr lang="ar-SY" sz="2800" kern="1200" dirty="0"/>
        </a:p>
      </dsp:txBody>
      <dsp:txXfrm>
        <a:off x="4952994" y="1646578"/>
        <a:ext cx="1645518" cy="3408426"/>
      </dsp:txXfrm>
    </dsp:sp>
    <dsp:sp modelId="{7BE755E9-1209-4419-BB62-5B9E69653BA5}">
      <dsp:nvSpPr>
        <dsp:cNvPr id="0" name=""/>
        <dsp:cNvSpPr/>
      </dsp:nvSpPr>
      <dsp:spPr>
        <a:xfrm>
          <a:off x="3292040" y="1623060"/>
          <a:ext cx="1645518" cy="3408426"/>
        </a:xfrm>
        <a:prstGeom prst="rect">
          <a:avLst/>
        </a:prstGeom>
        <a:solidFill>
          <a:schemeClr val="accent2">
            <a:hueOff val="3375995"/>
            <a:satOff val="1250"/>
            <a:lumOff val="3823"/>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مراجعة الأنظمة والتشريعات </a:t>
          </a:r>
          <a:r>
            <a:rPr lang="ar-SA" sz="2400" kern="1200" dirty="0" err="1" smtClean="0"/>
            <a:t>و</a:t>
          </a:r>
          <a:r>
            <a:rPr lang="ar-SA" sz="2400" kern="1200" dirty="0" smtClean="0"/>
            <a:t> توحيدها على المستوى الخليجي</a:t>
          </a:r>
          <a:endParaRPr lang="ar-SY" sz="2400" kern="1200" dirty="0"/>
        </a:p>
      </dsp:txBody>
      <dsp:txXfrm>
        <a:off x="3292040" y="1623060"/>
        <a:ext cx="1645518" cy="3408426"/>
      </dsp:txXfrm>
    </dsp:sp>
    <dsp:sp modelId="{D9C175FB-C5BA-4E9A-9FFA-D62F34E05C77}">
      <dsp:nvSpPr>
        <dsp:cNvPr id="0" name=""/>
        <dsp:cNvSpPr/>
      </dsp:nvSpPr>
      <dsp:spPr>
        <a:xfrm>
          <a:off x="1676405" y="1653122"/>
          <a:ext cx="1645518" cy="3408426"/>
        </a:xfrm>
        <a:prstGeom prst="rect">
          <a:avLst/>
        </a:prstGeom>
        <a:solidFill>
          <a:schemeClr val="accent2">
            <a:hueOff val="5063992"/>
            <a:satOff val="1876"/>
            <a:lumOff val="5735"/>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rtl="1">
            <a:lnSpc>
              <a:spcPct val="90000"/>
            </a:lnSpc>
            <a:spcBef>
              <a:spcPct val="0"/>
            </a:spcBef>
            <a:spcAft>
              <a:spcPct val="35000"/>
            </a:spcAft>
          </a:pPr>
          <a:r>
            <a:rPr lang="ar-SA" sz="2400" kern="1200" dirty="0" smtClean="0"/>
            <a:t>القيام بالدراسات الهادفة لإيجاد السبل لتطوير المناخ الاستثماري</a:t>
          </a:r>
          <a:endParaRPr lang="ar-SY" sz="2400" kern="1200" dirty="0"/>
        </a:p>
      </dsp:txBody>
      <dsp:txXfrm>
        <a:off x="1676405" y="1653122"/>
        <a:ext cx="1645518" cy="3408426"/>
      </dsp:txXfrm>
    </dsp:sp>
    <dsp:sp modelId="{53BA3D8F-D483-4043-BAC9-DDACFB605DBD}">
      <dsp:nvSpPr>
        <dsp:cNvPr id="0" name=""/>
        <dsp:cNvSpPr/>
      </dsp:nvSpPr>
      <dsp:spPr>
        <a:xfrm>
          <a:off x="0" y="1653122"/>
          <a:ext cx="1645518" cy="3408426"/>
        </a:xfrm>
        <a:prstGeom prst="rect">
          <a:avLst/>
        </a:prstGeom>
        <a:solidFill>
          <a:schemeClr val="accent2">
            <a:hueOff val="6751989"/>
            <a:satOff val="2501"/>
            <a:lumOff val="764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rtl="1">
            <a:lnSpc>
              <a:spcPct val="90000"/>
            </a:lnSpc>
            <a:spcBef>
              <a:spcPct val="0"/>
            </a:spcBef>
            <a:spcAft>
              <a:spcPct val="35000"/>
            </a:spcAft>
          </a:pPr>
          <a:r>
            <a:rPr lang="ar-SY" sz="2200" kern="1200" dirty="0" smtClean="0"/>
            <a:t>وضع </a:t>
          </a:r>
          <a:r>
            <a:rPr lang="ar-SA" sz="2200" kern="1200" dirty="0" smtClean="0"/>
            <a:t>نظام موحد لمنح الامتيازات لتشجيع الاستثمارات الأجنبية في القطاعات الحيوية لعملية التنويع الاقتصادي لمصادر الدخل.</a:t>
          </a:r>
          <a:endParaRPr lang="ar-SY" sz="2200" kern="1200" dirty="0"/>
        </a:p>
      </dsp:txBody>
      <dsp:txXfrm>
        <a:off x="0" y="1653122"/>
        <a:ext cx="1645518" cy="3408426"/>
      </dsp:txXfrm>
    </dsp:sp>
    <dsp:sp modelId="{3BCC2D6E-ADBD-4E77-8FCB-13386AE99897}">
      <dsp:nvSpPr>
        <dsp:cNvPr id="0" name=""/>
        <dsp:cNvSpPr/>
      </dsp:nvSpPr>
      <dsp:spPr>
        <a:xfrm>
          <a:off x="0" y="5031485"/>
          <a:ext cx="8229599" cy="378714"/>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13B0C6-CA78-4FAE-A36F-7E2E6342BBE8}">
      <dsp:nvSpPr>
        <dsp:cNvPr id="0" name=""/>
        <dsp:cNvSpPr/>
      </dsp:nvSpPr>
      <dsp:spPr>
        <a:xfrm rot="16200000">
          <a:off x="2840348" y="1350652"/>
          <a:ext cx="4648200" cy="1946895"/>
        </a:xfrm>
        <a:prstGeom prst="flowChartManualOperation">
          <a:avLst/>
        </a:prstGeom>
        <a:solidFill>
          <a:schemeClr val="accent2">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442" bIns="0" numCol="1" spcCol="1270" anchor="ctr" anchorCtr="0">
          <a:noAutofit/>
        </a:bodyPr>
        <a:lstStyle/>
        <a:p>
          <a:pPr lvl="0" algn="ctr" defTabSz="844550" rtl="1">
            <a:lnSpc>
              <a:spcPct val="90000"/>
            </a:lnSpc>
            <a:spcBef>
              <a:spcPct val="0"/>
            </a:spcBef>
            <a:spcAft>
              <a:spcPct val="35000"/>
            </a:spcAft>
          </a:pPr>
          <a:r>
            <a:rPr lang="ar-SA" sz="1900" kern="1200" dirty="0" smtClean="0"/>
            <a:t>يجب أن يتم التعامل مع كل قطاع أو صناعة على </a:t>
          </a:r>
          <a:r>
            <a:rPr lang="ar-SA" sz="1900" kern="1200" dirty="0" err="1" smtClean="0"/>
            <a:t>حدة</a:t>
          </a:r>
          <a:r>
            <a:rPr lang="ar-SA" sz="1900" kern="1200" dirty="0" smtClean="0"/>
            <a:t> عند رسم السياسات الخاصة بجذب رأس المال الأجنبي في هذا القطاع أو هذه الصناعة وذلك لتحديد أي من الاستثمار الذي يجب تشجيعه</a:t>
          </a:r>
          <a:endParaRPr lang="ar-AE" sz="1900" kern="1200" dirty="0"/>
        </a:p>
      </dsp:txBody>
      <dsp:txXfrm rot="16200000">
        <a:off x="2840348" y="1350652"/>
        <a:ext cx="4648200" cy="1946895"/>
      </dsp:txXfrm>
    </dsp:sp>
    <dsp:sp modelId="{229C72C8-8DFD-4405-A0D3-AC397DF86809}">
      <dsp:nvSpPr>
        <dsp:cNvPr id="0" name=""/>
        <dsp:cNvSpPr/>
      </dsp:nvSpPr>
      <dsp:spPr>
        <a:xfrm rot="16200000">
          <a:off x="744243" y="1350652"/>
          <a:ext cx="4648200" cy="1946895"/>
        </a:xfrm>
        <a:prstGeom prst="flowChartManualOperation">
          <a:avLst/>
        </a:prstGeom>
        <a:solidFill>
          <a:schemeClr val="accent2">
            <a:hueOff val="2250663"/>
            <a:satOff val="834"/>
            <a:lumOff val="2549"/>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442" bIns="0" numCol="1" spcCol="1270" anchor="ctr" anchorCtr="0">
          <a:noAutofit/>
        </a:bodyPr>
        <a:lstStyle/>
        <a:p>
          <a:pPr lvl="0" algn="ctr" defTabSz="844550" rtl="1">
            <a:lnSpc>
              <a:spcPct val="90000"/>
            </a:lnSpc>
            <a:spcBef>
              <a:spcPct val="0"/>
            </a:spcBef>
            <a:spcAft>
              <a:spcPct val="35000"/>
            </a:spcAft>
          </a:pPr>
          <a:r>
            <a:rPr lang="ar-AE" sz="1900" kern="1200" dirty="0" smtClean="0"/>
            <a:t>يجب التعامل مع منح الحوافز بحذر وعدم الإفراط في تقديمها وحتى لا يكون المستفيد الوحيد من الاستثمار هو المستثمر الأجنبي وحده.</a:t>
          </a:r>
          <a:r>
            <a:rPr lang="ar-SA" sz="1900" kern="1200" dirty="0" smtClean="0"/>
            <a:t>  </a:t>
          </a:r>
          <a:endParaRPr lang="ar-SY" sz="1900" kern="1200" dirty="0"/>
        </a:p>
      </dsp:txBody>
      <dsp:txXfrm rot="16200000">
        <a:off x="744243" y="1350652"/>
        <a:ext cx="4648200" cy="1946895"/>
      </dsp:txXfrm>
    </dsp:sp>
    <dsp:sp modelId="{C76A86AB-BBF5-4748-AF18-F4196D0B588F}">
      <dsp:nvSpPr>
        <dsp:cNvPr id="0" name=""/>
        <dsp:cNvSpPr/>
      </dsp:nvSpPr>
      <dsp:spPr>
        <a:xfrm rot="16200000">
          <a:off x="-1350651" y="1350652"/>
          <a:ext cx="4648200" cy="1946895"/>
        </a:xfrm>
        <a:prstGeom prst="flowChartManualOperation">
          <a:avLst/>
        </a:prstGeom>
        <a:solidFill>
          <a:schemeClr val="accent2">
            <a:hueOff val="4501327"/>
            <a:satOff val="1667"/>
            <a:lumOff val="5097"/>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442" bIns="0" numCol="1" spcCol="1270" anchor="ctr" anchorCtr="0">
          <a:noAutofit/>
        </a:bodyPr>
        <a:lstStyle/>
        <a:p>
          <a:pPr lvl="0" algn="ctr" defTabSz="844550" rtl="1">
            <a:lnSpc>
              <a:spcPct val="90000"/>
            </a:lnSpc>
            <a:spcBef>
              <a:spcPct val="0"/>
            </a:spcBef>
            <a:spcAft>
              <a:spcPct val="35000"/>
            </a:spcAft>
          </a:pPr>
          <a:r>
            <a:rPr lang="ar-AE" sz="1900" kern="1200" dirty="0" smtClean="0"/>
            <a:t>يجب أن توسع دول المجلس  من خياراتها </a:t>
          </a:r>
          <a:r>
            <a:rPr lang="ar-AE" sz="1900" kern="1200" dirty="0" err="1" smtClean="0"/>
            <a:t>و</a:t>
          </a:r>
          <a:r>
            <a:rPr lang="ar-AE" sz="1900" kern="1200" dirty="0" smtClean="0"/>
            <a:t> تفتح المجال أمام الاستثمار من الدول النامية. </a:t>
          </a:r>
          <a:endParaRPr lang="en-US" sz="1900" kern="1200" dirty="0"/>
        </a:p>
      </dsp:txBody>
      <dsp:txXfrm rot="16200000">
        <a:off x="-1350651" y="1350652"/>
        <a:ext cx="4648200" cy="1946895"/>
      </dsp:txXfrm>
    </dsp:sp>
    <dsp:sp modelId="{ADC9656F-27C0-42FE-987D-11ED79B6DE3C}">
      <dsp:nvSpPr>
        <dsp:cNvPr id="0" name=""/>
        <dsp:cNvSpPr/>
      </dsp:nvSpPr>
      <dsp:spPr>
        <a:xfrm rot="16200000">
          <a:off x="4930068" y="1350652"/>
          <a:ext cx="4648200" cy="1946895"/>
        </a:xfrm>
        <a:prstGeom prst="flowChartManualOperation">
          <a:avLst/>
        </a:prstGeom>
        <a:solidFill>
          <a:schemeClr val="accent2">
            <a:hueOff val="6751989"/>
            <a:satOff val="2501"/>
            <a:lumOff val="7646"/>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442" bIns="0" numCol="1" spcCol="1270" anchor="ctr" anchorCtr="0">
          <a:noAutofit/>
        </a:bodyPr>
        <a:lstStyle/>
        <a:p>
          <a:pPr lvl="0" algn="ctr" defTabSz="844550" rtl="1">
            <a:lnSpc>
              <a:spcPct val="90000"/>
            </a:lnSpc>
            <a:spcBef>
              <a:spcPct val="0"/>
            </a:spcBef>
            <a:spcAft>
              <a:spcPct val="35000"/>
            </a:spcAft>
          </a:pPr>
          <a:r>
            <a:rPr lang="ar-AE" sz="1900" kern="1200" dirty="0" smtClean="0"/>
            <a:t>يجب تشجيع </a:t>
          </a:r>
          <a:r>
            <a:rPr lang="ar-SA" sz="1900" kern="1200" dirty="0" smtClean="0"/>
            <a:t>حالات الدمج والاستحواذ </a:t>
          </a:r>
          <a:r>
            <a:rPr lang="ar-AE" sz="1900" kern="1200" dirty="0" smtClean="0"/>
            <a:t>لأنها ما تكون أكثر فعالية في نقل </a:t>
          </a:r>
          <a:r>
            <a:rPr lang="ar-AE" sz="1900" kern="1200" dirty="0" err="1" smtClean="0"/>
            <a:t>ا</a:t>
          </a:r>
          <a:r>
            <a:rPr lang="ar-SA" sz="1900" kern="1200" dirty="0" smtClean="0"/>
            <a:t>لتكنولوجيا والمهارات الإدارية .</a:t>
          </a:r>
          <a:endParaRPr lang="en-US" sz="1900" kern="1200" dirty="0"/>
        </a:p>
      </dsp:txBody>
      <dsp:txXfrm rot="16200000">
        <a:off x="4930068" y="1350652"/>
        <a:ext cx="4648200" cy="1946895"/>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13B0C6-CA78-4FAE-A36F-7E2E6342BBE8}">
      <dsp:nvSpPr>
        <dsp:cNvPr id="0" name=""/>
        <dsp:cNvSpPr/>
      </dsp:nvSpPr>
      <dsp:spPr>
        <a:xfrm rot="16200000">
          <a:off x="4599533" y="1018133"/>
          <a:ext cx="4648200" cy="2611933"/>
        </a:xfrm>
        <a:prstGeom prst="flowChartManualOperation">
          <a:avLst/>
        </a:prstGeom>
        <a:solidFill>
          <a:schemeClr val="accent2">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0" rIns="135309" bIns="0" numCol="1" spcCol="1270" anchor="ctr" anchorCtr="0">
          <a:noAutofit/>
        </a:bodyPr>
        <a:lstStyle/>
        <a:p>
          <a:pPr lvl="0" algn="ctr" defTabSz="933450" rtl="1">
            <a:lnSpc>
              <a:spcPct val="90000"/>
            </a:lnSpc>
            <a:spcBef>
              <a:spcPct val="0"/>
            </a:spcBef>
            <a:spcAft>
              <a:spcPct val="35000"/>
            </a:spcAft>
          </a:pPr>
          <a:r>
            <a:rPr lang="ar-AE" sz="2100" kern="1200" dirty="0" smtClean="0"/>
            <a:t>ضروة تطوير أسواق رأس المال التي تتصف بصغر الحجم مع </a:t>
          </a:r>
          <a:r>
            <a:rPr lang="ar-SA" sz="2100" kern="1200" dirty="0" smtClean="0"/>
            <a:t>نسبة عالية من التركيز في عدد قليل من الشركات</a:t>
          </a:r>
          <a:r>
            <a:rPr lang="ar-AE" sz="2100" kern="1200" dirty="0" smtClean="0"/>
            <a:t> </a:t>
          </a:r>
          <a:r>
            <a:rPr lang="ar-SA" sz="2100" kern="1200" dirty="0" smtClean="0"/>
            <a:t> </a:t>
          </a:r>
          <a:r>
            <a:rPr lang="ar-AE" sz="2100" kern="1200" dirty="0" smtClean="0"/>
            <a:t>مع وجود </a:t>
          </a:r>
          <a:r>
            <a:rPr lang="ar-SA" sz="2100" kern="1200" dirty="0" smtClean="0"/>
            <a:t>قيود على تعامل الأجانب في هذه الأسواق</a:t>
          </a:r>
          <a:r>
            <a:rPr lang="ar-AE" sz="2100" kern="1200" dirty="0" smtClean="0"/>
            <a:t> و انعدام </a:t>
          </a:r>
          <a:r>
            <a:rPr lang="ar-SA" sz="2100" kern="1200" dirty="0" smtClean="0"/>
            <a:t>الشفافية و نقص المعلومات. </a:t>
          </a:r>
          <a:endParaRPr lang="ar-AE" sz="2100" kern="1200" dirty="0"/>
        </a:p>
      </dsp:txBody>
      <dsp:txXfrm rot="16200000">
        <a:off x="4599533" y="1018133"/>
        <a:ext cx="4648200" cy="2611933"/>
      </dsp:txXfrm>
    </dsp:sp>
    <dsp:sp modelId="{229C72C8-8DFD-4405-A0D3-AC397DF86809}">
      <dsp:nvSpPr>
        <dsp:cNvPr id="0" name=""/>
        <dsp:cNvSpPr/>
      </dsp:nvSpPr>
      <dsp:spPr>
        <a:xfrm rot="16200000">
          <a:off x="1790699" y="1018133"/>
          <a:ext cx="4648200" cy="2611933"/>
        </a:xfrm>
        <a:prstGeom prst="flowChartManualOperation">
          <a:avLst/>
        </a:prstGeom>
        <a:solidFill>
          <a:schemeClr val="accent2">
            <a:hueOff val="3375995"/>
            <a:satOff val="1250"/>
            <a:lumOff val="3823"/>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0" rIns="135309" bIns="0" numCol="1" spcCol="1270" anchor="ctr" anchorCtr="0">
          <a:noAutofit/>
        </a:bodyPr>
        <a:lstStyle/>
        <a:p>
          <a:pPr lvl="0" algn="ctr" defTabSz="933450" rtl="1">
            <a:lnSpc>
              <a:spcPct val="90000"/>
            </a:lnSpc>
            <a:spcBef>
              <a:spcPct val="0"/>
            </a:spcBef>
            <a:spcAft>
              <a:spcPct val="35000"/>
            </a:spcAft>
          </a:pPr>
          <a:r>
            <a:rPr lang="ar-AE" sz="2100" kern="1200" dirty="0" smtClean="0"/>
            <a:t>وفي الختام  يبقى التحدي الذي يواجه دول مجلس التعاون </a:t>
          </a:r>
          <a:r>
            <a:rPr lang="ar-AE" sz="2100" kern="1200" dirty="0" err="1" smtClean="0"/>
            <a:t>و</a:t>
          </a:r>
          <a:r>
            <a:rPr lang="ar-AE" sz="2100" kern="1200" dirty="0" smtClean="0"/>
            <a:t> الدول النامية بأسرها يتمثل في قدرتها على اختيار الاستثمار الذي يلبي حاجاتها الوطنية </a:t>
          </a:r>
          <a:r>
            <a:rPr lang="ar-AE" sz="2100" kern="1200" dirty="0" err="1" smtClean="0"/>
            <a:t>و</a:t>
          </a:r>
          <a:r>
            <a:rPr lang="ar-AE" sz="2100" kern="1200" dirty="0" smtClean="0"/>
            <a:t> يحقق أهدافها الاقتصادية ويساعدها على الاندماج في الاقتصاد العالمي والمنافسة في الأسواق العالمية.</a:t>
          </a:r>
          <a:r>
            <a:rPr lang="ar-SA" sz="2100" kern="1200" dirty="0" smtClean="0"/>
            <a:t> </a:t>
          </a:r>
          <a:endParaRPr lang="ar-SY" sz="2100" kern="1200" dirty="0"/>
        </a:p>
      </dsp:txBody>
      <dsp:txXfrm rot="16200000">
        <a:off x="1790699" y="1018133"/>
        <a:ext cx="4648200" cy="2611933"/>
      </dsp:txXfrm>
    </dsp:sp>
    <dsp:sp modelId="{C76A86AB-BBF5-4748-AF18-F4196D0B588F}">
      <dsp:nvSpPr>
        <dsp:cNvPr id="0" name=""/>
        <dsp:cNvSpPr/>
      </dsp:nvSpPr>
      <dsp:spPr>
        <a:xfrm rot="16200000">
          <a:off x="-1018133" y="1018133"/>
          <a:ext cx="4648200" cy="2611933"/>
        </a:xfrm>
        <a:prstGeom prst="flowChartManualOperation">
          <a:avLst/>
        </a:prstGeom>
        <a:solidFill>
          <a:schemeClr val="accent2">
            <a:hueOff val="6751989"/>
            <a:satOff val="2501"/>
            <a:lumOff val="7646"/>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33350" tIns="0" rIns="135309" bIns="0" numCol="1" spcCol="1270" anchor="ctr" anchorCtr="0">
          <a:noAutofit/>
        </a:bodyPr>
        <a:lstStyle/>
        <a:p>
          <a:pPr lvl="0" algn="ctr" defTabSz="933450" rtl="1">
            <a:lnSpc>
              <a:spcPct val="90000"/>
            </a:lnSpc>
            <a:spcBef>
              <a:spcPct val="0"/>
            </a:spcBef>
            <a:spcAft>
              <a:spcPct val="35000"/>
            </a:spcAft>
          </a:pPr>
          <a:r>
            <a:rPr lang="ar-SA" sz="2100" kern="1200" dirty="0" smtClean="0"/>
            <a:t>يمكن لدول مجلس التعاون أن تستفيد بصورة أكبر من البرامج التي تقدمها المؤسسات الدولية لمساعدة الدول </a:t>
          </a:r>
          <a:r>
            <a:rPr lang="ar-SA" sz="2100" b="1" kern="1200" dirty="0" smtClean="0"/>
            <a:t>النامية</a:t>
          </a:r>
          <a:r>
            <a:rPr lang="ar-SA" sz="2100" kern="1200" dirty="0" smtClean="0"/>
            <a:t>،</a:t>
          </a:r>
          <a:endParaRPr lang="en-US" sz="2100" kern="1200" dirty="0"/>
        </a:p>
      </dsp:txBody>
      <dsp:txXfrm rot="16200000">
        <a:off x="-1018133" y="1018133"/>
        <a:ext cx="4648200" cy="2611933"/>
      </dsp:txXfrm>
    </dsp:sp>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A0E4887-0824-4D4C-A075-6B724FB9418C}">
      <dsp:nvSpPr>
        <dsp:cNvPr id="0" name=""/>
        <dsp:cNvSpPr/>
      </dsp:nvSpPr>
      <dsp:spPr>
        <a:xfrm>
          <a:off x="4915856" y="1875491"/>
          <a:ext cx="1758845" cy="1419939"/>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2133600" rtl="0">
            <a:lnSpc>
              <a:spcPct val="90000"/>
            </a:lnSpc>
            <a:spcBef>
              <a:spcPct val="0"/>
            </a:spcBef>
            <a:spcAft>
              <a:spcPct val="35000"/>
            </a:spcAft>
          </a:pPr>
          <a:r>
            <a:rPr lang="ar-SA" sz="4800" kern="1200" dirty="0" smtClean="0"/>
            <a:t>أخيراً </a:t>
          </a:r>
          <a:endParaRPr lang="ar-SY" sz="4800" kern="1200" dirty="0"/>
        </a:p>
      </dsp:txBody>
      <dsp:txXfrm>
        <a:off x="4915856" y="1875491"/>
        <a:ext cx="1758845" cy="1419939"/>
      </dsp:txXfrm>
    </dsp:sp>
    <dsp:sp modelId="{29CF446F-9F7D-4A85-8150-BBF2F959CD83}">
      <dsp:nvSpPr>
        <dsp:cNvPr id="0" name=""/>
        <dsp:cNvSpPr/>
      </dsp:nvSpPr>
      <dsp:spPr>
        <a:xfrm rot="10429774">
          <a:off x="4101215" y="2148389"/>
          <a:ext cx="560971" cy="117979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33550">
            <a:lnSpc>
              <a:spcPct val="90000"/>
            </a:lnSpc>
            <a:spcBef>
              <a:spcPct val="0"/>
            </a:spcBef>
            <a:spcAft>
              <a:spcPct val="35000"/>
            </a:spcAft>
          </a:pPr>
          <a:endParaRPr lang="en-US" sz="3900" kern="1200"/>
        </a:p>
      </dsp:txBody>
      <dsp:txXfrm rot="10429774">
        <a:off x="4101215" y="2148389"/>
        <a:ext cx="560971" cy="1179794"/>
      </dsp:txXfrm>
    </dsp:sp>
    <dsp:sp modelId="{C9F0756A-1BC5-466C-804B-631E6797F79C}">
      <dsp:nvSpPr>
        <dsp:cNvPr id="0" name=""/>
        <dsp:cNvSpPr/>
      </dsp:nvSpPr>
      <dsp:spPr>
        <a:xfrm>
          <a:off x="0" y="806952"/>
          <a:ext cx="3880127" cy="4390610"/>
        </a:xfrm>
        <a:prstGeom prst="ellipse">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rtl="0">
            <a:lnSpc>
              <a:spcPct val="90000"/>
            </a:lnSpc>
            <a:spcBef>
              <a:spcPct val="0"/>
            </a:spcBef>
            <a:spcAft>
              <a:spcPct val="35000"/>
            </a:spcAft>
          </a:pPr>
          <a:r>
            <a:rPr lang="ar-AE" sz="2200" kern="1200" dirty="0" smtClean="0"/>
            <a:t>وفي الختام  يبقى التحدي الذي يواجه دول مجلس التعاون و الدول النامية بأسرها يتمثل في قدرتها على اختيار الاستثمار الذي يلبي حاجاتها الوطنية و يحقق أهدافها الاقتصادية ويساعدها على الاندماج في الاقتصاد العالمي والمنافسة في الأسواق العالمية.</a:t>
          </a:r>
          <a:r>
            <a:rPr lang="ar-SA" sz="2200" kern="1200" dirty="0" smtClean="0"/>
            <a:t> </a:t>
          </a:r>
          <a:endParaRPr lang="en-US" sz="2200" kern="1200" dirty="0"/>
        </a:p>
      </dsp:txBody>
      <dsp:txXfrm>
        <a:off x="0" y="806952"/>
        <a:ext cx="3880127" cy="439061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0531420-4927-47B3-ADBF-88466BB4A7B7}">
      <dsp:nvSpPr>
        <dsp:cNvPr id="0" name=""/>
        <dsp:cNvSpPr/>
      </dsp:nvSpPr>
      <dsp:spPr>
        <a:xfrm>
          <a:off x="0" y="0"/>
          <a:ext cx="8229599" cy="1440180"/>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40970" tIns="140970" rIns="140970" bIns="140970" numCol="1" spcCol="1270" anchor="ctr" anchorCtr="0">
          <a:noAutofit/>
        </a:bodyPr>
        <a:lstStyle/>
        <a:p>
          <a:pPr lvl="0" algn="ctr" defTabSz="1644650" rtl="1">
            <a:lnSpc>
              <a:spcPct val="90000"/>
            </a:lnSpc>
            <a:spcBef>
              <a:spcPct val="0"/>
            </a:spcBef>
            <a:spcAft>
              <a:spcPct val="35000"/>
            </a:spcAft>
          </a:pPr>
          <a:r>
            <a:rPr lang="ar-AE" sz="3700" kern="1200" dirty="0" smtClean="0">
              <a:latin typeface="Arial" charset="0"/>
            </a:rPr>
            <a:t>تحولات اقتصادية واجتماعية غير مسبوقة تمثلت في:</a:t>
          </a:r>
          <a:endParaRPr lang="en-US" sz="3700" kern="1200" dirty="0"/>
        </a:p>
      </dsp:txBody>
      <dsp:txXfrm>
        <a:off x="0" y="0"/>
        <a:ext cx="8229599" cy="1440180"/>
      </dsp:txXfrm>
    </dsp:sp>
    <dsp:sp modelId="{711D4913-33BB-4A39-8D00-B7F189CC875E}">
      <dsp:nvSpPr>
        <dsp:cNvPr id="0" name=""/>
        <dsp:cNvSpPr/>
      </dsp:nvSpPr>
      <dsp:spPr>
        <a:xfrm>
          <a:off x="5486403" y="1447801"/>
          <a:ext cx="2740521" cy="3024378"/>
        </a:xfrm>
        <a:prstGeom prst="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AE" sz="3300" kern="1200" dirty="0" smtClean="0">
              <a:latin typeface="Arial" charset="0"/>
            </a:rPr>
            <a:t>تسارع معدلات النمو الاقتصادي  ونصيب الفرد في الدخل</a:t>
          </a:r>
          <a:endParaRPr lang="en-US" sz="3300" kern="1200" dirty="0"/>
        </a:p>
      </dsp:txBody>
      <dsp:txXfrm>
        <a:off x="5486403" y="1447801"/>
        <a:ext cx="2740521" cy="3024378"/>
      </dsp:txXfrm>
    </dsp:sp>
    <dsp:sp modelId="{2E99458A-E780-4F3E-93D3-1843676FFAAD}">
      <dsp:nvSpPr>
        <dsp:cNvPr id="0" name=""/>
        <dsp:cNvSpPr/>
      </dsp:nvSpPr>
      <dsp:spPr>
        <a:xfrm>
          <a:off x="2744539" y="1440180"/>
          <a:ext cx="2740521" cy="3024378"/>
        </a:xfrm>
        <a:prstGeom prst="rect">
          <a:avLst/>
        </a:prstGeom>
        <a:solidFill>
          <a:schemeClr val="accent2">
            <a:hueOff val="3375995"/>
            <a:satOff val="1250"/>
            <a:lumOff val="3823"/>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SA" altLang="en-US" sz="3300" kern="1200" dirty="0" smtClean="0">
              <a:latin typeface="Arial" charset="0"/>
            </a:rPr>
            <a:t>ساهمت العوائد النفطية في إحداث التحولات الهيكلية</a:t>
          </a:r>
          <a:r>
            <a:rPr lang="ar-AE" altLang="en-US" sz="3300" kern="1200" dirty="0" smtClean="0">
              <a:latin typeface="Arial" charset="0"/>
            </a:rPr>
            <a:t> وتطوير </a:t>
          </a:r>
          <a:r>
            <a:rPr lang="ar-SA" altLang="en-US" sz="3300" kern="1200" dirty="0" smtClean="0">
              <a:latin typeface="Arial" charset="0"/>
            </a:rPr>
            <a:t> القطاعات الاقتصادية المختلفة</a:t>
          </a:r>
          <a:r>
            <a:rPr lang="ar-SY" altLang="en-US" sz="3300" kern="1200" dirty="0" smtClean="0">
              <a:latin typeface="Arial" charset="0"/>
            </a:rPr>
            <a:t> </a:t>
          </a:r>
          <a:endParaRPr lang="ar-AE" altLang="en-US" sz="3300" kern="1200" dirty="0" smtClean="0">
            <a:latin typeface="Arial" charset="0"/>
          </a:endParaRPr>
        </a:p>
      </dsp:txBody>
      <dsp:txXfrm>
        <a:off x="2744539" y="1440180"/>
        <a:ext cx="2740521" cy="3024378"/>
      </dsp:txXfrm>
    </dsp:sp>
    <dsp:sp modelId="{624DC9DC-6B3E-4A92-AAA4-D0DF9D675C25}">
      <dsp:nvSpPr>
        <dsp:cNvPr id="0" name=""/>
        <dsp:cNvSpPr/>
      </dsp:nvSpPr>
      <dsp:spPr>
        <a:xfrm>
          <a:off x="0" y="1447801"/>
          <a:ext cx="2740521" cy="3024378"/>
        </a:xfrm>
        <a:prstGeom prst="rect">
          <a:avLst/>
        </a:prstGeom>
        <a:solidFill>
          <a:schemeClr val="accent2">
            <a:hueOff val="6751989"/>
            <a:satOff val="2501"/>
            <a:lumOff val="764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rtl="1">
            <a:lnSpc>
              <a:spcPct val="90000"/>
            </a:lnSpc>
            <a:spcBef>
              <a:spcPct val="0"/>
            </a:spcBef>
            <a:spcAft>
              <a:spcPct val="35000"/>
            </a:spcAft>
          </a:pPr>
          <a:r>
            <a:rPr lang="ar-AE" altLang="en-US" sz="3300" kern="1200" dirty="0" smtClean="0">
              <a:latin typeface="Arial" charset="0"/>
            </a:rPr>
            <a:t>الحكومة هي اللاعب الرئيسي في الأنشطة الاقتصادية</a:t>
          </a:r>
        </a:p>
      </dsp:txBody>
      <dsp:txXfrm>
        <a:off x="0" y="1447801"/>
        <a:ext cx="2740521" cy="3024378"/>
      </dsp:txXfrm>
    </dsp:sp>
    <dsp:sp modelId="{74B67A70-7E62-4BFF-8E52-070582D978C8}">
      <dsp:nvSpPr>
        <dsp:cNvPr id="0" name=""/>
        <dsp:cNvSpPr/>
      </dsp:nvSpPr>
      <dsp:spPr>
        <a:xfrm>
          <a:off x="0" y="4464558"/>
          <a:ext cx="8229599" cy="336042"/>
        </a:xfrm>
        <a:prstGeom prst="rect">
          <a:avLst/>
        </a:prstGeom>
        <a:solidFill>
          <a:schemeClr val="accent2">
            <a:shade val="9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23A6AAE-9FD2-4171-8B80-9665532AD8D7}">
      <dsp:nvSpPr>
        <dsp:cNvPr id="0" name=""/>
        <dsp:cNvSpPr/>
      </dsp:nvSpPr>
      <dsp:spPr>
        <a:xfrm>
          <a:off x="0" y="152394"/>
          <a:ext cx="8229587" cy="2313204"/>
        </a:xfrm>
        <a:prstGeom prst="rect">
          <a:avLst/>
        </a:prstGeom>
        <a:solidFill>
          <a:schemeClr val="accent2">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rtl="1">
            <a:lnSpc>
              <a:spcPct val="90000"/>
            </a:lnSpc>
            <a:spcBef>
              <a:spcPct val="0"/>
            </a:spcBef>
            <a:spcAft>
              <a:spcPct val="35000"/>
            </a:spcAft>
          </a:pPr>
          <a:r>
            <a:rPr lang="ar-SA" sz="4000" kern="1200" dirty="0" smtClean="0"/>
            <a:t>دول مجلس التعاون من الدول الأكثر انفتاحا على العالم الخارجي </a:t>
          </a:r>
          <a:r>
            <a:rPr lang="ar-AE" sz="4000" kern="1200" dirty="0" smtClean="0"/>
            <a:t>و جميعها  في </a:t>
          </a:r>
          <a:r>
            <a:rPr lang="ar-SA" sz="4000" kern="1200" dirty="0" smtClean="0"/>
            <a:t>منظمة التجارة العالمية</a:t>
          </a:r>
          <a:r>
            <a:rPr lang="en-US" sz="3600" kern="1200" dirty="0" smtClean="0"/>
            <a:t>WTO</a:t>
          </a:r>
          <a:r>
            <a:rPr lang="en-US" sz="4000" kern="1200" dirty="0" smtClean="0"/>
            <a:t> </a:t>
          </a:r>
          <a:endParaRPr lang="en-US" sz="4000" kern="1200" dirty="0"/>
        </a:p>
      </dsp:txBody>
      <dsp:txXfrm>
        <a:off x="0" y="152394"/>
        <a:ext cx="8229587" cy="2313204"/>
      </dsp:txXfrm>
    </dsp:sp>
    <dsp:sp modelId="{61F845B4-9DD8-4847-B40A-D8DDA912B7B6}">
      <dsp:nvSpPr>
        <dsp:cNvPr id="0" name=""/>
        <dsp:cNvSpPr/>
      </dsp:nvSpPr>
      <dsp:spPr>
        <a:xfrm>
          <a:off x="0" y="2715784"/>
          <a:ext cx="4202127" cy="2039719"/>
        </a:xfrm>
        <a:prstGeom prst="rect">
          <a:avLst/>
        </a:prstGeom>
        <a:solidFill>
          <a:schemeClr val="accent2">
            <a:hueOff val="3375995"/>
            <a:satOff val="1250"/>
            <a:lumOff val="3823"/>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rtl="1">
            <a:lnSpc>
              <a:spcPct val="90000"/>
            </a:lnSpc>
            <a:spcBef>
              <a:spcPct val="0"/>
            </a:spcBef>
            <a:spcAft>
              <a:spcPct val="35000"/>
            </a:spcAft>
          </a:pPr>
          <a:r>
            <a:rPr lang="ar-AE" sz="2800" kern="1200" dirty="0" smtClean="0"/>
            <a:t>تذبذب وتباين في متوسط دخل الفرد بين هذه الدول</a:t>
          </a:r>
          <a:r>
            <a:rPr lang="en-US" sz="2800" kern="1200" dirty="0" smtClean="0"/>
            <a:t>  </a:t>
          </a:r>
          <a:r>
            <a:rPr lang="ar-AE" sz="2800" kern="1200" dirty="0" smtClean="0"/>
            <a:t> وتقلب في إجمالي الناتج المحلى نتيجة الاعتماد على النفط.</a:t>
          </a:r>
          <a:endParaRPr lang="en-US" sz="2800" kern="1200" dirty="0"/>
        </a:p>
      </dsp:txBody>
      <dsp:txXfrm>
        <a:off x="0" y="2715784"/>
        <a:ext cx="4202127" cy="2039719"/>
      </dsp:txXfrm>
    </dsp:sp>
    <dsp:sp modelId="{C8A1755F-3624-4880-AC5D-D9A8CB2F3333}">
      <dsp:nvSpPr>
        <dsp:cNvPr id="0" name=""/>
        <dsp:cNvSpPr/>
      </dsp:nvSpPr>
      <dsp:spPr>
        <a:xfrm>
          <a:off x="4542671" y="2715784"/>
          <a:ext cx="3686928" cy="2039719"/>
        </a:xfrm>
        <a:prstGeom prst="rect">
          <a:avLst/>
        </a:prstGeom>
        <a:solidFill>
          <a:schemeClr val="accent2">
            <a:hueOff val="6751989"/>
            <a:satOff val="2501"/>
            <a:lumOff val="7646"/>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AE" altLang="ar-SA" sz="3600" kern="1200" dirty="0" smtClean="0">
              <a:latin typeface="Arial" charset="0"/>
            </a:rPr>
            <a:t>معدلات استهلاك عالية (ادخار متدني)</a:t>
          </a:r>
          <a:endParaRPr lang="en-US" sz="3600" kern="1200" dirty="0"/>
        </a:p>
      </dsp:txBody>
      <dsp:txXfrm>
        <a:off x="4542671" y="2715784"/>
        <a:ext cx="3686928" cy="2039719"/>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0C42978-B54A-4E59-9A13-818817A55996}">
      <dsp:nvSpPr>
        <dsp:cNvPr id="0" name=""/>
        <dsp:cNvSpPr/>
      </dsp:nvSpPr>
      <dsp:spPr>
        <a:xfrm>
          <a:off x="0" y="43140"/>
          <a:ext cx="8229599" cy="673919"/>
        </a:xfrm>
        <a:prstGeom prst="roundRect">
          <a:avLst/>
        </a:prstGeom>
        <a:solidFill>
          <a:schemeClr val="accent2">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تنوع الإنتاج بعيدا عن النفط</a:t>
          </a:r>
          <a:endParaRPr lang="en-US" sz="2400" b="1" kern="1200" dirty="0"/>
        </a:p>
      </dsp:txBody>
      <dsp:txXfrm>
        <a:off x="0" y="43140"/>
        <a:ext cx="8229599" cy="673919"/>
      </dsp:txXfrm>
    </dsp:sp>
    <dsp:sp modelId="{EFDA9F3B-4E85-4171-8A35-8EB738348111}">
      <dsp:nvSpPr>
        <dsp:cNvPr id="0" name=""/>
        <dsp:cNvSpPr/>
      </dsp:nvSpPr>
      <dsp:spPr>
        <a:xfrm>
          <a:off x="0" y="820740"/>
          <a:ext cx="8229599" cy="673919"/>
        </a:xfrm>
        <a:prstGeom prst="roundRect">
          <a:avLst/>
        </a:prstGeom>
        <a:solidFill>
          <a:schemeClr val="accent2">
            <a:hueOff val="1350398"/>
            <a:satOff val="500"/>
            <a:lumOff val="1529"/>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خلق مصدر دخل للحكومة غير النفط وتقليل العجز في الموازنات</a:t>
          </a:r>
        </a:p>
      </dsp:txBody>
      <dsp:txXfrm>
        <a:off x="0" y="820740"/>
        <a:ext cx="8229599" cy="673919"/>
      </dsp:txXfrm>
    </dsp:sp>
    <dsp:sp modelId="{D85A700B-B776-4FFD-BD39-6A32A961B83D}">
      <dsp:nvSpPr>
        <dsp:cNvPr id="0" name=""/>
        <dsp:cNvSpPr/>
      </dsp:nvSpPr>
      <dsp:spPr>
        <a:xfrm>
          <a:off x="0" y="1598340"/>
          <a:ext cx="8229599" cy="673919"/>
        </a:xfrm>
        <a:prstGeom prst="roundRect">
          <a:avLst/>
        </a:prstGeom>
        <a:solidFill>
          <a:schemeClr val="accent2">
            <a:hueOff val="2700796"/>
            <a:satOff val="1000"/>
            <a:lumOff val="3058"/>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العمالة وخلل التركيبة السكانية </a:t>
          </a:r>
          <a:r>
            <a:rPr lang="ar-AE" sz="2400" b="1" kern="1200" dirty="0" err="1" smtClean="0"/>
            <a:t>و</a:t>
          </a:r>
          <a:r>
            <a:rPr lang="ar-SA" altLang="en-US" sz="2400" b="1" kern="1200" dirty="0" smtClean="0">
              <a:latin typeface="Times New Roman" pitchFamily="18" charset="0"/>
            </a:rPr>
            <a:t>ظهور مشكلة البطالة بين المواطنين </a:t>
          </a:r>
          <a:endParaRPr lang="ar-AE" sz="2400" b="1" kern="1200" dirty="0" smtClean="0"/>
        </a:p>
      </dsp:txBody>
      <dsp:txXfrm>
        <a:off x="0" y="1598340"/>
        <a:ext cx="8229599" cy="673919"/>
      </dsp:txXfrm>
    </dsp:sp>
    <dsp:sp modelId="{82F9022A-DABD-4376-A364-C4DFB4EC4C15}">
      <dsp:nvSpPr>
        <dsp:cNvPr id="0" name=""/>
        <dsp:cNvSpPr/>
      </dsp:nvSpPr>
      <dsp:spPr>
        <a:xfrm>
          <a:off x="0" y="2375940"/>
          <a:ext cx="8229599" cy="673919"/>
        </a:xfrm>
        <a:prstGeom prst="roundRect">
          <a:avLst/>
        </a:prstGeom>
        <a:solidFill>
          <a:schemeClr val="accent2">
            <a:hueOff val="4051194"/>
            <a:satOff val="1501"/>
            <a:lumOff val="4588"/>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فرص وظيفية خارج القطاع الحكومي</a:t>
          </a:r>
        </a:p>
      </dsp:txBody>
      <dsp:txXfrm>
        <a:off x="0" y="2375940"/>
        <a:ext cx="8229599" cy="673919"/>
      </dsp:txXfrm>
    </dsp:sp>
    <dsp:sp modelId="{671BE1D1-9DB7-4225-98E8-3304FAD7B563}">
      <dsp:nvSpPr>
        <dsp:cNvPr id="0" name=""/>
        <dsp:cNvSpPr/>
      </dsp:nvSpPr>
      <dsp:spPr>
        <a:xfrm>
          <a:off x="0" y="3153539"/>
          <a:ext cx="8229599" cy="673919"/>
        </a:xfrm>
        <a:prstGeom prst="roundRect">
          <a:avLst/>
        </a:prstGeom>
        <a:solidFill>
          <a:schemeClr val="accent2">
            <a:hueOff val="5401592"/>
            <a:satOff val="2001"/>
            <a:lumOff val="6117"/>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ضمان الاستثمار لتطوير وتحديث البنية التحية</a:t>
          </a:r>
        </a:p>
      </dsp:txBody>
      <dsp:txXfrm>
        <a:off x="0" y="3153539"/>
        <a:ext cx="8229599" cy="673919"/>
      </dsp:txXfrm>
    </dsp:sp>
    <dsp:sp modelId="{180F5A2F-CA03-4B87-962E-F0D5B45CEFEE}">
      <dsp:nvSpPr>
        <dsp:cNvPr id="0" name=""/>
        <dsp:cNvSpPr/>
      </dsp:nvSpPr>
      <dsp:spPr>
        <a:xfrm>
          <a:off x="0" y="3931139"/>
          <a:ext cx="8229599" cy="673919"/>
        </a:xfrm>
        <a:prstGeom prst="roundRect">
          <a:avLst/>
        </a:prstGeom>
        <a:solidFill>
          <a:schemeClr val="accent2">
            <a:hueOff val="6751989"/>
            <a:satOff val="2501"/>
            <a:lumOff val="7646"/>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b="1" kern="1200" dirty="0" smtClean="0"/>
            <a:t>التنسيق والتعاون من أجل خلق قوة اقتصادية واحدة</a:t>
          </a:r>
        </a:p>
      </dsp:txBody>
      <dsp:txXfrm>
        <a:off x="0" y="3931139"/>
        <a:ext cx="8229599" cy="673919"/>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709797-16CD-4680-942B-1B88C1B4A31F}">
      <dsp:nvSpPr>
        <dsp:cNvPr id="0" name=""/>
        <dsp:cNvSpPr/>
      </dsp:nvSpPr>
      <dsp:spPr>
        <a:xfrm rot="16200000">
          <a:off x="-789524" y="1018133"/>
          <a:ext cx="4648200" cy="2611933"/>
        </a:xfrm>
        <a:prstGeom prst="flowChartManualOperation">
          <a:avLst/>
        </a:prstGeom>
        <a:solidFill>
          <a:schemeClr val="accent2">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0" rIns="150463" bIns="0" numCol="1" spcCol="1270" anchor="ctr" anchorCtr="0">
          <a:noAutofit/>
        </a:bodyPr>
        <a:lstStyle/>
        <a:p>
          <a:pPr lvl="0" algn="ctr" defTabSz="1066800" rtl="1">
            <a:lnSpc>
              <a:spcPct val="90000"/>
            </a:lnSpc>
            <a:spcBef>
              <a:spcPct val="0"/>
            </a:spcBef>
            <a:spcAft>
              <a:spcPct val="35000"/>
            </a:spcAft>
          </a:pPr>
          <a:r>
            <a:rPr lang="ar-AE" sz="2400" kern="1200" dirty="0" smtClean="0"/>
            <a:t>وجود قوانين منظمة للأعمال ونظام ضريبي يتسم بالشفافية، عدم وجود تحيز لصالح المستثمر الوطني ، </a:t>
          </a:r>
          <a:endParaRPr lang="en-US" sz="2400" b="1" kern="1200" dirty="0"/>
        </a:p>
      </dsp:txBody>
      <dsp:txXfrm rot="16200000">
        <a:off x="-789524" y="1018133"/>
        <a:ext cx="4648200" cy="2611933"/>
      </dsp:txXfrm>
    </dsp:sp>
    <dsp:sp modelId="{FE05A9CC-5C5B-4651-81EC-2292D8DC1F17}">
      <dsp:nvSpPr>
        <dsp:cNvPr id="0" name=""/>
        <dsp:cNvSpPr/>
      </dsp:nvSpPr>
      <dsp:spPr>
        <a:xfrm rot="16200000">
          <a:off x="1801268" y="1018133"/>
          <a:ext cx="4648200" cy="2611933"/>
        </a:xfrm>
        <a:prstGeom prst="flowChartManualOperation">
          <a:avLst/>
        </a:prstGeom>
        <a:solidFill>
          <a:schemeClr val="accent2">
            <a:hueOff val="3375995"/>
            <a:satOff val="1250"/>
            <a:lumOff val="3823"/>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0" rIns="150463" bIns="0" numCol="1" spcCol="1270" anchor="ctr" anchorCtr="0">
          <a:noAutofit/>
        </a:bodyPr>
        <a:lstStyle/>
        <a:p>
          <a:pPr lvl="0" algn="ctr" defTabSz="1066800" rtl="1">
            <a:lnSpc>
              <a:spcPct val="90000"/>
            </a:lnSpc>
            <a:spcBef>
              <a:spcPct val="0"/>
            </a:spcBef>
            <a:spcAft>
              <a:spcPct val="35000"/>
            </a:spcAft>
          </a:pPr>
          <a:r>
            <a:rPr lang="ar-AE" sz="2400" kern="1200" dirty="0" smtClean="0"/>
            <a:t>استقرار سياسي واقتصادي وعدم وجود تقلبات مفاجئة في السياسات الاقتصادية، استقرار المؤشرات الاقتصادية الكلية،</a:t>
          </a:r>
        </a:p>
        <a:p>
          <a:pPr lvl="0" algn="ctr" defTabSz="1066800">
            <a:lnSpc>
              <a:spcPct val="90000"/>
            </a:lnSpc>
            <a:spcBef>
              <a:spcPct val="0"/>
            </a:spcBef>
            <a:spcAft>
              <a:spcPct val="35000"/>
            </a:spcAft>
          </a:pPr>
          <a:r>
            <a:rPr lang="ar-AE" sz="2400" kern="1200" dirty="0" smtClean="0"/>
            <a:t>وجود نظام بنكي متطور </a:t>
          </a:r>
          <a:r>
            <a:rPr lang="ar-AE" sz="2400" kern="1200" dirty="0" err="1" smtClean="0"/>
            <a:t>و</a:t>
          </a:r>
          <a:r>
            <a:rPr lang="ar-AE" sz="2400" kern="1200" dirty="0" smtClean="0"/>
            <a:t> عدم تفشى الفساد ،</a:t>
          </a:r>
          <a:endParaRPr lang="en-US" sz="2400" b="1" kern="1200" dirty="0"/>
        </a:p>
      </dsp:txBody>
      <dsp:txXfrm rot="16200000">
        <a:off x="1801268" y="1018133"/>
        <a:ext cx="4648200" cy="2611933"/>
      </dsp:txXfrm>
    </dsp:sp>
    <dsp:sp modelId="{F057FE7B-04E5-443E-B788-C77527D1FAD7}">
      <dsp:nvSpPr>
        <dsp:cNvPr id="0" name=""/>
        <dsp:cNvSpPr/>
      </dsp:nvSpPr>
      <dsp:spPr>
        <a:xfrm rot="16200000">
          <a:off x="4599533" y="1018133"/>
          <a:ext cx="4648200" cy="2611933"/>
        </a:xfrm>
        <a:prstGeom prst="flowChartManualOperation">
          <a:avLst/>
        </a:prstGeom>
        <a:solidFill>
          <a:schemeClr val="accent2">
            <a:hueOff val="6751989"/>
            <a:satOff val="2501"/>
            <a:lumOff val="7646"/>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rtl="1">
            <a:lnSpc>
              <a:spcPct val="90000"/>
            </a:lnSpc>
            <a:spcBef>
              <a:spcPct val="0"/>
            </a:spcBef>
            <a:spcAft>
              <a:spcPct val="35000"/>
            </a:spcAft>
          </a:pPr>
          <a:r>
            <a:rPr lang="ar-AE" sz="2000" kern="1200" dirty="0" smtClean="0"/>
            <a:t>عدم وجود قيود على دخول المستثمرين الأجانب والحرية في تحويل الأرباح </a:t>
          </a:r>
        </a:p>
        <a:p>
          <a:pPr lvl="0" algn="ctr" defTabSz="889000">
            <a:lnSpc>
              <a:spcPct val="90000"/>
            </a:lnSpc>
            <a:spcBef>
              <a:spcPct val="0"/>
            </a:spcBef>
            <a:spcAft>
              <a:spcPct val="35000"/>
            </a:spcAft>
          </a:pPr>
          <a:r>
            <a:rPr lang="ar-AE" sz="2000" kern="1200" dirty="0" smtClean="0"/>
            <a:t>وجود حوافز مالية، ويفضل وجود هيئة محلية خاصة بالتعامل مع المستثمرين</a:t>
          </a:r>
          <a:r>
            <a:rPr lang="ar-AE" sz="2400" b="1" kern="1200" dirty="0" smtClean="0"/>
            <a:t>.</a:t>
          </a:r>
          <a:endParaRPr lang="en-US" b="1" kern="1200" dirty="0"/>
        </a:p>
      </dsp:txBody>
      <dsp:txXfrm rot="16200000">
        <a:off x="4599533" y="1018133"/>
        <a:ext cx="4648200" cy="261193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3709797-16CD-4680-942B-1B88C1B4A31F}">
      <dsp:nvSpPr>
        <dsp:cNvPr id="0" name=""/>
        <dsp:cNvSpPr/>
      </dsp:nvSpPr>
      <dsp:spPr>
        <a:xfrm rot="16200000">
          <a:off x="706746" y="1350652"/>
          <a:ext cx="4648200" cy="1946895"/>
        </a:xfrm>
        <a:prstGeom prst="flowChartManualOperation">
          <a:avLst/>
        </a:prstGeom>
        <a:solidFill>
          <a:schemeClr val="accent2">
            <a:hueOff val="0"/>
            <a:satOff val="0"/>
            <a:lumOff val="0"/>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888" bIns="0" numCol="1" spcCol="1270" anchor="ctr" anchorCtr="0">
          <a:noAutofit/>
        </a:bodyPr>
        <a:lstStyle/>
        <a:p>
          <a:pPr lvl="0" algn="ctr" defTabSz="844550" rtl="1">
            <a:lnSpc>
              <a:spcPct val="90000"/>
            </a:lnSpc>
            <a:spcBef>
              <a:spcPct val="0"/>
            </a:spcBef>
            <a:spcAft>
              <a:spcPct val="35000"/>
            </a:spcAft>
          </a:pPr>
          <a:r>
            <a:rPr lang="ar-AE" sz="1900" kern="1200" dirty="0" smtClean="0"/>
            <a:t>توافر قوة عاملة ذات مهارات عالية مع انخفاض التكاليف وزيادة الإنتاجية،</a:t>
          </a:r>
        </a:p>
      </dsp:txBody>
      <dsp:txXfrm rot="16200000">
        <a:off x="706746" y="1350652"/>
        <a:ext cx="4648200" cy="1946895"/>
      </dsp:txXfrm>
    </dsp:sp>
    <dsp:sp modelId="{FE05A9CC-5C5B-4651-81EC-2292D8DC1F17}">
      <dsp:nvSpPr>
        <dsp:cNvPr id="0" name=""/>
        <dsp:cNvSpPr/>
      </dsp:nvSpPr>
      <dsp:spPr>
        <a:xfrm rot="16200000">
          <a:off x="2687946" y="1350652"/>
          <a:ext cx="4648200" cy="1946895"/>
        </a:xfrm>
        <a:prstGeom prst="flowChartManualOperation">
          <a:avLst/>
        </a:prstGeom>
        <a:solidFill>
          <a:schemeClr val="accent2">
            <a:hueOff val="2250663"/>
            <a:satOff val="834"/>
            <a:lumOff val="2549"/>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888" bIns="0" numCol="1" spcCol="1270" anchor="ctr" anchorCtr="0">
          <a:noAutofit/>
        </a:bodyPr>
        <a:lstStyle/>
        <a:p>
          <a:pPr lvl="0" algn="ctr" defTabSz="844550" rtl="1">
            <a:lnSpc>
              <a:spcPct val="90000"/>
            </a:lnSpc>
            <a:spcBef>
              <a:spcPct val="0"/>
            </a:spcBef>
            <a:spcAft>
              <a:spcPct val="35000"/>
            </a:spcAft>
          </a:pPr>
          <a:r>
            <a:rPr lang="ar-AE" sz="1900" kern="1200" dirty="0" smtClean="0"/>
            <a:t>وجود بنية تحتية ذات جودة عالية من مواصلات واتصالات، تقنية المعلومات، المياه والكهرباء. </a:t>
          </a:r>
        </a:p>
      </dsp:txBody>
      <dsp:txXfrm rot="16200000">
        <a:off x="2687946" y="1350652"/>
        <a:ext cx="4648200" cy="1946895"/>
      </dsp:txXfrm>
    </dsp:sp>
    <dsp:sp modelId="{F057FE7B-04E5-443E-B788-C77527D1FAD7}">
      <dsp:nvSpPr>
        <dsp:cNvPr id="0" name=""/>
        <dsp:cNvSpPr/>
      </dsp:nvSpPr>
      <dsp:spPr>
        <a:xfrm rot="16200000">
          <a:off x="4821548" y="1350652"/>
          <a:ext cx="4648200" cy="1946895"/>
        </a:xfrm>
        <a:prstGeom prst="flowChartManualOperation">
          <a:avLst/>
        </a:prstGeom>
        <a:solidFill>
          <a:schemeClr val="accent2">
            <a:hueOff val="4501327"/>
            <a:satOff val="1667"/>
            <a:lumOff val="5097"/>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20650" tIns="0" rIns="122888" bIns="0" numCol="1" spcCol="1270" anchor="ctr" anchorCtr="0">
          <a:noAutofit/>
        </a:bodyPr>
        <a:lstStyle/>
        <a:p>
          <a:pPr lvl="0" algn="ctr" defTabSz="844550" rtl="1">
            <a:lnSpc>
              <a:spcPct val="90000"/>
            </a:lnSpc>
            <a:spcBef>
              <a:spcPct val="0"/>
            </a:spcBef>
            <a:spcAft>
              <a:spcPct val="35000"/>
            </a:spcAft>
          </a:pPr>
          <a:r>
            <a:rPr lang="ar-AE" sz="1900" kern="1200" dirty="0" smtClean="0"/>
            <a:t>وجود نظام مؤسسي قوى </a:t>
          </a:r>
          <a:r>
            <a:rPr lang="ar-AE" sz="1900" kern="1200" dirty="0" err="1" smtClean="0"/>
            <a:t>و</a:t>
          </a:r>
          <a:r>
            <a:rPr lang="ar-AE" sz="1900" kern="1200" dirty="0" smtClean="0"/>
            <a:t> نظام قضائي عادل مع وضوح القوانين الخاصة بالعقود.</a:t>
          </a:r>
        </a:p>
        <a:p>
          <a:pPr lvl="0" algn="ctr" defTabSz="844550">
            <a:lnSpc>
              <a:spcPct val="90000"/>
            </a:lnSpc>
            <a:spcBef>
              <a:spcPct val="0"/>
            </a:spcBef>
            <a:spcAft>
              <a:spcPct val="35000"/>
            </a:spcAft>
          </a:pPr>
          <a:r>
            <a:rPr lang="ar-AE" sz="1900" kern="1200" dirty="0" smtClean="0"/>
            <a:t>عدم وجود بيروقراطية وسرعة في الحصول على العقود والتصاريح الخاصة بالاستثمار.</a:t>
          </a:r>
          <a:endParaRPr lang="en-US" sz="1900" b="1" kern="1200" dirty="0"/>
        </a:p>
      </dsp:txBody>
      <dsp:txXfrm rot="16200000">
        <a:off x="4821548" y="1350652"/>
        <a:ext cx="4648200" cy="1946895"/>
      </dsp:txXfrm>
    </dsp:sp>
    <dsp:sp modelId="{BCA8B54D-422A-488B-9F35-55B39F11AEFD}">
      <dsp:nvSpPr>
        <dsp:cNvPr id="0" name=""/>
        <dsp:cNvSpPr/>
      </dsp:nvSpPr>
      <dsp:spPr>
        <a:xfrm rot="16200000">
          <a:off x="-1350652" y="1350652"/>
          <a:ext cx="4648200" cy="1946895"/>
        </a:xfrm>
        <a:prstGeom prst="flowChartManualOperation">
          <a:avLst/>
        </a:prstGeom>
        <a:solidFill>
          <a:schemeClr val="accent2">
            <a:hueOff val="6751989"/>
            <a:satOff val="2501"/>
            <a:lumOff val="7646"/>
            <a:alphaOff val="0"/>
          </a:schemeClr>
        </a:solidFill>
        <a:ln w="63500" cap="flat" cmpd="thickThin" algn="ctr">
          <a:solidFill>
            <a:schemeClr val="lt1">
              <a:hueOff val="0"/>
              <a:satOff val="0"/>
              <a:lumOff val="0"/>
              <a:alphaOff val="0"/>
            </a:schemeClr>
          </a:solidFill>
          <a:prstDash val="solid"/>
        </a:ln>
        <a:effectLst>
          <a:outerShdw blurRad="50800" dist="38100" dir="5400000" rotWithShape="0">
            <a:srgbClr val="000000">
              <a:alpha val="35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152400" tIns="0" rIns="152400" bIns="0" numCol="1" spcCol="1270" anchor="ctr" anchorCtr="0">
          <a:noAutofit/>
        </a:bodyPr>
        <a:lstStyle/>
        <a:p>
          <a:pPr lvl="0" algn="ctr" defTabSz="1066800" rtl="1">
            <a:lnSpc>
              <a:spcPct val="90000"/>
            </a:lnSpc>
            <a:spcBef>
              <a:spcPct val="0"/>
            </a:spcBef>
            <a:spcAft>
              <a:spcPct val="35000"/>
            </a:spcAft>
          </a:pPr>
          <a:r>
            <a:rPr lang="ar-AE" sz="2400" kern="1200" dirty="0" smtClean="0"/>
            <a:t>نوعية الحياة من حيث وجود نظام تعليمي جيد، تجهيزات جيدة للإسكان وأماكن التسلية ، وتكاليف معيشية مناسبة.</a:t>
          </a:r>
          <a:endParaRPr lang="en-US" sz="2400" b="1" kern="1200" dirty="0"/>
        </a:p>
      </dsp:txBody>
      <dsp:txXfrm rot="16200000">
        <a:off x="-1350652" y="1350652"/>
        <a:ext cx="4648200" cy="194689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F3A908-F2DB-4DF6-9FA4-9BD02E3622F9}">
      <dsp:nvSpPr>
        <dsp:cNvPr id="0" name=""/>
        <dsp:cNvSpPr/>
      </dsp:nvSpPr>
      <dsp:spPr>
        <a:xfrm>
          <a:off x="0" y="2766"/>
          <a:ext cx="8229599" cy="949822"/>
        </a:xfrm>
        <a:prstGeom prst="roundRect">
          <a:avLst/>
        </a:prstGeom>
        <a:solidFill>
          <a:schemeClr val="accent2">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kern="1200" dirty="0" smtClean="0"/>
            <a:t>أن حجم تدفق رأس المال الأجنبي المباشر الداخل لدول مجلس التعاون كان أكبر من حجم رأس المال الخارج.</a:t>
          </a:r>
          <a:endParaRPr lang="en-US" sz="2800" kern="1200" dirty="0"/>
        </a:p>
      </dsp:txBody>
      <dsp:txXfrm>
        <a:off x="0" y="2766"/>
        <a:ext cx="8229599" cy="949822"/>
      </dsp:txXfrm>
    </dsp:sp>
    <dsp:sp modelId="{680DAC42-F4D2-4C34-990E-B21CA309F3C1}">
      <dsp:nvSpPr>
        <dsp:cNvPr id="0" name=""/>
        <dsp:cNvSpPr/>
      </dsp:nvSpPr>
      <dsp:spPr>
        <a:xfrm>
          <a:off x="0" y="964077"/>
          <a:ext cx="8229599" cy="949822"/>
        </a:xfrm>
        <a:prstGeom prst="roundRect">
          <a:avLst/>
        </a:prstGeom>
        <a:solidFill>
          <a:schemeClr val="accent3">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AE" sz="2800" kern="1200" dirty="0" smtClean="0"/>
            <a:t>هناك اتجاه تصاعدي لحجم التدفق الداخل بلغ ما نسبته 30% مع تراجع في التدفق الخارج وصل إلى 34% في 2008</a:t>
          </a:r>
          <a:endParaRPr lang="en-US" sz="2800" kern="1200" dirty="0"/>
        </a:p>
      </dsp:txBody>
      <dsp:txXfrm>
        <a:off x="0" y="964077"/>
        <a:ext cx="8229599" cy="949822"/>
      </dsp:txXfrm>
    </dsp:sp>
    <dsp:sp modelId="{6E296160-B6B3-424E-89D2-ECA240CFB438}">
      <dsp:nvSpPr>
        <dsp:cNvPr id="0" name=""/>
        <dsp:cNvSpPr/>
      </dsp:nvSpPr>
      <dsp:spPr>
        <a:xfrm>
          <a:off x="0" y="1925388"/>
          <a:ext cx="8229599" cy="949822"/>
        </a:xfrm>
        <a:prstGeom prst="roundRect">
          <a:avLst/>
        </a:prstGeom>
        <a:solidFill>
          <a:schemeClr val="accent4">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AE" sz="2800" kern="1200" dirty="0" smtClean="0"/>
            <a:t>تستحوذ السعودية على النسبة الأكبر من إجمالي التدفق الداخل بعد ان كانت الإمارات بحصة بلغت 50% و 60% في 2007 و 2008</a:t>
          </a:r>
          <a:endParaRPr lang="en-US" sz="2800" kern="1200" dirty="0"/>
        </a:p>
      </dsp:txBody>
      <dsp:txXfrm>
        <a:off x="0" y="1925388"/>
        <a:ext cx="8229599" cy="949822"/>
      </dsp:txXfrm>
    </dsp:sp>
    <dsp:sp modelId="{DC5D5183-A9FC-44E1-96F8-359F46844320}">
      <dsp:nvSpPr>
        <dsp:cNvPr id="0" name=""/>
        <dsp:cNvSpPr/>
      </dsp:nvSpPr>
      <dsp:spPr>
        <a:xfrm>
          <a:off x="0" y="2886700"/>
          <a:ext cx="8229599" cy="949822"/>
        </a:xfrm>
        <a:prstGeom prst="roundRect">
          <a:avLst/>
        </a:prstGeom>
        <a:solidFill>
          <a:schemeClr val="accent5">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r" defTabSz="1244600" rtl="1">
            <a:lnSpc>
              <a:spcPct val="90000"/>
            </a:lnSpc>
            <a:spcBef>
              <a:spcPct val="0"/>
            </a:spcBef>
            <a:spcAft>
              <a:spcPct val="35000"/>
            </a:spcAft>
          </a:pPr>
          <a:r>
            <a:rPr lang="ar-AE" sz="2800" kern="1200" dirty="0" smtClean="0"/>
            <a:t>زادت نسبة التدفق الخارج من الإمارات في السنوات الأخيرة و بلغت 53% من الإجمالي في 2008 </a:t>
          </a:r>
          <a:endParaRPr lang="en-US" sz="2800" kern="1200" dirty="0"/>
        </a:p>
      </dsp:txBody>
      <dsp:txXfrm>
        <a:off x="0" y="2886700"/>
        <a:ext cx="8229599" cy="949822"/>
      </dsp:txXfrm>
    </dsp:sp>
    <dsp:sp modelId="{AA576055-C369-4179-902E-92E25EA60AD7}">
      <dsp:nvSpPr>
        <dsp:cNvPr id="0" name=""/>
        <dsp:cNvSpPr/>
      </dsp:nvSpPr>
      <dsp:spPr>
        <a:xfrm>
          <a:off x="0" y="3848011"/>
          <a:ext cx="8229599" cy="949822"/>
        </a:xfrm>
        <a:prstGeom prst="roundRect">
          <a:avLst/>
        </a:prstGeom>
        <a:solidFill>
          <a:schemeClr val="accent6">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lvl="0" algn="r" defTabSz="1066800" rtl="1">
            <a:lnSpc>
              <a:spcPct val="90000"/>
            </a:lnSpc>
            <a:spcBef>
              <a:spcPct val="0"/>
            </a:spcBef>
            <a:spcAft>
              <a:spcPct val="35000"/>
            </a:spcAft>
          </a:pPr>
          <a:r>
            <a:rPr lang="ar-AE" sz="2400" kern="1200" dirty="0" smtClean="0"/>
            <a:t>تزايدت عدد المشاريع الأجنبية الجديدة في 2008 بنسبة 98% عن 2007 و استحوذت الإمارات على العدد الأكبر بنسبة 54% من الإجمالي</a:t>
          </a:r>
          <a:endParaRPr lang="en-US" sz="2400" kern="1200" dirty="0"/>
        </a:p>
      </dsp:txBody>
      <dsp:txXfrm>
        <a:off x="0" y="3848011"/>
        <a:ext cx="8229599" cy="949822"/>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A54A5D1-9EC3-47A5-8FF0-E3432601B7EC}">
      <dsp:nvSpPr>
        <dsp:cNvPr id="0" name=""/>
        <dsp:cNvSpPr/>
      </dsp:nvSpPr>
      <dsp:spPr>
        <a:xfrm>
          <a:off x="0" y="592559"/>
          <a:ext cx="8229599" cy="957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14F7CC3A-4B87-4312-9ACF-A01C2A20408A}">
      <dsp:nvSpPr>
        <dsp:cNvPr id="0" name=""/>
        <dsp:cNvSpPr/>
      </dsp:nvSpPr>
      <dsp:spPr>
        <a:xfrm>
          <a:off x="391790" y="31679"/>
          <a:ext cx="7835792" cy="112176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066800" rtl="1">
            <a:lnSpc>
              <a:spcPct val="90000"/>
            </a:lnSpc>
            <a:spcBef>
              <a:spcPct val="0"/>
            </a:spcBef>
            <a:spcAft>
              <a:spcPct val="35000"/>
            </a:spcAft>
          </a:pPr>
          <a:r>
            <a:rPr lang="ar-AE" sz="2400" kern="1200" dirty="0" smtClean="0"/>
            <a:t>فجوة ضخمة في دول مجلس التعاون بين التدفقات الفعلية من رأس المال </a:t>
          </a:r>
          <a:r>
            <a:rPr lang="ar-AE" sz="2000" kern="1200" dirty="0" smtClean="0"/>
            <a:t>الأجنبي المباشر ( مؤشر الأداء)، وإمكانات اقتصاديات هذه الدول لاستيعاب رأس المال (مؤشر الإمكانات). </a:t>
          </a:r>
          <a:endParaRPr lang="en-US" sz="2000" kern="1200" dirty="0"/>
        </a:p>
      </dsp:txBody>
      <dsp:txXfrm>
        <a:off x="391790" y="31679"/>
        <a:ext cx="7835792" cy="1121760"/>
      </dsp:txXfrm>
    </dsp:sp>
    <dsp:sp modelId="{26CBD2C5-22AF-4A95-8A35-E204BDFD52F5}">
      <dsp:nvSpPr>
        <dsp:cNvPr id="0" name=""/>
        <dsp:cNvSpPr/>
      </dsp:nvSpPr>
      <dsp:spPr>
        <a:xfrm>
          <a:off x="0" y="2316239"/>
          <a:ext cx="8229599" cy="957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48BBB4D6-12FA-4195-8702-1B1CCE37FEED}">
      <dsp:nvSpPr>
        <dsp:cNvPr id="0" name=""/>
        <dsp:cNvSpPr/>
      </dsp:nvSpPr>
      <dsp:spPr>
        <a:xfrm>
          <a:off x="391790" y="1755359"/>
          <a:ext cx="7835792" cy="112176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1244600" rtl="1">
            <a:lnSpc>
              <a:spcPct val="90000"/>
            </a:lnSpc>
            <a:spcBef>
              <a:spcPct val="0"/>
            </a:spcBef>
            <a:spcAft>
              <a:spcPct val="35000"/>
            </a:spcAft>
          </a:pPr>
          <a:r>
            <a:rPr lang="ar-AE" sz="2800" kern="1200" dirty="0" smtClean="0"/>
            <a:t>الفجوة أكثر اتساعا في  الكويت </a:t>
          </a:r>
          <a:r>
            <a:rPr lang="ar-AE" sz="2800" kern="1200" dirty="0" err="1" smtClean="0"/>
            <a:t>و</a:t>
          </a:r>
          <a:r>
            <a:rPr lang="ar-AE" sz="2800" kern="1200" dirty="0" smtClean="0"/>
            <a:t> السعودية.الفجوة اتسعت خلال السنوات الأخيرة باستثناء قطر.  </a:t>
          </a:r>
          <a:endParaRPr lang="en-US" sz="2700" kern="1200" dirty="0"/>
        </a:p>
      </dsp:txBody>
      <dsp:txXfrm>
        <a:off x="391790" y="1755359"/>
        <a:ext cx="7835792" cy="1121760"/>
      </dsp:txXfrm>
    </dsp:sp>
    <dsp:sp modelId="{C876CB8F-B3FE-481B-A3D6-228AB226857A}">
      <dsp:nvSpPr>
        <dsp:cNvPr id="0" name=""/>
        <dsp:cNvSpPr/>
      </dsp:nvSpPr>
      <dsp:spPr>
        <a:xfrm>
          <a:off x="0" y="4039920"/>
          <a:ext cx="8229599" cy="957600"/>
        </a:xfrm>
        <a:prstGeom prst="rect">
          <a:avLst/>
        </a:prstGeom>
        <a:solidFill>
          <a:schemeClr val="lt1">
            <a:alpha val="9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sp>
    <dsp:sp modelId="{09DAC20E-7760-4F06-AE2D-AFD1009CD18D}">
      <dsp:nvSpPr>
        <dsp:cNvPr id="0" name=""/>
        <dsp:cNvSpPr/>
      </dsp:nvSpPr>
      <dsp:spPr>
        <a:xfrm>
          <a:off x="391790" y="3479040"/>
          <a:ext cx="7835792" cy="1121760"/>
        </a:xfrm>
        <a:prstGeom prst="roundRect">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17742" tIns="0" rIns="217742" bIns="0" numCol="1" spcCol="1270" anchor="ctr" anchorCtr="0">
          <a:noAutofit/>
        </a:bodyPr>
        <a:lstStyle/>
        <a:p>
          <a:pPr lvl="0" algn="r" defTabSz="889000" rtl="1">
            <a:lnSpc>
              <a:spcPct val="90000"/>
            </a:lnSpc>
            <a:spcBef>
              <a:spcPct val="0"/>
            </a:spcBef>
            <a:spcAft>
              <a:spcPct val="35000"/>
            </a:spcAft>
          </a:pPr>
          <a:r>
            <a:rPr lang="ar-AE" sz="2000" kern="1200" dirty="0" smtClean="0"/>
            <a:t>بالرغم من أن دول الخليج نجحت إلى حد كبير في توفير المناخ الملائم للاستثمار الأجنبي المباشر لكنها في نفس الوقت لم تنجح في جذب هذا الاستثمار بالحجم الذي يتلاءم مع إمكاناتها </a:t>
          </a:r>
          <a:r>
            <a:rPr lang="ar-AE" sz="2000" b="1" kern="1200" dirty="0" smtClean="0"/>
            <a:t>الاستثمارية</a:t>
          </a:r>
          <a:endParaRPr lang="en-US" sz="2000" kern="1200" dirty="0"/>
        </a:p>
      </dsp:txBody>
      <dsp:txXfrm>
        <a:off x="391790" y="3479040"/>
        <a:ext cx="7835792" cy="112176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2F864AC-5E4D-4E94-922E-E72E82F75357}">
      <dsp:nvSpPr>
        <dsp:cNvPr id="0" name=""/>
        <dsp:cNvSpPr/>
      </dsp:nvSpPr>
      <dsp:spPr>
        <a:xfrm>
          <a:off x="0" y="4038601"/>
          <a:ext cx="8229600" cy="425648"/>
        </a:xfrm>
        <a:prstGeom prst="rect">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a:lnSpc>
              <a:spcPct val="90000"/>
            </a:lnSpc>
            <a:spcBef>
              <a:spcPct val="0"/>
            </a:spcBef>
            <a:spcAft>
              <a:spcPct val="35000"/>
            </a:spcAft>
          </a:pPr>
          <a:r>
            <a:rPr lang="ar-AE" sz="2400" kern="1200" dirty="0" smtClean="0"/>
            <a:t>لم يتم </a:t>
          </a:r>
          <a:r>
            <a:rPr lang="ar-AE" sz="2400" kern="1200" dirty="0" smtClean="0"/>
            <a:t>تحديد مدة زمنية أسوة بما نصت عليه القوانين الوطنية</a:t>
          </a:r>
          <a:r>
            <a:rPr lang="ar-AE" sz="1600" kern="1200" dirty="0" smtClean="0"/>
            <a:t>.</a:t>
          </a:r>
          <a:endParaRPr lang="en-US" sz="1600" kern="1200" dirty="0" smtClean="0"/>
        </a:p>
      </dsp:txBody>
      <dsp:txXfrm>
        <a:off x="0" y="4038601"/>
        <a:ext cx="8229600" cy="425648"/>
      </dsp:txXfrm>
    </dsp:sp>
    <dsp:sp modelId="{DD522379-E492-417F-8591-95448A7F0637}">
      <dsp:nvSpPr>
        <dsp:cNvPr id="0" name=""/>
        <dsp:cNvSpPr/>
      </dsp:nvSpPr>
      <dsp:spPr>
        <a:xfrm rot="10800000">
          <a:off x="0" y="3200398"/>
          <a:ext cx="8229600" cy="997093"/>
        </a:xfrm>
        <a:prstGeom prst="upArrowCallout">
          <a:avLst/>
        </a:prstGeom>
        <a:gradFill rotWithShape="0">
          <a:gsLst>
            <a:gs pos="0">
              <a:schemeClr val="accent2">
                <a:hueOff val="1350398"/>
                <a:satOff val="500"/>
                <a:lumOff val="1529"/>
                <a:alphaOff val="0"/>
                <a:shade val="15000"/>
                <a:satMod val="180000"/>
              </a:schemeClr>
            </a:gs>
            <a:gs pos="50000">
              <a:schemeClr val="accent2">
                <a:hueOff val="1350398"/>
                <a:satOff val="500"/>
                <a:lumOff val="1529"/>
                <a:alphaOff val="0"/>
                <a:shade val="45000"/>
                <a:satMod val="170000"/>
              </a:schemeClr>
            </a:gs>
            <a:gs pos="70000">
              <a:schemeClr val="accent2">
                <a:hueOff val="1350398"/>
                <a:satOff val="500"/>
                <a:lumOff val="1529"/>
                <a:alphaOff val="0"/>
                <a:tint val="99000"/>
                <a:shade val="65000"/>
                <a:satMod val="155000"/>
              </a:schemeClr>
            </a:gs>
            <a:gs pos="100000">
              <a:schemeClr val="accent2">
                <a:hueOff val="1350398"/>
                <a:satOff val="500"/>
                <a:lumOff val="1529"/>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ar-AE" sz="2000" kern="1200" dirty="0" smtClean="0"/>
            <a:t>ينقصه نصوص تتعلق بالعمالة الوطنية والالتزام بأغراض المشروع، اعتماد نظام محاسبي، الالتزام بالجدول الزمني للتنفيذ المشروع. </a:t>
          </a:r>
          <a:endParaRPr lang="en-US" sz="2000" b="1" kern="1200" dirty="0"/>
        </a:p>
      </dsp:txBody>
      <dsp:txXfrm rot="10800000">
        <a:off x="0" y="3200398"/>
        <a:ext cx="8229600" cy="997093"/>
      </dsp:txXfrm>
    </dsp:sp>
    <dsp:sp modelId="{72CBC3B7-9F93-4FB6-99C5-9123F6252E97}">
      <dsp:nvSpPr>
        <dsp:cNvPr id="0" name=""/>
        <dsp:cNvSpPr/>
      </dsp:nvSpPr>
      <dsp:spPr>
        <a:xfrm rot="10800000">
          <a:off x="0" y="2590799"/>
          <a:ext cx="8229600" cy="654647"/>
        </a:xfrm>
        <a:prstGeom prst="upArrowCallout">
          <a:avLst/>
        </a:prstGeom>
        <a:gradFill rotWithShape="0">
          <a:gsLst>
            <a:gs pos="0">
              <a:schemeClr val="accent2">
                <a:hueOff val="2700796"/>
                <a:satOff val="1000"/>
                <a:lumOff val="3058"/>
                <a:alphaOff val="0"/>
                <a:shade val="15000"/>
                <a:satMod val="180000"/>
              </a:schemeClr>
            </a:gs>
            <a:gs pos="50000">
              <a:schemeClr val="accent2">
                <a:hueOff val="2700796"/>
                <a:satOff val="1000"/>
                <a:lumOff val="3058"/>
                <a:alphaOff val="0"/>
                <a:shade val="45000"/>
                <a:satMod val="170000"/>
              </a:schemeClr>
            </a:gs>
            <a:gs pos="70000">
              <a:schemeClr val="accent2">
                <a:hueOff val="2700796"/>
                <a:satOff val="1000"/>
                <a:lumOff val="3058"/>
                <a:alphaOff val="0"/>
                <a:tint val="99000"/>
                <a:shade val="65000"/>
                <a:satMod val="155000"/>
              </a:schemeClr>
            </a:gs>
            <a:gs pos="100000">
              <a:schemeClr val="accent2">
                <a:hueOff val="2700796"/>
                <a:satOff val="1000"/>
                <a:lumOff val="3058"/>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AE" sz="2400" kern="1200" dirty="0" smtClean="0"/>
            <a:t>لم يحدد التزامات المستثمر بشكل دقيق</a:t>
          </a:r>
          <a:r>
            <a:rPr lang="ar-AE" sz="2400" b="1" kern="1200" dirty="0" smtClean="0"/>
            <a:t> .</a:t>
          </a:r>
          <a:endParaRPr lang="en-US" sz="2400" b="1" kern="1200" dirty="0"/>
        </a:p>
      </dsp:txBody>
      <dsp:txXfrm rot="10800000">
        <a:off x="0" y="2590799"/>
        <a:ext cx="8229600" cy="654647"/>
      </dsp:txXfrm>
    </dsp:sp>
    <dsp:sp modelId="{5052BC09-70D7-4D05-AC6B-9FBDDE4411A2}">
      <dsp:nvSpPr>
        <dsp:cNvPr id="0" name=""/>
        <dsp:cNvSpPr/>
      </dsp:nvSpPr>
      <dsp:spPr>
        <a:xfrm rot="10800000">
          <a:off x="0" y="1371599"/>
          <a:ext cx="8229600" cy="1340036"/>
        </a:xfrm>
        <a:prstGeom prst="upArrowCallout">
          <a:avLst/>
        </a:prstGeom>
        <a:gradFill rotWithShape="0">
          <a:gsLst>
            <a:gs pos="0">
              <a:schemeClr val="accent2">
                <a:hueOff val="4051194"/>
                <a:satOff val="1501"/>
                <a:lumOff val="4588"/>
                <a:alphaOff val="0"/>
                <a:shade val="15000"/>
                <a:satMod val="180000"/>
              </a:schemeClr>
            </a:gs>
            <a:gs pos="50000">
              <a:schemeClr val="accent2">
                <a:hueOff val="4051194"/>
                <a:satOff val="1501"/>
                <a:lumOff val="4588"/>
                <a:alphaOff val="0"/>
                <a:shade val="45000"/>
                <a:satMod val="170000"/>
              </a:schemeClr>
            </a:gs>
            <a:gs pos="70000">
              <a:schemeClr val="accent2">
                <a:hueOff val="4051194"/>
                <a:satOff val="1501"/>
                <a:lumOff val="4588"/>
                <a:alphaOff val="0"/>
                <a:tint val="99000"/>
                <a:shade val="65000"/>
                <a:satMod val="155000"/>
              </a:schemeClr>
            </a:gs>
            <a:gs pos="100000">
              <a:schemeClr val="accent2">
                <a:hueOff val="4051194"/>
                <a:satOff val="1501"/>
                <a:lumOff val="4588"/>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ar-AE" sz="2000" kern="1200" dirty="0" smtClean="0"/>
            <a:t>لم يتضمن أي تحديد لشروط الحصول على الترخيص واكتفى بالنص في المادة الرابعة على أن تحدد تلك الشروط في اللائحة التنفيذية.</a:t>
          </a:r>
          <a:endParaRPr lang="en-US" sz="2000" b="1" kern="1200" dirty="0"/>
        </a:p>
      </dsp:txBody>
      <dsp:txXfrm rot="10800000">
        <a:off x="0" y="1371599"/>
        <a:ext cx="8229600" cy="1340036"/>
      </dsp:txXfrm>
    </dsp:sp>
    <dsp:sp modelId="{BA714F33-53EA-454A-9608-3F3226BEF001}">
      <dsp:nvSpPr>
        <dsp:cNvPr id="0" name=""/>
        <dsp:cNvSpPr/>
      </dsp:nvSpPr>
      <dsp:spPr>
        <a:xfrm rot="10800000">
          <a:off x="0" y="650402"/>
          <a:ext cx="8229600" cy="832370"/>
        </a:xfrm>
        <a:prstGeom prst="upArrowCallout">
          <a:avLst/>
        </a:prstGeom>
        <a:gradFill rotWithShape="0">
          <a:gsLst>
            <a:gs pos="0">
              <a:schemeClr val="accent2">
                <a:hueOff val="5401592"/>
                <a:satOff val="2001"/>
                <a:lumOff val="6117"/>
                <a:alphaOff val="0"/>
                <a:shade val="15000"/>
                <a:satMod val="180000"/>
              </a:schemeClr>
            </a:gs>
            <a:gs pos="50000">
              <a:schemeClr val="accent2">
                <a:hueOff val="5401592"/>
                <a:satOff val="2001"/>
                <a:lumOff val="6117"/>
                <a:alphaOff val="0"/>
                <a:shade val="45000"/>
                <a:satMod val="170000"/>
              </a:schemeClr>
            </a:gs>
            <a:gs pos="70000">
              <a:schemeClr val="accent2">
                <a:hueOff val="5401592"/>
                <a:satOff val="2001"/>
                <a:lumOff val="6117"/>
                <a:alphaOff val="0"/>
                <a:tint val="99000"/>
                <a:shade val="65000"/>
                <a:satMod val="155000"/>
              </a:schemeClr>
            </a:gs>
            <a:gs pos="100000">
              <a:schemeClr val="accent2">
                <a:hueOff val="5401592"/>
                <a:satOff val="2001"/>
                <a:lumOff val="611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2240" tIns="142240" rIns="142240" bIns="142240" numCol="1" spcCol="1270" anchor="ctr" anchorCtr="0">
          <a:noAutofit/>
        </a:bodyPr>
        <a:lstStyle/>
        <a:p>
          <a:pPr lvl="0" algn="ctr" defTabSz="889000" rtl="1">
            <a:lnSpc>
              <a:spcPct val="90000"/>
            </a:lnSpc>
            <a:spcBef>
              <a:spcPct val="0"/>
            </a:spcBef>
            <a:spcAft>
              <a:spcPct val="35000"/>
            </a:spcAft>
          </a:pPr>
          <a:r>
            <a:rPr lang="ar-AE" sz="2000" kern="1200" dirty="0" smtClean="0"/>
            <a:t>اعتماد صيغة "يجوز" في عدة مواضع وكذلك عبارة ”حسب ما يقرره جهاز الاستثمار في كل دولة</a:t>
          </a:r>
          <a:r>
            <a:rPr lang="ar-AE" sz="2400" kern="1200" dirty="0" smtClean="0"/>
            <a:t>" </a:t>
          </a:r>
          <a:endParaRPr lang="en-US" sz="2400" b="1" kern="1200" dirty="0"/>
        </a:p>
      </dsp:txBody>
      <dsp:txXfrm rot="10800000">
        <a:off x="0" y="650402"/>
        <a:ext cx="8229600" cy="832370"/>
      </dsp:txXfrm>
    </dsp:sp>
    <dsp:sp modelId="{27A5B7D1-0634-490B-9094-AA96FB50240F}">
      <dsp:nvSpPr>
        <dsp:cNvPr id="0" name=""/>
        <dsp:cNvSpPr/>
      </dsp:nvSpPr>
      <dsp:spPr>
        <a:xfrm rot="10800000">
          <a:off x="0" y="2139"/>
          <a:ext cx="8229600" cy="654647"/>
        </a:xfrm>
        <a:prstGeom prst="upArrowCallout">
          <a:avLst/>
        </a:prstGeom>
        <a:gradFill rotWithShape="0">
          <a:gsLst>
            <a:gs pos="0">
              <a:schemeClr val="accent2">
                <a:hueOff val="6751989"/>
                <a:satOff val="2501"/>
                <a:lumOff val="7646"/>
                <a:alphaOff val="0"/>
                <a:shade val="15000"/>
                <a:satMod val="180000"/>
              </a:schemeClr>
            </a:gs>
            <a:gs pos="50000">
              <a:schemeClr val="accent2">
                <a:hueOff val="6751989"/>
                <a:satOff val="2501"/>
                <a:lumOff val="7646"/>
                <a:alphaOff val="0"/>
                <a:shade val="45000"/>
                <a:satMod val="170000"/>
              </a:schemeClr>
            </a:gs>
            <a:gs pos="70000">
              <a:schemeClr val="accent2">
                <a:hueOff val="6751989"/>
                <a:satOff val="2501"/>
                <a:lumOff val="7646"/>
                <a:alphaOff val="0"/>
                <a:tint val="99000"/>
                <a:shade val="65000"/>
                <a:satMod val="155000"/>
              </a:schemeClr>
            </a:gs>
            <a:gs pos="100000">
              <a:schemeClr val="accent2">
                <a:hueOff val="6751989"/>
                <a:satOff val="2501"/>
                <a:lumOff val="764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ar-AE" sz="2400" kern="1200" dirty="0" smtClean="0"/>
            <a:t>ترك القرار الفعلي للأجهزة الإدارية بدون تحديد أي معيار لاتخاذ القرار. </a:t>
          </a:r>
          <a:r>
            <a:rPr lang="en-US" sz="2400" kern="1200" dirty="0" smtClean="0"/>
            <a:t> </a:t>
          </a:r>
          <a:endParaRPr lang="en-US" sz="2400" b="1" kern="1200" dirty="0"/>
        </a:p>
      </dsp:txBody>
      <dsp:txXfrm rot="10800000">
        <a:off x="0" y="2139"/>
        <a:ext cx="8229600" cy="654647"/>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D06576-BD6E-4333-AF60-B0173873EA88}" type="datetimeFigureOut">
              <a:rPr lang="en-US" smtClean="0"/>
              <a:pPr/>
              <a:t>11/21/2009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43BEEAA-6A7C-4C51-9051-FC7767AA6CB2}"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16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17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3BEEAA-6A7C-4C51-9051-FC7767AA6CB2}" type="slidenum">
              <a:rPr lang="en-US" smtClean="0"/>
              <a:pPr/>
              <a:t>21</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43BEEAA-6A7C-4C51-9051-FC7767AA6CB2}" type="slidenum">
              <a:rPr lang="en-US" smtClean="0"/>
              <a:pPr/>
              <a:t>22</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23</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24</a:t>
            </a:fld>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25</a:t>
            </a:fld>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26</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2</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28</a:t>
            </a:fld>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29</a:t>
            </a:fld>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43BEEAA-6A7C-4C51-9051-FC7767AA6CB2}" type="slidenum">
              <a:rPr lang="en-US" smtClean="0"/>
              <a:pPr/>
              <a:t>30</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5D6B5BA-70CF-4105-83E4-23E79DF21020}"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01B4F058-D2F4-4073-8C3B-CCABE911576F}" type="datetime1">
              <a:rPr lang="en-US" smtClean="0"/>
              <a:pPr/>
              <a:t>11/21/2009</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r>
              <a:rPr lang="en-US" smtClean="0"/>
              <a:t>Dr. F AlShamsi</a:t>
            </a:r>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9C7ACDA6-21D1-44A9-A1DB-6D8A058ED68B}" type="slidenum">
              <a:rPr lang="en-US" smtClean="0"/>
              <a:pPr/>
              <a:t>‹#›</a:t>
            </a:fld>
            <a:endParaRPr lang="en-US" dirty="0"/>
          </a:p>
        </p:txBody>
      </p:sp>
    </p:spTree>
  </p:cSld>
  <p:clrMapOvr>
    <a:masterClrMapping/>
  </p:clrMapOvr>
  <p:transition spd="med">
    <p:split orient="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500A8E0-C98C-4011-B036-BD7E8C5D90BD}" type="datetime1">
              <a:rPr lang="en-US" smtClean="0"/>
              <a:pPr/>
              <a:t>11/21/2009</a:t>
            </a:fld>
            <a:endParaRPr lang="en-US" dirty="0"/>
          </a:p>
        </p:txBody>
      </p:sp>
      <p:sp>
        <p:nvSpPr>
          <p:cNvPr id="5" name="Footer Placeholder 4"/>
          <p:cNvSpPr>
            <a:spLocks noGrp="1"/>
          </p:cNvSpPr>
          <p:nvPr>
            <p:ph type="ftr" sz="quarter" idx="11"/>
          </p:nvPr>
        </p:nvSpPr>
        <p:spPr/>
        <p:txBody>
          <a:bodyPr/>
          <a:lstStyle>
            <a:extLst/>
          </a:lstStyle>
          <a:p>
            <a:r>
              <a:rPr lang="en-US" smtClean="0"/>
              <a:t>Dr. F AlShamsi</a:t>
            </a:r>
            <a:endParaRPr lang="en-US" dirty="0"/>
          </a:p>
        </p:txBody>
      </p:sp>
      <p:sp>
        <p:nvSpPr>
          <p:cNvPr id="6" name="Slide Number Placeholder 5"/>
          <p:cNvSpPr>
            <a:spLocks noGrp="1"/>
          </p:cNvSpPr>
          <p:nvPr>
            <p:ph type="sldNum" sz="quarter" idx="12"/>
          </p:nvPr>
        </p:nvSpPr>
        <p:spPr/>
        <p:txBody>
          <a:bodyPr/>
          <a:lstStyle>
            <a:extLst/>
          </a:lstStyle>
          <a:p>
            <a:fld id="{9C7ACDA6-21D1-44A9-A1DB-6D8A058ED68B}" type="slidenum">
              <a:rPr lang="en-US" smtClean="0"/>
              <a:pPr/>
              <a:t>‹#›</a:t>
            </a:fld>
            <a:endParaRPr lang="en-US" dirty="0"/>
          </a:p>
        </p:txBody>
      </p:sp>
    </p:spTree>
  </p:cSld>
  <p:clrMapOvr>
    <a:masterClrMapping/>
  </p:clrMapOvr>
  <p:transition spd="med">
    <p:split orient="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EBCA8AD-74FC-488E-A20E-C7617CEE89CC}" type="datetime1">
              <a:rPr lang="en-US" smtClean="0"/>
              <a:pPr/>
              <a:t>11/21/2009</a:t>
            </a:fld>
            <a:endParaRPr lang="en-US" dirty="0"/>
          </a:p>
        </p:txBody>
      </p:sp>
      <p:sp>
        <p:nvSpPr>
          <p:cNvPr id="5" name="Footer Placeholder 4"/>
          <p:cNvSpPr>
            <a:spLocks noGrp="1"/>
          </p:cNvSpPr>
          <p:nvPr>
            <p:ph type="ftr" sz="quarter" idx="11"/>
          </p:nvPr>
        </p:nvSpPr>
        <p:spPr/>
        <p:txBody>
          <a:bodyPr/>
          <a:lstStyle>
            <a:extLst/>
          </a:lstStyle>
          <a:p>
            <a:r>
              <a:rPr lang="en-US" smtClean="0"/>
              <a:t>Dr. F AlShamsi</a:t>
            </a:r>
            <a:endParaRPr lang="en-US" dirty="0"/>
          </a:p>
        </p:txBody>
      </p:sp>
      <p:sp>
        <p:nvSpPr>
          <p:cNvPr id="6" name="Slide Number Placeholder 5"/>
          <p:cNvSpPr>
            <a:spLocks noGrp="1"/>
          </p:cNvSpPr>
          <p:nvPr>
            <p:ph type="sldNum" sz="quarter" idx="12"/>
          </p:nvPr>
        </p:nvSpPr>
        <p:spPr/>
        <p:txBody>
          <a:bodyPr/>
          <a:lstStyle>
            <a:extLst/>
          </a:lstStyle>
          <a:p>
            <a:fld id="{9C7ACDA6-21D1-44A9-A1DB-6D8A058ED68B}" type="slidenum">
              <a:rPr lang="en-US" smtClean="0"/>
              <a:pPr/>
              <a:t>‹#›</a:t>
            </a:fld>
            <a:endParaRPr lang="en-US" dirty="0"/>
          </a:p>
        </p:txBody>
      </p:sp>
    </p:spTree>
  </p:cSld>
  <p:clrMapOvr>
    <a:masterClrMapping/>
  </p:clrMapOvr>
  <p:transition spd="med">
    <p:split orient="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236B0D4-BF1E-4081-87C2-06DB867F5657}" type="datetime1">
              <a:rPr lang="en-US" smtClean="0"/>
              <a:pPr/>
              <a:t>11/21/2009</a:t>
            </a:fld>
            <a:endParaRPr lang="en-US" dirty="0"/>
          </a:p>
        </p:txBody>
      </p:sp>
      <p:sp>
        <p:nvSpPr>
          <p:cNvPr id="5" name="Footer Placeholder 4"/>
          <p:cNvSpPr>
            <a:spLocks noGrp="1"/>
          </p:cNvSpPr>
          <p:nvPr>
            <p:ph type="ftr" sz="quarter" idx="11"/>
          </p:nvPr>
        </p:nvSpPr>
        <p:spPr/>
        <p:txBody>
          <a:bodyPr/>
          <a:lstStyle>
            <a:extLst/>
          </a:lstStyle>
          <a:p>
            <a:r>
              <a:rPr lang="en-US" smtClean="0"/>
              <a:t>Dr. F AlShamsi</a:t>
            </a:r>
            <a:endParaRPr lang="en-US" dirty="0"/>
          </a:p>
        </p:txBody>
      </p:sp>
      <p:sp>
        <p:nvSpPr>
          <p:cNvPr id="6" name="Slide Number Placeholder 5"/>
          <p:cNvSpPr>
            <a:spLocks noGrp="1"/>
          </p:cNvSpPr>
          <p:nvPr>
            <p:ph type="sldNum" sz="quarter" idx="12"/>
          </p:nvPr>
        </p:nvSpPr>
        <p:spPr/>
        <p:txBody>
          <a:bodyPr/>
          <a:lstStyle>
            <a:extLst/>
          </a:lstStyle>
          <a:p>
            <a:fld id="{9C7ACDA6-21D1-44A9-A1DB-6D8A058ED68B}" type="slidenum">
              <a:rPr lang="en-US" smtClean="0"/>
              <a:pPr/>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spd="med">
    <p:split orient="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DC50757-F269-4CB5-AC99-A0A771149A52}" type="datetime1">
              <a:rPr lang="en-US" smtClean="0"/>
              <a:pPr/>
              <a:t>11/21/2009</a:t>
            </a:fld>
            <a:endParaRPr lang="en-US" dirty="0"/>
          </a:p>
        </p:txBody>
      </p:sp>
      <p:sp>
        <p:nvSpPr>
          <p:cNvPr id="5" name="Footer Placeholder 4"/>
          <p:cNvSpPr>
            <a:spLocks noGrp="1"/>
          </p:cNvSpPr>
          <p:nvPr>
            <p:ph type="ftr" sz="quarter" idx="11"/>
          </p:nvPr>
        </p:nvSpPr>
        <p:spPr/>
        <p:txBody>
          <a:bodyPr/>
          <a:lstStyle>
            <a:extLst/>
          </a:lstStyle>
          <a:p>
            <a:r>
              <a:rPr lang="en-US" smtClean="0"/>
              <a:t>Dr. F AlShamsi</a:t>
            </a:r>
            <a:endParaRPr lang="en-US" dirty="0"/>
          </a:p>
        </p:txBody>
      </p:sp>
      <p:sp>
        <p:nvSpPr>
          <p:cNvPr id="6" name="Slide Number Placeholder 5"/>
          <p:cNvSpPr>
            <a:spLocks noGrp="1"/>
          </p:cNvSpPr>
          <p:nvPr>
            <p:ph type="sldNum" sz="quarter" idx="12"/>
          </p:nvPr>
        </p:nvSpPr>
        <p:spPr/>
        <p:txBody>
          <a:bodyPr/>
          <a:lstStyle>
            <a:extLst/>
          </a:lstStyle>
          <a:p>
            <a:fld id="{9C7ACDA6-21D1-44A9-A1DB-6D8A058ED68B}" type="slidenum">
              <a:rPr lang="en-US" smtClean="0"/>
              <a:pPr/>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8F64B35-3BF1-404D-A450-181ED89A06AD}" type="datetime1">
              <a:rPr lang="en-US" smtClean="0"/>
              <a:pPr/>
              <a:t>11/21/2009</a:t>
            </a:fld>
            <a:endParaRPr lang="en-US" dirty="0"/>
          </a:p>
        </p:txBody>
      </p:sp>
      <p:sp>
        <p:nvSpPr>
          <p:cNvPr id="6" name="Footer Placeholder 5"/>
          <p:cNvSpPr>
            <a:spLocks noGrp="1"/>
          </p:cNvSpPr>
          <p:nvPr>
            <p:ph type="ftr" sz="quarter" idx="11"/>
          </p:nvPr>
        </p:nvSpPr>
        <p:spPr/>
        <p:txBody>
          <a:bodyPr/>
          <a:lstStyle>
            <a:extLst/>
          </a:lstStyle>
          <a:p>
            <a:r>
              <a:rPr lang="en-US" smtClean="0"/>
              <a:t>Dr. F AlShamsi</a:t>
            </a:r>
            <a:endParaRPr lang="en-US" dirty="0"/>
          </a:p>
        </p:txBody>
      </p:sp>
      <p:sp>
        <p:nvSpPr>
          <p:cNvPr id="7" name="Slide Number Placeholder 6"/>
          <p:cNvSpPr>
            <a:spLocks noGrp="1"/>
          </p:cNvSpPr>
          <p:nvPr>
            <p:ph type="sldNum" sz="quarter" idx="12"/>
          </p:nvPr>
        </p:nvSpPr>
        <p:spPr/>
        <p:txBody>
          <a:bodyPr/>
          <a:lstStyle>
            <a:extLst/>
          </a:lstStyle>
          <a:p>
            <a:fld id="{9C7ACDA6-21D1-44A9-A1DB-6D8A058ED68B}" type="slidenum">
              <a:rPr lang="en-US" smtClean="0"/>
              <a:pPr/>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BE1E274-070B-45F8-AC6A-44B5501ED3E8}" type="datetime1">
              <a:rPr lang="en-US" smtClean="0"/>
              <a:pPr/>
              <a:t>11/21/2009</a:t>
            </a:fld>
            <a:endParaRPr lang="en-US" dirty="0"/>
          </a:p>
        </p:txBody>
      </p:sp>
      <p:sp>
        <p:nvSpPr>
          <p:cNvPr id="8" name="Footer Placeholder 7"/>
          <p:cNvSpPr>
            <a:spLocks noGrp="1"/>
          </p:cNvSpPr>
          <p:nvPr>
            <p:ph type="ftr" sz="quarter" idx="11"/>
          </p:nvPr>
        </p:nvSpPr>
        <p:spPr/>
        <p:txBody>
          <a:bodyPr/>
          <a:lstStyle>
            <a:extLst/>
          </a:lstStyle>
          <a:p>
            <a:r>
              <a:rPr lang="en-US" smtClean="0"/>
              <a:t>Dr. F AlShamsi</a:t>
            </a:r>
            <a:endParaRPr lang="en-US" dirty="0"/>
          </a:p>
        </p:txBody>
      </p:sp>
      <p:sp>
        <p:nvSpPr>
          <p:cNvPr id="9" name="Slide Number Placeholder 8"/>
          <p:cNvSpPr>
            <a:spLocks noGrp="1"/>
          </p:cNvSpPr>
          <p:nvPr>
            <p:ph type="sldNum" sz="quarter" idx="12"/>
          </p:nvPr>
        </p:nvSpPr>
        <p:spPr/>
        <p:txBody>
          <a:bodyPr/>
          <a:lstStyle>
            <a:extLst/>
          </a:lstStyle>
          <a:p>
            <a:fld id="{9C7ACDA6-21D1-44A9-A1DB-6D8A058ED68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2FA716CD-27C5-4D80-8FB0-9E8D7F12DC35}" type="datetime1">
              <a:rPr lang="en-US" smtClean="0"/>
              <a:pPr/>
              <a:t>11/21/2009</a:t>
            </a:fld>
            <a:endParaRPr lang="en-US" dirty="0"/>
          </a:p>
        </p:txBody>
      </p:sp>
      <p:sp>
        <p:nvSpPr>
          <p:cNvPr id="4" name="Footer Placeholder 3"/>
          <p:cNvSpPr>
            <a:spLocks noGrp="1"/>
          </p:cNvSpPr>
          <p:nvPr>
            <p:ph type="ftr" sz="quarter" idx="11"/>
          </p:nvPr>
        </p:nvSpPr>
        <p:spPr/>
        <p:txBody>
          <a:bodyPr/>
          <a:lstStyle>
            <a:extLst/>
          </a:lstStyle>
          <a:p>
            <a:r>
              <a:rPr lang="en-US" smtClean="0"/>
              <a:t>Dr. F AlShamsi</a:t>
            </a:r>
            <a:endParaRPr lang="en-US" dirty="0"/>
          </a:p>
        </p:txBody>
      </p:sp>
      <p:sp>
        <p:nvSpPr>
          <p:cNvPr id="5" name="Slide Number Placeholder 4"/>
          <p:cNvSpPr>
            <a:spLocks noGrp="1"/>
          </p:cNvSpPr>
          <p:nvPr>
            <p:ph type="sldNum" sz="quarter" idx="12"/>
          </p:nvPr>
        </p:nvSpPr>
        <p:spPr/>
        <p:txBody>
          <a:bodyPr/>
          <a:lstStyle>
            <a:extLst/>
          </a:lstStyle>
          <a:p>
            <a:fld id="{9C7ACDA6-21D1-44A9-A1DB-6D8A058ED68B}" type="slidenum">
              <a:rPr lang="en-US" smtClean="0"/>
              <a:pPr/>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D2C41EAB-1897-4AF0-8C20-024FC559BCD6}" type="datetime1">
              <a:rPr lang="en-US" smtClean="0"/>
              <a:pPr/>
              <a:t>11/21/2009</a:t>
            </a:fld>
            <a:endParaRPr lang="en-US" dirty="0"/>
          </a:p>
        </p:txBody>
      </p:sp>
      <p:sp>
        <p:nvSpPr>
          <p:cNvPr id="3" name="Footer Placeholder 2"/>
          <p:cNvSpPr>
            <a:spLocks noGrp="1"/>
          </p:cNvSpPr>
          <p:nvPr>
            <p:ph type="ftr" sz="quarter" idx="11"/>
          </p:nvPr>
        </p:nvSpPr>
        <p:spPr/>
        <p:txBody>
          <a:bodyPr/>
          <a:lstStyle>
            <a:extLst/>
          </a:lstStyle>
          <a:p>
            <a:r>
              <a:rPr lang="en-US" smtClean="0"/>
              <a:t>Dr. F AlShamsi</a:t>
            </a:r>
            <a:endParaRPr lang="en-US" dirty="0"/>
          </a:p>
        </p:txBody>
      </p:sp>
      <p:sp>
        <p:nvSpPr>
          <p:cNvPr id="4" name="Slide Number Placeholder 3"/>
          <p:cNvSpPr>
            <a:spLocks noGrp="1"/>
          </p:cNvSpPr>
          <p:nvPr>
            <p:ph type="sldNum" sz="quarter" idx="12"/>
          </p:nvPr>
        </p:nvSpPr>
        <p:spPr/>
        <p:txBody>
          <a:bodyPr/>
          <a:lstStyle>
            <a:extLst/>
          </a:lstStyle>
          <a:p>
            <a:fld id="{9C7ACDA6-21D1-44A9-A1DB-6D8A058ED68B}" type="slidenum">
              <a:rPr lang="en-US" smtClean="0"/>
              <a:pPr/>
              <a:t>‹#›</a:t>
            </a:fld>
            <a:endParaRPr lang="en-US" dirty="0"/>
          </a:p>
        </p:txBody>
      </p:sp>
    </p:spTree>
  </p:cSld>
  <p:clrMapOvr>
    <a:masterClrMapping/>
  </p:clrMapOvr>
  <p:transition spd="med">
    <p:split orient="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2631DC33-8E2D-4891-83CE-AC69E71AABA3}" type="datetime1">
              <a:rPr lang="en-US" smtClean="0"/>
              <a:pPr/>
              <a:t>11/21/2009</a:t>
            </a:fld>
            <a:endParaRPr lang="en-US" dirty="0"/>
          </a:p>
        </p:txBody>
      </p:sp>
      <p:sp>
        <p:nvSpPr>
          <p:cNvPr id="6" name="Footer Placeholder 5"/>
          <p:cNvSpPr>
            <a:spLocks noGrp="1"/>
          </p:cNvSpPr>
          <p:nvPr>
            <p:ph type="ftr" sz="quarter" idx="11"/>
          </p:nvPr>
        </p:nvSpPr>
        <p:spPr/>
        <p:txBody>
          <a:bodyPr/>
          <a:lstStyle>
            <a:extLst/>
          </a:lstStyle>
          <a:p>
            <a:r>
              <a:rPr lang="en-US" smtClean="0"/>
              <a:t>Dr. F AlShamsi</a:t>
            </a:r>
            <a:endParaRPr lang="en-US" dirty="0"/>
          </a:p>
        </p:txBody>
      </p:sp>
      <p:sp>
        <p:nvSpPr>
          <p:cNvPr id="7" name="Slide Number Placeholder 6"/>
          <p:cNvSpPr>
            <a:spLocks noGrp="1"/>
          </p:cNvSpPr>
          <p:nvPr>
            <p:ph type="sldNum" sz="quarter" idx="12"/>
          </p:nvPr>
        </p:nvSpPr>
        <p:spPr/>
        <p:txBody>
          <a:bodyPr/>
          <a:lstStyle>
            <a:extLst/>
          </a:lstStyle>
          <a:p>
            <a:fld id="{9C7ACDA6-21D1-44A9-A1DB-6D8A058ED68B}"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transition spd="med">
    <p:split orient="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E2CEC54-3ACA-4F00-944F-58DB27E56D72}" type="datetime1">
              <a:rPr lang="en-US" smtClean="0"/>
              <a:pPr/>
              <a:t>11/21/2009</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r>
              <a:rPr lang="en-US" smtClean="0"/>
              <a:t>Dr. F AlShamsi</a:t>
            </a:r>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9C7ACDA6-21D1-44A9-A1DB-6D8A058ED68B}" type="slidenum">
              <a:rPr lang="en-US" smtClean="0"/>
              <a:pPr/>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transition spd="med">
    <p:split orient="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F098E13-CDD9-4CE2-96FB-F3E533AF342D}" type="datetime1">
              <a:rPr lang="en-US" smtClean="0"/>
              <a:pPr/>
              <a:t>11/21/2009</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r>
              <a:rPr lang="en-US" smtClean="0"/>
              <a:t>Dr. F AlShamsi</a:t>
            </a:r>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9C7ACDA6-21D1-44A9-A1DB-6D8A058ED68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med">
    <p:split orient="vert"/>
  </p:transition>
  <p:hf hdr="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gif"/></Relationships>
</file>

<file path=ppt/slides/_rels/slide24.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371600"/>
          </a:xfrm>
        </p:spPr>
        <p:txBody>
          <a:bodyPr>
            <a:normAutofit fontScale="90000"/>
          </a:bodyPr>
          <a:lstStyle/>
          <a:p>
            <a:r>
              <a:rPr lang="ar-AE" dirty="0" smtClean="0"/>
              <a:t/>
            </a:r>
            <a:br>
              <a:rPr lang="ar-AE" dirty="0" smtClean="0"/>
            </a:br>
            <a:r>
              <a:rPr lang="ar-AE" sz="4000" dirty="0" smtClean="0"/>
              <a:t>التشريعات والأطر القانونية </a:t>
            </a:r>
            <a:r>
              <a:rPr lang="ar-SA" sz="4000" dirty="0" smtClean="0"/>
              <a:t>و</a:t>
            </a:r>
            <a:r>
              <a:rPr lang="ar-AE" sz="4000" dirty="0" smtClean="0"/>
              <a:t>دورها في جذب </a:t>
            </a:r>
            <a:br>
              <a:rPr lang="ar-AE" sz="4000" dirty="0" smtClean="0"/>
            </a:br>
            <a:r>
              <a:rPr lang="ar-AE" sz="4000" dirty="0" err="1" smtClean="0"/>
              <a:t>وتفعيل</a:t>
            </a:r>
            <a:r>
              <a:rPr lang="ar-AE" sz="4000" dirty="0" smtClean="0"/>
              <a:t> الاستثمار الأجنبي في دول مجلس التعاون</a:t>
            </a:r>
            <a:endParaRPr lang="en-US" sz="4000" dirty="0"/>
          </a:p>
        </p:txBody>
      </p:sp>
      <p:sp>
        <p:nvSpPr>
          <p:cNvPr id="3" name="Subtitle 2"/>
          <p:cNvSpPr>
            <a:spLocks noGrp="1"/>
          </p:cNvSpPr>
          <p:nvPr>
            <p:ph type="subTitle" idx="1"/>
          </p:nvPr>
        </p:nvSpPr>
        <p:spPr/>
        <p:txBody>
          <a:bodyPr>
            <a:normAutofit/>
          </a:bodyPr>
          <a:lstStyle/>
          <a:p>
            <a:r>
              <a:rPr lang="ar-AE" dirty="0" smtClean="0"/>
              <a:t>د. فاطمه الشامسي</a:t>
            </a:r>
          </a:p>
          <a:p>
            <a:r>
              <a:rPr lang="ar-AE" dirty="0" smtClean="0"/>
              <a:t>جامعة الإمارات العربية المتحدة</a:t>
            </a:r>
            <a:endParaRPr lang="en-US" dirty="0"/>
          </a:p>
        </p:txBody>
      </p:sp>
    </p:spTree>
  </p:cSld>
  <p:clrMapOvr>
    <a:masterClrMapping/>
  </p:clrMapOvr>
  <p:transition spd="med">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76401"/>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457200"/>
            <a:ext cx="8229600" cy="1143000"/>
          </a:xfrm>
        </p:spPr>
        <p:txBody>
          <a:bodyPr>
            <a:normAutofit fontScale="90000"/>
          </a:bodyPr>
          <a:lstStyle/>
          <a:p>
            <a:pPr algn="r" rtl="1"/>
            <a:r>
              <a:rPr lang="ar-AE" sz="4400" dirty="0" smtClean="0"/>
              <a:t>العوامل المحددة لجذب رأس المال الأجنبي المباشر</a:t>
            </a:r>
            <a:endParaRPr lang="en-US" dirty="0"/>
          </a:p>
        </p:txBody>
      </p:sp>
      <p:sp>
        <p:nvSpPr>
          <p:cNvPr id="5" name="Date Placeholder 4"/>
          <p:cNvSpPr>
            <a:spLocks noGrp="1"/>
          </p:cNvSpPr>
          <p:nvPr>
            <p:ph type="dt" sz="half" idx="10"/>
          </p:nvPr>
        </p:nvSpPr>
        <p:spPr/>
        <p:txBody>
          <a:bodyPr/>
          <a:lstStyle/>
          <a:p>
            <a:fld id="{F6798477-A152-4C69-9F13-6A732C23DEEC}"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10</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5" presetClass="entr" presetSubtype="5" fill="hold" grpId="0" nodeType="afterEffect">
                                  <p:stCondLst>
                                    <p:cond delay="0"/>
                                  </p:stCondLst>
                                  <p:childTnLst>
                                    <p:set>
                                      <p:cBhvr>
                                        <p:cTn id="11" dur="1" fill="hold">
                                          <p:stCondLst>
                                            <p:cond delay="0"/>
                                          </p:stCondLst>
                                        </p:cTn>
                                        <p:tgtEl>
                                          <p:spTgt spid="4">
                                            <p:graphicEl>
                                              <a:dgm id="{43709797-16CD-4680-942B-1B88C1B4A31F}"/>
                                            </p:graphicEl>
                                          </p:spTgt>
                                        </p:tgtEl>
                                        <p:attrNameLst>
                                          <p:attrName>style.visibility</p:attrName>
                                        </p:attrNameLst>
                                      </p:cBhvr>
                                      <p:to>
                                        <p:strVal val="visible"/>
                                      </p:to>
                                    </p:set>
                                    <p:animEffect transition="in" filter="checkerboard(down)">
                                      <p:cBhvr>
                                        <p:cTn id="12" dur="1000"/>
                                        <p:tgtEl>
                                          <p:spTgt spid="4">
                                            <p:graphicEl>
                                              <a:dgm id="{43709797-16CD-4680-942B-1B88C1B4A31F}"/>
                                            </p:graphicEl>
                                          </p:spTgt>
                                        </p:tgtEl>
                                      </p:cBhvr>
                                    </p:animEffect>
                                  </p:childTnLst>
                                </p:cTn>
                              </p:par>
                            </p:childTnLst>
                          </p:cTn>
                        </p:par>
                        <p:par>
                          <p:cTn id="13" fill="hold">
                            <p:stCondLst>
                              <p:cond delay="2000"/>
                            </p:stCondLst>
                            <p:childTnLst>
                              <p:par>
                                <p:cTn id="14" presetID="5" presetClass="entr" presetSubtype="5" fill="hold" grpId="0" nodeType="afterEffect">
                                  <p:stCondLst>
                                    <p:cond delay="0"/>
                                  </p:stCondLst>
                                  <p:childTnLst>
                                    <p:set>
                                      <p:cBhvr>
                                        <p:cTn id="15" dur="1" fill="hold">
                                          <p:stCondLst>
                                            <p:cond delay="0"/>
                                          </p:stCondLst>
                                        </p:cTn>
                                        <p:tgtEl>
                                          <p:spTgt spid="4">
                                            <p:graphicEl>
                                              <a:dgm id="{FE05A9CC-5C5B-4651-81EC-2292D8DC1F17}"/>
                                            </p:graphicEl>
                                          </p:spTgt>
                                        </p:tgtEl>
                                        <p:attrNameLst>
                                          <p:attrName>style.visibility</p:attrName>
                                        </p:attrNameLst>
                                      </p:cBhvr>
                                      <p:to>
                                        <p:strVal val="visible"/>
                                      </p:to>
                                    </p:set>
                                    <p:animEffect transition="in" filter="checkerboard(down)">
                                      <p:cBhvr>
                                        <p:cTn id="16" dur="1000"/>
                                        <p:tgtEl>
                                          <p:spTgt spid="4">
                                            <p:graphicEl>
                                              <a:dgm id="{FE05A9CC-5C5B-4651-81EC-2292D8DC1F17}"/>
                                            </p:graphicEl>
                                          </p:spTgt>
                                        </p:tgtEl>
                                      </p:cBhvr>
                                    </p:animEffect>
                                  </p:childTnLst>
                                </p:cTn>
                              </p:par>
                            </p:childTnLst>
                          </p:cTn>
                        </p:par>
                        <p:par>
                          <p:cTn id="17" fill="hold">
                            <p:stCondLst>
                              <p:cond delay="3000"/>
                            </p:stCondLst>
                            <p:childTnLst>
                              <p:par>
                                <p:cTn id="18" presetID="5" presetClass="entr" presetSubtype="5" fill="hold" grpId="0" nodeType="afterEffect">
                                  <p:stCondLst>
                                    <p:cond delay="0"/>
                                  </p:stCondLst>
                                  <p:childTnLst>
                                    <p:set>
                                      <p:cBhvr>
                                        <p:cTn id="19" dur="1" fill="hold">
                                          <p:stCondLst>
                                            <p:cond delay="0"/>
                                          </p:stCondLst>
                                        </p:cTn>
                                        <p:tgtEl>
                                          <p:spTgt spid="4">
                                            <p:graphicEl>
                                              <a:dgm id="{F057FE7B-04E5-443E-B788-C77527D1FAD7}"/>
                                            </p:graphicEl>
                                          </p:spTgt>
                                        </p:tgtEl>
                                        <p:attrNameLst>
                                          <p:attrName>style.visibility</p:attrName>
                                        </p:attrNameLst>
                                      </p:cBhvr>
                                      <p:to>
                                        <p:strVal val="visible"/>
                                      </p:to>
                                    </p:set>
                                    <p:animEffect transition="in" filter="checkerboard(down)">
                                      <p:cBhvr>
                                        <p:cTn id="20" dur="1000"/>
                                        <p:tgtEl>
                                          <p:spTgt spid="4">
                                            <p:graphicEl>
                                              <a:dgm id="{F057FE7B-04E5-443E-B788-C77527D1FAD7}"/>
                                            </p:graphicEl>
                                          </p:spTgt>
                                        </p:tgtEl>
                                      </p:cBhvr>
                                    </p:animEffect>
                                  </p:childTnLst>
                                </p:cTn>
                              </p:par>
                            </p:childTnLst>
                          </p:cTn>
                        </p:par>
                        <p:par>
                          <p:cTn id="21" fill="hold">
                            <p:stCondLst>
                              <p:cond delay="4000"/>
                            </p:stCondLst>
                            <p:childTnLst>
                              <p:par>
                                <p:cTn id="22" presetID="5" presetClass="entr" presetSubtype="5" fill="hold" grpId="0" nodeType="afterEffect">
                                  <p:stCondLst>
                                    <p:cond delay="0"/>
                                  </p:stCondLst>
                                  <p:childTnLst>
                                    <p:set>
                                      <p:cBhvr>
                                        <p:cTn id="23" dur="1" fill="hold">
                                          <p:stCondLst>
                                            <p:cond delay="0"/>
                                          </p:stCondLst>
                                        </p:cTn>
                                        <p:tgtEl>
                                          <p:spTgt spid="4">
                                            <p:graphicEl>
                                              <a:dgm id="{BCA8B54D-422A-488B-9F35-55B39F11AEFD}"/>
                                            </p:graphicEl>
                                          </p:spTgt>
                                        </p:tgtEl>
                                        <p:attrNameLst>
                                          <p:attrName>style.visibility</p:attrName>
                                        </p:attrNameLst>
                                      </p:cBhvr>
                                      <p:to>
                                        <p:strVal val="visible"/>
                                      </p:to>
                                    </p:set>
                                    <p:animEffect transition="in" filter="checkerboard(down)">
                                      <p:cBhvr>
                                        <p:cTn id="24" dur="1000"/>
                                        <p:tgtEl>
                                          <p:spTgt spid="4">
                                            <p:graphicEl>
                                              <a:dgm id="{BCA8B54D-422A-488B-9F35-55B39F11AEFD}"/>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11</a:t>
            </a:fld>
            <a:endParaRPr lang="en-US" dirty="0"/>
          </a:p>
        </p:txBody>
      </p:sp>
      <p:sp>
        <p:nvSpPr>
          <p:cNvPr id="6" name="Title 5"/>
          <p:cNvSpPr>
            <a:spLocks noGrp="1"/>
          </p:cNvSpPr>
          <p:nvPr>
            <p:ph type="title"/>
          </p:nvPr>
        </p:nvSpPr>
        <p:spPr/>
        <p:txBody>
          <a:bodyPr/>
          <a:lstStyle/>
          <a:p>
            <a:pPr algn="r" rtl="1"/>
            <a:r>
              <a:rPr lang="ar-AE" dirty="0" smtClean="0"/>
              <a:t>اتجاه الاستثمار الأجنبي في دول المجلس</a:t>
            </a:r>
            <a:endParaRPr lang="en-US" dirty="0"/>
          </a:p>
        </p:txBody>
      </p:sp>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12</a:t>
            </a:fld>
            <a:endParaRPr lang="en-US" dirty="0"/>
          </a:p>
        </p:txBody>
      </p:sp>
      <p:sp>
        <p:nvSpPr>
          <p:cNvPr id="6" name="Title 5"/>
          <p:cNvSpPr>
            <a:spLocks noGrp="1"/>
          </p:cNvSpPr>
          <p:nvPr>
            <p:ph type="title"/>
          </p:nvPr>
        </p:nvSpPr>
        <p:spPr>
          <a:xfrm>
            <a:off x="381000" y="304800"/>
            <a:ext cx="8229600" cy="838200"/>
          </a:xfrm>
        </p:spPr>
        <p:txBody>
          <a:bodyPr/>
          <a:lstStyle/>
          <a:p>
            <a:pPr algn="ctr" rtl="1"/>
            <a:r>
              <a:rPr lang="ar-AE" dirty="0" smtClean="0"/>
              <a:t>اتجاه الاستثمار- </a:t>
            </a:r>
            <a:r>
              <a:rPr lang="ar-AE" sz="3200" dirty="0" smtClean="0"/>
              <a:t>حجم التدفق الخارج</a:t>
            </a:r>
            <a:endParaRPr lang="en-US" sz="3200" dirty="0"/>
          </a:p>
        </p:txBody>
      </p:sp>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r" rtl="1"/>
            <a:r>
              <a:rPr lang="ar-AE" dirty="0" smtClean="0"/>
              <a:t>اتجاه الاستثمار الأجنبي لكل دولة من دول المجلس</a:t>
            </a:r>
            <a:endParaRPr lang="en-US" dirty="0"/>
          </a:p>
        </p:txBody>
      </p:sp>
      <p:sp>
        <p:nvSpPr>
          <p:cNvPr id="3" name="Text Placeholder 2"/>
          <p:cNvSpPr>
            <a:spLocks noGrp="1"/>
          </p:cNvSpPr>
          <p:nvPr>
            <p:ph type="body" idx="1"/>
          </p:nvPr>
        </p:nvSpPr>
        <p:spPr/>
        <p:txBody>
          <a:bodyPr>
            <a:normAutofit/>
          </a:bodyPr>
          <a:lstStyle/>
          <a:p>
            <a:r>
              <a:rPr lang="ar-AE" sz="2000" dirty="0" smtClean="0"/>
              <a:t>نسبة التدفق الخارج من اجمالي التدفق الكلي </a:t>
            </a:r>
            <a:endParaRPr lang="en-US" sz="2000" dirty="0"/>
          </a:p>
        </p:txBody>
      </p:sp>
      <p:sp>
        <p:nvSpPr>
          <p:cNvPr id="4" name="Text Placeholder 3"/>
          <p:cNvSpPr>
            <a:spLocks noGrp="1"/>
          </p:cNvSpPr>
          <p:nvPr>
            <p:ph type="body" sz="half" idx="3"/>
          </p:nvPr>
        </p:nvSpPr>
        <p:spPr>
          <a:xfrm>
            <a:off x="4645026" y="5410200"/>
            <a:ext cx="4041775" cy="762000"/>
          </a:xfrm>
        </p:spPr>
        <p:txBody>
          <a:bodyPr>
            <a:normAutofit/>
          </a:bodyPr>
          <a:lstStyle/>
          <a:p>
            <a:pPr algn="r" rtl="1"/>
            <a:endParaRPr lang="ar-AE" sz="2000" dirty="0" smtClean="0"/>
          </a:p>
          <a:p>
            <a:pPr algn="r" rtl="1"/>
            <a:r>
              <a:rPr lang="ar-AE" sz="2000" dirty="0" smtClean="0"/>
              <a:t>نسبة التدفق الداخل من اجمالي التدفق الكلي </a:t>
            </a:r>
            <a:endParaRPr lang="en-US" sz="2000" dirty="0" smtClean="0"/>
          </a:p>
          <a:p>
            <a:endParaRPr lang="en-US" dirty="0"/>
          </a:p>
        </p:txBody>
      </p:sp>
      <p:sp>
        <p:nvSpPr>
          <p:cNvPr id="7" name="Date Placeholder 6"/>
          <p:cNvSpPr>
            <a:spLocks noGrp="1"/>
          </p:cNvSpPr>
          <p:nvPr>
            <p:ph type="dt" sz="half" idx="10"/>
          </p:nvPr>
        </p:nvSpPr>
        <p:spPr/>
        <p:txBody>
          <a:bodyPr/>
          <a:lstStyle/>
          <a:p>
            <a:fld id="{0BE1E274-070B-45F8-AC6A-44B5501ED3E8}" type="datetime1">
              <a:rPr lang="en-US" smtClean="0"/>
              <a:pPr/>
              <a:t>11/21/2009</a:t>
            </a:fld>
            <a:endParaRPr lang="en-US" dirty="0"/>
          </a:p>
        </p:txBody>
      </p:sp>
      <p:sp>
        <p:nvSpPr>
          <p:cNvPr id="8" name="Footer Placeholder 7"/>
          <p:cNvSpPr>
            <a:spLocks noGrp="1"/>
          </p:cNvSpPr>
          <p:nvPr>
            <p:ph type="ftr" sz="quarter" idx="11"/>
          </p:nvPr>
        </p:nvSpPr>
        <p:spPr/>
        <p:txBody>
          <a:bodyPr/>
          <a:lstStyle/>
          <a:p>
            <a:r>
              <a:rPr lang="en-US" dirty="0" smtClean="0"/>
              <a:t>Dr. F </a:t>
            </a:r>
            <a:r>
              <a:rPr lang="en-US" dirty="0" err="1" smtClean="0"/>
              <a:t>AlShamsi</a:t>
            </a:r>
            <a:endParaRPr lang="en-US" dirty="0"/>
          </a:p>
        </p:txBody>
      </p:sp>
      <p:sp>
        <p:nvSpPr>
          <p:cNvPr id="9" name="Slide Number Placeholder 8"/>
          <p:cNvSpPr>
            <a:spLocks noGrp="1"/>
          </p:cNvSpPr>
          <p:nvPr>
            <p:ph type="sldNum" sz="quarter" idx="12"/>
          </p:nvPr>
        </p:nvSpPr>
        <p:spPr/>
        <p:txBody>
          <a:bodyPr/>
          <a:lstStyle/>
          <a:p>
            <a:fld id="{9C7ACDA6-21D1-44A9-A1DB-6D8A058ED68B}" type="slidenum">
              <a:rPr lang="en-US" smtClean="0"/>
              <a:pPr/>
              <a:t>13</a:t>
            </a:fld>
            <a:endParaRPr lang="en-US" dirty="0"/>
          </a:p>
        </p:txBody>
      </p:sp>
      <p:graphicFrame>
        <p:nvGraphicFramePr>
          <p:cNvPr id="10" name="Content Placeholder 9"/>
          <p:cNvGraphicFramePr>
            <a:graphicFrameLocks noGrp="1"/>
          </p:cNvGraphicFramePr>
          <p:nvPr>
            <p:ph sz="quarter" idx="2"/>
          </p:nvPr>
        </p:nvGraphicFramePr>
        <p:xfrm>
          <a:off x="228600" y="1143000"/>
          <a:ext cx="4343400" cy="424338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p:cNvGraphicFramePr>
            <a:graphicFrameLocks noGrp="1"/>
          </p:cNvGraphicFramePr>
          <p:nvPr>
            <p:ph sz="quarter" idx="4"/>
          </p:nvPr>
        </p:nvGraphicFramePr>
        <p:xfrm>
          <a:off x="4645025" y="1066801"/>
          <a:ext cx="4270375" cy="4319588"/>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ransition spd="med">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14</a:t>
            </a:fld>
            <a:endParaRPr lang="en-US" dirty="0"/>
          </a:p>
        </p:txBody>
      </p:sp>
      <p:sp>
        <p:nvSpPr>
          <p:cNvPr id="6" name="Title 5"/>
          <p:cNvSpPr>
            <a:spLocks noGrp="1"/>
          </p:cNvSpPr>
          <p:nvPr>
            <p:ph type="title"/>
          </p:nvPr>
        </p:nvSpPr>
        <p:spPr/>
        <p:txBody>
          <a:bodyPr/>
          <a:lstStyle/>
          <a:p>
            <a:pPr algn="r" rtl="1"/>
            <a:r>
              <a:rPr lang="ar-AE" dirty="0" smtClean="0"/>
              <a:t>اتجاه الاستثمار الأجنبي في دول المجلس</a:t>
            </a:r>
            <a:endParaRPr lang="en-US" dirty="0"/>
          </a:p>
        </p:txBody>
      </p:sp>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nvPr>
        </p:nvGraphicFramePr>
        <p:xfrm>
          <a:off x="457200" y="1676400"/>
          <a:ext cx="8229600" cy="4800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304800"/>
            <a:ext cx="8229600" cy="1143000"/>
          </a:xfrm>
        </p:spPr>
        <p:txBody>
          <a:bodyPr>
            <a:noAutofit/>
          </a:bodyPr>
          <a:lstStyle/>
          <a:p>
            <a:pPr algn="ctr"/>
            <a:r>
              <a:rPr lang="ar-AE" sz="4400" dirty="0" smtClean="0"/>
              <a:t>ملاحظات على اتجاه الاستثمار الأجنبي في دول المجلس</a:t>
            </a:r>
            <a:endParaRPr lang="en-US" sz="4400" b="1" dirty="0"/>
          </a:p>
        </p:txBody>
      </p:sp>
      <p:sp>
        <p:nvSpPr>
          <p:cNvPr id="4" name="Date Placeholder 3"/>
          <p:cNvSpPr>
            <a:spLocks noGrp="1"/>
          </p:cNvSpPr>
          <p:nvPr>
            <p:ph type="dt" sz="half" idx="10"/>
          </p:nvPr>
        </p:nvSpPr>
        <p:spPr/>
        <p:txBody>
          <a:bodyPr/>
          <a:lstStyle/>
          <a:p>
            <a:fld id="{51895917-6212-4B09-8217-1AC7A1395A81}"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15</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mph" presetSubtype="0" fill="hold" grpId="0" nodeType="clickEffect">
                                  <p:stCondLst>
                                    <p:cond delay="0"/>
                                  </p:stCondLst>
                                  <p:childTnLst>
                                    <p:animClr clrSpc="hsl">
                                      <p:cBhvr override="childStyle">
                                        <p:cTn id="12" dur="1000" fill="hold"/>
                                        <p:tgtEl>
                                          <p:spTgt spid="5">
                                            <p:graphicEl>
                                              <a:dgm id="{6AF3A908-F2DB-4DF6-9FA4-9BD02E3622F9}"/>
                                            </p:graphicEl>
                                          </p:spTgt>
                                        </p:tgtEl>
                                        <p:attrNameLst>
                                          <p:attrName>style.color</p:attrName>
                                        </p:attrNameLst>
                                      </p:cBhvr>
                                      <p:by>
                                        <p:hsl h="-7200000" s="0" l="0"/>
                                      </p:by>
                                    </p:animClr>
                                    <p:animClr clrSpc="hsl">
                                      <p:cBhvr>
                                        <p:cTn id="13" dur="1000" fill="hold"/>
                                        <p:tgtEl>
                                          <p:spTgt spid="5">
                                            <p:graphicEl>
                                              <a:dgm id="{6AF3A908-F2DB-4DF6-9FA4-9BD02E3622F9}"/>
                                            </p:graphicEl>
                                          </p:spTgt>
                                        </p:tgtEl>
                                        <p:attrNameLst>
                                          <p:attrName>fillcolor</p:attrName>
                                        </p:attrNameLst>
                                      </p:cBhvr>
                                      <p:by>
                                        <p:hsl h="-7200000" s="0" l="0"/>
                                      </p:by>
                                    </p:animClr>
                                    <p:animClr clrSpc="hsl">
                                      <p:cBhvr>
                                        <p:cTn id="14" dur="1000" fill="hold"/>
                                        <p:tgtEl>
                                          <p:spTgt spid="5">
                                            <p:graphicEl>
                                              <a:dgm id="{6AF3A908-F2DB-4DF6-9FA4-9BD02E3622F9}"/>
                                            </p:graphicEl>
                                          </p:spTgt>
                                        </p:tgtEl>
                                        <p:attrNameLst>
                                          <p:attrName>stroke.color</p:attrName>
                                        </p:attrNameLst>
                                      </p:cBhvr>
                                      <p:by>
                                        <p:hsl h="-7200000" s="0" l="0"/>
                                      </p:by>
                                    </p:animClr>
                                    <p:set>
                                      <p:cBhvr>
                                        <p:cTn id="15" dur="1000" fill="hold"/>
                                        <p:tgtEl>
                                          <p:spTgt spid="5">
                                            <p:graphicEl>
                                              <a:dgm id="{6AF3A908-F2DB-4DF6-9FA4-9BD02E3622F9}"/>
                                            </p:graphicEl>
                                          </p:spTgt>
                                        </p:tgtEl>
                                        <p:attrNameLst>
                                          <p:attrName>fill.type</p:attrName>
                                        </p:attrNameLst>
                                      </p:cBhvr>
                                      <p:to>
                                        <p:strVal val="solid"/>
                                      </p:to>
                                    </p:set>
                                  </p:childTnLst>
                                </p:cTn>
                              </p:par>
                              <p:par>
                                <p:cTn id="16" presetID="22" presetClass="emph" presetSubtype="0" fill="hold" grpId="0" nodeType="withEffect">
                                  <p:stCondLst>
                                    <p:cond delay="0"/>
                                  </p:stCondLst>
                                  <p:childTnLst>
                                    <p:animClr clrSpc="hsl">
                                      <p:cBhvr override="childStyle">
                                        <p:cTn id="17" dur="1000" fill="hold"/>
                                        <p:tgtEl>
                                          <p:spTgt spid="5">
                                            <p:graphicEl>
                                              <a:dgm id="{680DAC42-F4D2-4C34-990E-B21CA309F3C1}"/>
                                            </p:graphicEl>
                                          </p:spTgt>
                                        </p:tgtEl>
                                        <p:attrNameLst>
                                          <p:attrName>style.color</p:attrName>
                                        </p:attrNameLst>
                                      </p:cBhvr>
                                      <p:by>
                                        <p:hsl h="-7200000" s="0" l="0"/>
                                      </p:by>
                                    </p:animClr>
                                    <p:animClr clrSpc="hsl">
                                      <p:cBhvr>
                                        <p:cTn id="18" dur="1000" fill="hold"/>
                                        <p:tgtEl>
                                          <p:spTgt spid="5">
                                            <p:graphicEl>
                                              <a:dgm id="{680DAC42-F4D2-4C34-990E-B21CA309F3C1}"/>
                                            </p:graphicEl>
                                          </p:spTgt>
                                        </p:tgtEl>
                                        <p:attrNameLst>
                                          <p:attrName>fillcolor</p:attrName>
                                        </p:attrNameLst>
                                      </p:cBhvr>
                                      <p:by>
                                        <p:hsl h="-7200000" s="0" l="0"/>
                                      </p:by>
                                    </p:animClr>
                                    <p:animClr clrSpc="hsl">
                                      <p:cBhvr>
                                        <p:cTn id="19" dur="1000" fill="hold"/>
                                        <p:tgtEl>
                                          <p:spTgt spid="5">
                                            <p:graphicEl>
                                              <a:dgm id="{680DAC42-F4D2-4C34-990E-B21CA309F3C1}"/>
                                            </p:graphicEl>
                                          </p:spTgt>
                                        </p:tgtEl>
                                        <p:attrNameLst>
                                          <p:attrName>stroke.color</p:attrName>
                                        </p:attrNameLst>
                                      </p:cBhvr>
                                      <p:by>
                                        <p:hsl h="-7200000" s="0" l="0"/>
                                      </p:by>
                                    </p:animClr>
                                    <p:set>
                                      <p:cBhvr>
                                        <p:cTn id="20" dur="1000" fill="hold"/>
                                        <p:tgtEl>
                                          <p:spTgt spid="5">
                                            <p:graphicEl>
                                              <a:dgm id="{680DAC42-F4D2-4C34-990E-B21CA309F3C1}"/>
                                            </p:graphicEl>
                                          </p:spTgt>
                                        </p:tgtEl>
                                        <p:attrNameLst>
                                          <p:attrName>fill.type</p:attrName>
                                        </p:attrNameLst>
                                      </p:cBhvr>
                                      <p:to>
                                        <p:strVal val="solid"/>
                                      </p:to>
                                    </p:set>
                                  </p:childTnLst>
                                </p:cTn>
                              </p:par>
                              <p:par>
                                <p:cTn id="21" presetID="22" presetClass="emph" presetSubtype="0" fill="hold" grpId="0" nodeType="withEffect">
                                  <p:stCondLst>
                                    <p:cond delay="0"/>
                                  </p:stCondLst>
                                  <p:childTnLst>
                                    <p:animClr clrSpc="hsl">
                                      <p:cBhvr override="childStyle">
                                        <p:cTn id="22" dur="1000" fill="hold"/>
                                        <p:tgtEl>
                                          <p:spTgt spid="5">
                                            <p:graphicEl>
                                              <a:dgm id="{6E296160-B6B3-424E-89D2-ECA240CFB438}"/>
                                            </p:graphicEl>
                                          </p:spTgt>
                                        </p:tgtEl>
                                        <p:attrNameLst>
                                          <p:attrName>style.color</p:attrName>
                                        </p:attrNameLst>
                                      </p:cBhvr>
                                      <p:by>
                                        <p:hsl h="-7200000" s="0" l="0"/>
                                      </p:by>
                                    </p:animClr>
                                    <p:animClr clrSpc="hsl">
                                      <p:cBhvr>
                                        <p:cTn id="23" dur="1000" fill="hold"/>
                                        <p:tgtEl>
                                          <p:spTgt spid="5">
                                            <p:graphicEl>
                                              <a:dgm id="{6E296160-B6B3-424E-89D2-ECA240CFB438}"/>
                                            </p:graphicEl>
                                          </p:spTgt>
                                        </p:tgtEl>
                                        <p:attrNameLst>
                                          <p:attrName>fillcolor</p:attrName>
                                        </p:attrNameLst>
                                      </p:cBhvr>
                                      <p:by>
                                        <p:hsl h="-7200000" s="0" l="0"/>
                                      </p:by>
                                    </p:animClr>
                                    <p:animClr clrSpc="hsl">
                                      <p:cBhvr>
                                        <p:cTn id="24" dur="1000" fill="hold"/>
                                        <p:tgtEl>
                                          <p:spTgt spid="5">
                                            <p:graphicEl>
                                              <a:dgm id="{6E296160-B6B3-424E-89D2-ECA240CFB438}"/>
                                            </p:graphicEl>
                                          </p:spTgt>
                                        </p:tgtEl>
                                        <p:attrNameLst>
                                          <p:attrName>stroke.color</p:attrName>
                                        </p:attrNameLst>
                                      </p:cBhvr>
                                      <p:by>
                                        <p:hsl h="-7200000" s="0" l="0"/>
                                      </p:by>
                                    </p:animClr>
                                    <p:set>
                                      <p:cBhvr>
                                        <p:cTn id="25" dur="1000" fill="hold"/>
                                        <p:tgtEl>
                                          <p:spTgt spid="5">
                                            <p:graphicEl>
                                              <a:dgm id="{6E296160-B6B3-424E-89D2-ECA240CFB438}"/>
                                            </p:graphicEl>
                                          </p:spTgt>
                                        </p:tgtEl>
                                        <p:attrNameLst>
                                          <p:attrName>fill.type</p:attrName>
                                        </p:attrNameLst>
                                      </p:cBhvr>
                                      <p:to>
                                        <p:strVal val="solid"/>
                                      </p:to>
                                    </p:set>
                                  </p:childTnLst>
                                </p:cTn>
                              </p:par>
                              <p:par>
                                <p:cTn id="26" presetID="22" presetClass="emph" presetSubtype="0" fill="hold" grpId="0" nodeType="withEffect">
                                  <p:stCondLst>
                                    <p:cond delay="0"/>
                                  </p:stCondLst>
                                  <p:childTnLst>
                                    <p:animClr clrSpc="hsl">
                                      <p:cBhvr override="childStyle">
                                        <p:cTn id="27" dur="1000" fill="hold"/>
                                        <p:tgtEl>
                                          <p:spTgt spid="5">
                                            <p:graphicEl>
                                              <a:dgm id="{DC5D5183-A9FC-44E1-96F8-359F46844320}"/>
                                            </p:graphicEl>
                                          </p:spTgt>
                                        </p:tgtEl>
                                        <p:attrNameLst>
                                          <p:attrName>style.color</p:attrName>
                                        </p:attrNameLst>
                                      </p:cBhvr>
                                      <p:by>
                                        <p:hsl h="-7200000" s="0" l="0"/>
                                      </p:by>
                                    </p:animClr>
                                    <p:animClr clrSpc="hsl">
                                      <p:cBhvr>
                                        <p:cTn id="28" dur="1000" fill="hold"/>
                                        <p:tgtEl>
                                          <p:spTgt spid="5">
                                            <p:graphicEl>
                                              <a:dgm id="{DC5D5183-A9FC-44E1-96F8-359F46844320}"/>
                                            </p:graphicEl>
                                          </p:spTgt>
                                        </p:tgtEl>
                                        <p:attrNameLst>
                                          <p:attrName>fillcolor</p:attrName>
                                        </p:attrNameLst>
                                      </p:cBhvr>
                                      <p:by>
                                        <p:hsl h="-7200000" s="0" l="0"/>
                                      </p:by>
                                    </p:animClr>
                                    <p:animClr clrSpc="hsl">
                                      <p:cBhvr>
                                        <p:cTn id="29" dur="1000" fill="hold"/>
                                        <p:tgtEl>
                                          <p:spTgt spid="5">
                                            <p:graphicEl>
                                              <a:dgm id="{DC5D5183-A9FC-44E1-96F8-359F46844320}"/>
                                            </p:graphicEl>
                                          </p:spTgt>
                                        </p:tgtEl>
                                        <p:attrNameLst>
                                          <p:attrName>stroke.color</p:attrName>
                                        </p:attrNameLst>
                                      </p:cBhvr>
                                      <p:by>
                                        <p:hsl h="-7200000" s="0" l="0"/>
                                      </p:by>
                                    </p:animClr>
                                    <p:set>
                                      <p:cBhvr>
                                        <p:cTn id="30" dur="1000" fill="hold"/>
                                        <p:tgtEl>
                                          <p:spTgt spid="5">
                                            <p:graphicEl>
                                              <a:dgm id="{DC5D5183-A9FC-44E1-96F8-359F46844320}"/>
                                            </p:graphicEl>
                                          </p:spTgt>
                                        </p:tgtEl>
                                        <p:attrNameLst>
                                          <p:attrName>fill.type</p:attrName>
                                        </p:attrNameLst>
                                      </p:cBhvr>
                                      <p:to>
                                        <p:strVal val="solid"/>
                                      </p:to>
                                    </p:set>
                                  </p:childTnLst>
                                </p:cTn>
                              </p:par>
                              <p:par>
                                <p:cTn id="31" presetID="22" presetClass="emph" presetSubtype="0" fill="hold" grpId="0" nodeType="withEffect">
                                  <p:stCondLst>
                                    <p:cond delay="0"/>
                                  </p:stCondLst>
                                  <p:childTnLst>
                                    <p:animClr clrSpc="hsl">
                                      <p:cBhvr override="childStyle">
                                        <p:cTn id="32" dur="1000" fill="hold"/>
                                        <p:tgtEl>
                                          <p:spTgt spid="5">
                                            <p:graphicEl>
                                              <a:dgm id="{AA576055-C369-4179-902E-92E25EA60AD7}"/>
                                            </p:graphicEl>
                                          </p:spTgt>
                                        </p:tgtEl>
                                        <p:attrNameLst>
                                          <p:attrName>style.color</p:attrName>
                                        </p:attrNameLst>
                                      </p:cBhvr>
                                      <p:by>
                                        <p:hsl h="-7200000" s="0" l="0"/>
                                      </p:by>
                                    </p:animClr>
                                    <p:animClr clrSpc="hsl">
                                      <p:cBhvr>
                                        <p:cTn id="33" dur="1000" fill="hold"/>
                                        <p:tgtEl>
                                          <p:spTgt spid="5">
                                            <p:graphicEl>
                                              <a:dgm id="{AA576055-C369-4179-902E-92E25EA60AD7}"/>
                                            </p:graphicEl>
                                          </p:spTgt>
                                        </p:tgtEl>
                                        <p:attrNameLst>
                                          <p:attrName>fillcolor</p:attrName>
                                        </p:attrNameLst>
                                      </p:cBhvr>
                                      <p:by>
                                        <p:hsl h="-7200000" s="0" l="0"/>
                                      </p:by>
                                    </p:animClr>
                                    <p:animClr clrSpc="hsl">
                                      <p:cBhvr>
                                        <p:cTn id="34" dur="1000" fill="hold"/>
                                        <p:tgtEl>
                                          <p:spTgt spid="5">
                                            <p:graphicEl>
                                              <a:dgm id="{AA576055-C369-4179-902E-92E25EA60AD7}"/>
                                            </p:graphicEl>
                                          </p:spTgt>
                                        </p:tgtEl>
                                        <p:attrNameLst>
                                          <p:attrName>stroke.color</p:attrName>
                                        </p:attrNameLst>
                                      </p:cBhvr>
                                      <p:by>
                                        <p:hsl h="-7200000" s="0" l="0"/>
                                      </p:by>
                                    </p:animClr>
                                    <p:set>
                                      <p:cBhvr>
                                        <p:cTn id="35" dur="1000" fill="hold"/>
                                        <p:tgtEl>
                                          <p:spTgt spid="5">
                                            <p:graphicEl>
                                              <a:dgm id="{AA576055-C369-4179-902E-92E25EA60AD7}"/>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lvlAtOnce"/>
        </p:bldSub>
      </p:bldGraphic>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478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381000" y="533400"/>
            <a:ext cx="8229600" cy="990600"/>
          </a:xfrm>
        </p:spPr>
        <p:txBody>
          <a:bodyPr>
            <a:normAutofit/>
          </a:bodyPr>
          <a:lstStyle/>
          <a:p>
            <a:pPr algn="r"/>
            <a:r>
              <a:rPr lang="ar-SA" sz="3200" dirty="0" smtClean="0"/>
              <a:t>اتجاهات الاستثمار الأجنبي المباشر في دول </a:t>
            </a:r>
            <a:r>
              <a:rPr lang="ar-AE" sz="3200" dirty="0" err="1" smtClean="0"/>
              <a:t>ال</a:t>
            </a:r>
            <a:r>
              <a:rPr lang="ar-SA" sz="3200" dirty="0" smtClean="0"/>
              <a:t>مجلس </a:t>
            </a:r>
            <a:endParaRPr lang="en-US" sz="3200" b="1" dirty="0"/>
          </a:p>
        </p:txBody>
      </p:sp>
      <p:sp>
        <p:nvSpPr>
          <p:cNvPr id="5" name="Date Placeholder 4"/>
          <p:cNvSpPr>
            <a:spLocks noGrp="1"/>
          </p:cNvSpPr>
          <p:nvPr>
            <p:ph type="dt" sz="half" idx="10"/>
          </p:nvPr>
        </p:nvSpPr>
        <p:spPr/>
        <p:txBody>
          <a:bodyPr/>
          <a:lstStyle/>
          <a:p>
            <a:fld id="{CAA094FC-092D-4E4C-ABBF-648E8FD0045A}"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16</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mph" presetSubtype="0" fill="hold" grpId="0" nodeType="clickEffect">
                                  <p:stCondLst>
                                    <p:cond delay="0"/>
                                  </p:stCondLst>
                                  <p:childTnLst>
                                    <p:animClr clrSpc="hsl">
                                      <p:cBhvr override="childStyle">
                                        <p:cTn id="12" dur="2000" fill="hold"/>
                                        <p:tgtEl>
                                          <p:spTgt spid="4">
                                            <p:graphicEl>
                                              <a:dgm id="{14F7CC3A-4B87-4312-9ACF-A01C2A20408A}"/>
                                            </p:graphicEl>
                                          </p:spTgt>
                                        </p:tgtEl>
                                        <p:attrNameLst>
                                          <p:attrName>style.color</p:attrName>
                                        </p:attrNameLst>
                                      </p:cBhvr>
                                      <p:by>
                                        <p:hsl h="-7200000" s="0" l="0"/>
                                      </p:by>
                                    </p:animClr>
                                    <p:animClr clrSpc="hsl">
                                      <p:cBhvr>
                                        <p:cTn id="13" dur="2000" fill="hold"/>
                                        <p:tgtEl>
                                          <p:spTgt spid="4">
                                            <p:graphicEl>
                                              <a:dgm id="{14F7CC3A-4B87-4312-9ACF-A01C2A20408A}"/>
                                            </p:graphicEl>
                                          </p:spTgt>
                                        </p:tgtEl>
                                        <p:attrNameLst>
                                          <p:attrName>fillcolor</p:attrName>
                                        </p:attrNameLst>
                                      </p:cBhvr>
                                      <p:by>
                                        <p:hsl h="-7200000" s="0" l="0"/>
                                      </p:by>
                                    </p:animClr>
                                    <p:animClr clrSpc="hsl">
                                      <p:cBhvr>
                                        <p:cTn id="14" dur="2000" fill="hold"/>
                                        <p:tgtEl>
                                          <p:spTgt spid="4">
                                            <p:graphicEl>
                                              <a:dgm id="{14F7CC3A-4B87-4312-9ACF-A01C2A20408A}"/>
                                            </p:graphicEl>
                                          </p:spTgt>
                                        </p:tgtEl>
                                        <p:attrNameLst>
                                          <p:attrName>stroke.color</p:attrName>
                                        </p:attrNameLst>
                                      </p:cBhvr>
                                      <p:by>
                                        <p:hsl h="-7200000" s="0" l="0"/>
                                      </p:by>
                                    </p:animClr>
                                    <p:set>
                                      <p:cBhvr>
                                        <p:cTn id="15" dur="2000" fill="hold"/>
                                        <p:tgtEl>
                                          <p:spTgt spid="4">
                                            <p:graphicEl>
                                              <a:dgm id="{14F7CC3A-4B87-4312-9ACF-A01C2A20408A}"/>
                                            </p:graphicEl>
                                          </p:spTgt>
                                        </p:tgtEl>
                                        <p:attrNameLst>
                                          <p:attrName>fill.type</p:attrName>
                                        </p:attrNameLst>
                                      </p:cBhvr>
                                      <p:to>
                                        <p:strVal val="solid"/>
                                      </p:to>
                                    </p:set>
                                  </p:childTnLst>
                                </p:cTn>
                              </p:par>
                              <p:par>
                                <p:cTn id="16" presetID="22" presetClass="emph" presetSubtype="0" fill="hold" grpId="0" nodeType="withEffect">
                                  <p:stCondLst>
                                    <p:cond delay="0"/>
                                  </p:stCondLst>
                                  <p:childTnLst>
                                    <p:animClr clrSpc="hsl">
                                      <p:cBhvr override="childStyle">
                                        <p:cTn id="17" dur="2000" fill="hold"/>
                                        <p:tgtEl>
                                          <p:spTgt spid="4">
                                            <p:graphicEl>
                                              <a:dgm id="{48BBB4D6-12FA-4195-8702-1B1CCE37FEED}"/>
                                            </p:graphicEl>
                                          </p:spTgt>
                                        </p:tgtEl>
                                        <p:attrNameLst>
                                          <p:attrName>style.color</p:attrName>
                                        </p:attrNameLst>
                                      </p:cBhvr>
                                      <p:by>
                                        <p:hsl h="-7200000" s="0" l="0"/>
                                      </p:by>
                                    </p:animClr>
                                    <p:animClr clrSpc="hsl">
                                      <p:cBhvr>
                                        <p:cTn id="18" dur="2000" fill="hold"/>
                                        <p:tgtEl>
                                          <p:spTgt spid="4">
                                            <p:graphicEl>
                                              <a:dgm id="{48BBB4D6-12FA-4195-8702-1B1CCE37FEED}"/>
                                            </p:graphicEl>
                                          </p:spTgt>
                                        </p:tgtEl>
                                        <p:attrNameLst>
                                          <p:attrName>fillcolor</p:attrName>
                                        </p:attrNameLst>
                                      </p:cBhvr>
                                      <p:by>
                                        <p:hsl h="-7200000" s="0" l="0"/>
                                      </p:by>
                                    </p:animClr>
                                    <p:animClr clrSpc="hsl">
                                      <p:cBhvr>
                                        <p:cTn id="19" dur="2000" fill="hold"/>
                                        <p:tgtEl>
                                          <p:spTgt spid="4">
                                            <p:graphicEl>
                                              <a:dgm id="{48BBB4D6-12FA-4195-8702-1B1CCE37FEED}"/>
                                            </p:graphicEl>
                                          </p:spTgt>
                                        </p:tgtEl>
                                        <p:attrNameLst>
                                          <p:attrName>stroke.color</p:attrName>
                                        </p:attrNameLst>
                                      </p:cBhvr>
                                      <p:by>
                                        <p:hsl h="-7200000" s="0" l="0"/>
                                      </p:by>
                                    </p:animClr>
                                    <p:set>
                                      <p:cBhvr>
                                        <p:cTn id="20" dur="2000" fill="hold"/>
                                        <p:tgtEl>
                                          <p:spTgt spid="4">
                                            <p:graphicEl>
                                              <a:dgm id="{48BBB4D6-12FA-4195-8702-1B1CCE37FEED}"/>
                                            </p:graphicEl>
                                          </p:spTgt>
                                        </p:tgtEl>
                                        <p:attrNameLst>
                                          <p:attrName>fill.type</p:attrName>
                                        </p:attrNameLst>
                                      </p:cBhvr>
                                      <p:to>
                                        <p:strVal val="solid"/>
                                      </p:to>
                                    </p:set>
                                  </p:childTnLst>
                                </p:cTn>
                              </p:par>
                              <p:par>
                                <p:cTn id="21" presetID="22" presetClass="emph" presetSubtype="0" fill="hold" grpId="0" nodeType="withEffect">
                                  <p:stCondLst>
                                    <p:cond delay="0"/>
                                  </p:stCondLst>
                                  <p:childTnLst>
                                    <p:animClr clrSpc="hsl">
                                      <p:cBhvr override="childStyle">
                                        <p:cTn id="22" dur="2000" fill="hold"/>
                                        <p:tgtEl>
                                          <p:spTgt spid="4">
                                            <p:graphicEl>
                                              <a:dgm id="{09DAC20E-7760-4F06-AE2D-AFD1009CD18D}"/>
                                            </p:graphicEl>
                                          </p:spTgt>
                                        </p:tgtEl>
                                        <p:attrNameLst>
                                          <p:attrName>style.color</p:attrName>
                                        </p:attrNameLst>
                                      </p:cBhvr>
                                      <p:by>
                                        <p:hsl h="-7200000" s="0" l="0"/>
                                      </p:by>
                                    </p:animClr>
                                    <p:animClr clrSpc="hsl">
                                      <p:cBhvr>
                                        <p:cTn id="23" dur="2000" fill="hold"/>
                                        <p:tgtEl>
                                          <p:spTgt spid="4">
                                            <p:graphicEl>
                                              <a:dgm id="{09DAC20E-7760-4F06-AE2D-AFD1009CD18D}"/>
                                            </p:graphicEl>
                                          </p:spTgt>
                                        </p:tgtEl>
                                        <p:attrNameLst>
                                          <p:attrName>fillcolor</p:attrName>
                                        </p:attrNameLst>
                                      </p:cBhvr>
                                      <p:by>
                                        <p:hsl h="-7200000" s="0" l="0"/>
                                      </p:by>
                                    </p:animClr>
                                    <p:animClr clrSpc="hsl">
                                      <p:cBhvr>
                                        <p:cTn id="24" dur="2000" fill="hold"/>
                                        <p:tgtEl>
                                          <p:spTgt spid="4">
                                            <p:graphicEl>
                                              <a:dgm id="{09DAC20E-7760-4F06-AE2D-AFD1009CD18D}"/>
                                            </p:graphicEl>
                                          </p:spTgt>
                                        </p:tgtEl>
                                        <p:attrNameLst>
                                          <p:attrName>stroke.color</p:attrName>
                                        </p:attrNameLst>
                                      </p:cBhvr>
                                      <p:by>
                                        <p:hsl h="-7200000" s="0" l="0"/>
                                      </p:by>
                                    </p:animClr>
                                    <p:set>
                                      <p:cBhvr>
                                        <p:cTn id="25" dur="2000" fill="hold"/>
                                        <p:tgtEl>
                                          <p:spTgt spid="4">
                                            <p:graphicEl>
                                              <a:dgm id="{09DAC20E-7760-4F06-AE2D-AFD1009CD18D}"/>
                                            </p:graphicEl>
                                          </p:spTgt>
                                        </p:tgtEl>
                                        <p:attrNameLst>
                                          <p:attrName>fill.type</p:attrName>
                                        </p:attrNameLst>
                                      </p:cBhvr>
                                      <p:to>
                                        <p:strVal val="solid"/>
                                      </p:to>
                                    </p:set>
                                  </p:childTnLst>
                                </p:cTn>
                              </p:par>
                            </p:childTnLst>
                          </p:cTn>
                        </p:par>
                      </p:childTnLst>
                    </p:cTn>
                  </p:par>
                  <p:par>
                    <p:cTn id="26" fill="hold">
                      <p:stCondLst>
                        <p:cond delay="indefinite"/>
                      </p:stCondLst>
                      <p:childTnLst>
                        <p:par>
                          <p:cTn id="27" fill="hold">
                            <p:stCondLst>
                              <p:cond delay="0"/>
                            </p:stCondLst>
                            <p:childTnLst>
                              <p:par>
                                <p:cTn id="28" presetID="22" presetClass="emph" presetSubtype="0" fill="hold" grpId="0" nodeType="clickEffect">
                                  <p:stCondLst>
                                    <p:cond delay="0"/>
                                  </p:stCondLst>
                                  <p:childTnLst>
                                    <p:animClr clrSpc="hsl">
                                      <p:cBhvr override="childStyle">
                                        <p:cTn id="29" dur="2000" fill="hold"/>
                                        <p:tgtEl>
                                          <p:spTgt spid="4">
                                            <p:graphicEl>
                                              <a:dgm id="{6A54A5D1-9EC3-47A5-8FF0-E3432601B7EC}"/>
                                            </p:graphicEl>
                                          </p:spTgt>
                                        </p:tgtEl>
                                        <p:attrNameLst>
                                          <p:attrName>style.color</p:attrName>
                                        </p:attrNameLst>
                                      </p:cBhvr>
                                      <p:by>
                                        <p:hsl h="-7200000" s="0" l="0"/>
                                      </p:by>
                                    </p:animClr>
                                    <p:animClr clrSpc="hsl">
                                      <p:cBhvr>
                                        <p:cTn id="30" dur="2000" fill="hold"/>
                                        <p:tgtEl>
                                          <p:spTgt spid="4">
                                            <p:graphicEl>
                                              <a:dgm id="{6A54A5D1-9EC3-47A5-8FF0-E3432601B7EC}"/>
                                            </p:graphicEl>
                                          </p:spTgt>
                                        </p:tgtEl>
                                        <p:attrNameLst>
                                          <p:attrName>fillcolor</p:attrName>
                                        </p:attrNameLst>
                                      </p:cBhvr>
                                      <p:by>
                                        <p:hsl h="-7200000" s="0" l="0"/>
                                      </p:by>
                                    </p:animClr>
                                    <p:animClr clrSpc="hsl">
                                      <p:cBhvr>
                                        <p:cTn id="31" dur="2000" fill="hold"/>
                                        <p:tgtEl>
                                          <p:spTgt spid="4">
                                            <p:graphicEl>
                                              <a:dgm id="{6A54A5D1-9EC3-47A5-8FF0-E3432601B7EC}"/>
                                            </p:graphicEl>
                                          </p:spTgt>
                                        </p:tgtEl>
                                        <p:attrNameLst>
                                          <p:attrName>stroke.color</p:attrName>
                                        </p:attrNameLst>
                                      </p:cBhvr>
                                      <p:by>
                                        <p:hsl h="-7200000" s="0" l="0"/>
                                      </p:by>
                                    </p:animClr>
                                    <p:set>
                                      <p:cBhvr>
                                        <p:cTn id="32" dur="2000" fill="hold"/>
                                        <p:tgtEl>
                                          <p:spTgt spid="4">
                                            <p:graphicEl>
                                              <a:dgm id="{6A54A5D1-9EC3-47A5-8FF0-E3432601B7EC}"/>
                                            </p:graphicEl>
                                          </p:spTgt>
                                        </p:tgtEl>
                                        <p:attrNameLst>
                                          <p:attrName>fill.type</p:attrName>
                                        </p:attrNameLst>
                                      </p:cBhvr>
                                      <p:to>
                                        <p:strVal val="solid"/>
                                      </p:to>
                                    </p:set>
                                  </p:childTnLst>
                                </p:cTn>
                              </p:par>
                              <p:par>
                                <p:cTn id="33" presetID="22" presetClass="emph" presetSubtype="0" fill="hold" grpId="0" nodeType="withEffect">
                                  <p:stCondLst>
                                    <p:cond delay="0"/>
                                  </p:stCondLst>
                                  <p:childTnLst>
                                    <p:animClr clrSpc="hsl">
                                      <p:cBhvr override="childStyle">
                                        <p:cTn id="34" dur="2000" fill="hold"/>
                                        <p:tgtEl>
                                          <p:spTgt spid="4">
                                            <p:graphicEl>
                                              <a:dgm id="{26CBD2C5-22AF-4A95-8A35-E204BDFD52F5}"/>
                                            </p:graphicEl>
                                          </p:spTgt>
                                        </p:tgtEl>
                                        <p:attrNameLst>
                                          <p:attrName>style.color</p:attrName>
                                        </p:attrNameLst>
                                      </p:cBhvr>
                                      <p:by>
                                        <p:hsl h="-7200000" s="0" l="0"/>
                                      </p:by>
                                    </p:animClr>
                                    <p:animClr clrSpc="hsl">
                                      <p:cBhvr>
                                        <p:cTn id="35" dur="2000" fill="hold"/>
                                        <p:tgtEl>
                                          <p:spTgt spid="4">
                                            <p:graphicEl>
                                              <a:dgm id="{26CBD2C5-22AF-4A95-8A35-E204BDFD52F5}"/>
                                            </p:graphicEl>
                                          </p:spTgt>
                                        </p:tgtEl>
                                        <p:attrNameLst>
                                          <p:attrName>fillcolor</p:attrName>
                                        </p:attrNameLst>
                                      </p:cBhvr>
                                      <p:by>
                                        <p:hsl h="-7200000" s="0" l="0"/>
                                      </p:by>
                                    </p:animClr>
                                    <p:animClr clrSpc="hsl">
                                      <p:cBhvr>
                                        <p:cTn id="36" dur="2000" fill="hold"/>
                                        <p:tgtEl>
                                          <p:spTgt spid="4">
                                            <p:graphicEl>
                                              <a:dgm id="{26CBD2C5-22AF-4A95-8A35-E204BDFD52F5}"/>
                                            </p:graphicEl>
                                          </p:spTgt>
                                        </p:tgtEl>
                                        <p:attrNameLst>
                                          <p:attrName>stroke.color</p:attrName>
                                        </p:attrNameLst>
                                      </p:cBhvr>
                                      <p:by>
                                        <p:hsl h="-7200000" s="0" l="0"/>
                                      </p:by>
                                    </p:animClr>
                                    <p:set>
                                      <p:cBhvr>
                                        <p:cTn id="37" dur="2000" fill="hold"/>
                                        <p:tgtEl>
                                          <p:spTgt spid="4">
                                            <p:graphicEl>
                                              <a:dgm id="{26CBD2C5-22AF-4A95-8A35-E204BDFD52F5}"/>
                                            </p:graphicEl>
                                          </p:spTgt>
                                        </p:tgtEl>
                                        <p:attrNameLst>
                                          <p:attrName>fill.type</p:attrName>
                                        </p:attrNameLst>
                                      </p:cBhvr>
                                      <p:to>
                                        <p:strVal val="solid"/>
                                      </p:to>
                                    </p:set>
                                  </p:childTnLst>
                                </p:cTn>
                              </p:par>
                              <p:par>
                                <p:cTn id="38" presetID="22" presetClass="emph" presetSubtype="0" fill="hold" grpId="0" nodeType="withEffect">
                                  <p:stCondLst>
                                    <p:cond delay="0"/>
                                  </p:stCondLst>
                                  <p:childTnLst>
                                    <p:animClr clrSpc="hsl">
                                      <p:cBhvr override="childStyle">
                                        <p:cTn id="39" dur="2000" fill="hold"/>
                                        <p:tgtEl>
                                          <p:spTgt spid="4">
                                            <p:graphicEl>
                                              <a:dgm id="{C876CB8F-B3FE-481B-A3D6-228AB226857A}"/>
                                            </p:graphicEl>
                                          </p:spTgt>
                                        </p:tgtEl>
                                        <p:attrNameLst>
                                          <p:attrName>style.color</p:attrName>
                                        </p:attrNameLst>
                                      </p:cBhvr>
                                      <p:by>
                                        <p:hsl h="-7200000" s="0" l="0"/>
                                      </p:by>
                                    </p:animClr>
                                    <p:animClr clrSpc="hsl">
                                      <p:cBhvr>
                                        <p:cTn id="40" dur="2000" fill="hold"/>
                                        <p:tgtEl>
                                          <p:spTgt spid="4">
                                            <p:graphicEl>
                                              <a:dgm id="{C876CB8F-B3FE-481B-A3D6-228AB226857A}"/>
                                            </p:graphicEl>
                                          </p:spTgt>
                                        </p:tgtEl>
                                        <p:attrNameLst>
                                          <p:attrName>fillcolor</p:attrName>
                                        </p:attrNameLst>
                                      </p:cBhvr>
                                      <p:by>
                                        <p:hsl h="-7200000" s="0" l="0"/>
                                      </p:by>
                                    </p:animClr>
                                    <p:animClr clrSpc="hsl">
                                      <p:cBhvr>
                                        <p:cTn id="41" dur="2000" fill="hold"/>
                                        <p:tgtEl>
                                          <p:spTgt spid="4">
                                            <p:graphicEl>
                                              <a:dgm id="{C876CB8F-B3FE-481B-A3D6-228AB226857A}"/>
                                            </p:graphicEl>
                                          </p:spTgt>
                                        </p:tgtEl>
                                        <p:attrNameLst>
                                          <p:attrName>stroke.color</p:attrName>
                                        </p:attrNameLst>
                                      </p:cBhvr>
                                      <p:by>
                                        <p:hsl h="-7200000" s="0" l="0"/>
                                      </p:by>
                                    </p:animClr>
                                    <p:set>
                                      <p:cBhvr>
                                        <p:cTn id="42" dur="2000" fill="hold"/>
                                        <p:tgtEl>
                                          <p:spTgt spid="4">
                                            <p:graphicEl>
                                              <a:dgm id="{C876CB8F-B3FE-481B-A3D6-228AB226857A}"/>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800600"/>
          </a:xfrm>
        </p:spPr>
        <p:txBody>
          <a:bodyPr>
            <a:noAutofit/>
          </a:bodyPr>
          <a:lstStyle/>
          <a:p>
            <a:pPr algn="r" rtl="1">
              <a:buNone/>
            </a:pPr>
            <a:r>
              <a:rPr lang="ar-SA" sz="3200" b="1" dirty="0" smtClean="0"/>
              <a:t>ملاحظات على  القوانين الوطنية</a:t>
            </a:r>
            <a:r>
              <a:rPr lang="en-US" sz="3200" dirty="0" smtClean="0"/>
              <a:t> </a:t>
            </a:r>
            <a:endParaRPr lang="ar-AE" sz="3200" b="1" dirty="0" smtClean="0"/>
          </a:p>
          <a:p>
            <a:pPr algn="r" rtl="1"/>
            <a:r>
              <a:rPr lang="ar-AE" sz="3200" dirty="0" smtClean="0"/>
              <a:t>المتوقع من </a:t>
            </a:r>
            <a:r>
              <a:rPr lang="ar-SA" sz="3200" dirty="0" smtClean="0"/>
              <a:t> قوانين الاستثمار تهيئة الإطار التشريعي الذي يسمح بالاستثمار الأجنبي ويحفزه ويوفر له الامتيازات والضمانات اللازمة</a:t>
            </a:r>
            <a:r>
              <a:rPr lang="ar-AE" sz="3200" dirty="0" smtClean="0"/>
              <a:t> و </a:t>
            </a:r>
            <a:r>
              <a:rPr lang="ar-SA" sz="3200" dirty="0" smtClean="0"/>
              <a:t>إزالة المعوقات التنظيمية والإدارية. </a:t>
            </a:r>
            <a:endParaRPr lang="ar-AE" sz="3200" dirty="0" smtClean="0"/>
          </a:p>
          <a:p>
            <a:pPr algn="r" rtl="1"/>
            <a:r>
              <a:rPr lang="ar-SA" sz="3200" dirty="0" smtClean="0"/>
              <a:t>أن القوانين الموجودة في دول مجلس التعاون لم تعكس </a:t>
            </a:r>
            <a:r>
              <a:rPr lang="ar-AE" sz="3200" dirty="0" smtClean="0"/>
              <a:t>رسوخ </a:t>
            </a:r>
            <a:r>
              <a:rPr lang="ar-SA" sz="3200" dirty="0" smtClean="0"/>
              <a:t>القناعة</a:t>
            </a:r>
            <a:r>
              <a:rPr lang="ar-AE" sz="3200" dirty="0" smtClean="0"/>
              <a:t> الحكومية </a:t>
            </a:r>
            <a:r>
              <a:rPr lang="ar-SA" sz="3200" dirty="0" smtClean="0"/>
              <a:t>بفتح المجال أمام الاستثمار الأجنبي بشكل حاسم.</a:t>
            </a:r>
            <a:endParaRPr lang="ar-AE" sz="3200" dirty="0" smtClean="0"/>
          </a:p>
          <a:p>
            <a:pPr algn="r" rtl="1"/>
            <a:r>
              <a:rPr lang="ar-AE" sz="3200" dirty="0" smtClean="0"/>
              <a:t>لم تكن واضحة </a:t>
            </a:r>
            <a:r>
              <a:rPr lang="ar-SA" sz="3200" dirty="0" smtClean="0"/>
              <a:t>في العديد من المواقع وبخاصة في ما يتعلق بالمجالات المفتوحة أمام الاستثمارات الأجنبية. </a:t>
            </a:r>
            <a:endParaRPr lang="en-US" sz="3200" dirty="0" smtClean="0"/>
          </a:p>
        </p:txBody>
      </p:sp>
      <p:sp>
        <p:nvSpPr>
          <p:cNvPr id="2" name="Title 1"/>
          <p:cNvSpPr>
            <a:spLocks noGrp="1"/>
          </p:cNvSpPr>
          <p:nvPr>
            <p:ph type="title"/>
          </p:nvPr>
        </p:nvSpPr>
        <p:spPr>
          <a:xfrm>
            <a:off x="457200" y="457200"/>
            <a:ext cx="8229600" cy="1143000"/>
          </a:xfrm>
        </p:spPr>
        <p:txBody>
          <a:bodyPr>
            <a:normAutofit/>
          </a:bodyPr>
          <a:lstStyle/>
          <a:p>
            <a:pPr algn="ctr"/>
            <a:r>
              <a:rPr lang="ar-SA" sz="3200" dirty="0" smtClean="0"/>
              <a:t>التشريعات </a:t>
            </a:r>
            <a:r>
              <a:rPr lang="ar-SA" sz="3200" dirty="0" err="1" smtClean="0"/>
              <a:t>و</a:t>
            </a:r>
            <a:r>
              <a:rPr lang="ar-SA" sz="3200" dirty="0" smtClean="0"/>
              <a:t> الأطر القانونية لاستثمار رأس المال الأجنبي في دول </a:t>
            </a:r>
            <a:r>
              <a:rPr lang="ar-AE" sz="3200" dirty="0" err="1" smtClean="0"/>
              <a:t>ال</a:t>
            </a:r>
            <a:r>
              <a:rPr lang="ar-SA" sz="3200" dirty="0" smtClean="0"/>
              <a:t>مجلس </a:t>
            </a:r>
            <a:endParaRPr lang="en-US" sz="3200" b="1" dirty="0"/>
          </a:p>
        </p:txBody>
      </p:sp>
      <p:sp>
        <p:nvSpPr>
          <p:cNvPr id="4" name="Date Placeholder 3"/>
          <p:cNvSpPr>
            <a:spLocks noGrp="1"/>
          </p:cNvSpPr>
          <p:nvPr>
            <p:ph type="dt" sz="half" idx="10"/>
          </p:nvPr>
        </p:nvSpPr>
        <p:spPr/>
        <p:txBody>
          <a:bodyPr/>
          <a:lstStyle/>
          <a:p>
            <a:fld id="{A2DC3DE1-FE69-4911-A291-0D37571B969B}" type="datetime1">
              <a:rPr lang="en-US" smtClean="0"/>
              <a:pPr/>
              <a:t>11/21/2009</a:t>
            </a:fld>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17</a:t>
            </a:fld>
            <a:endParaRPr lang="en-US" dirty="0"/>
          </a:p>
        </p:txBody>
      </p:sp>
      <p:sp>
        <p:nvSpPr>
          <p:cNvPr id="6" name="Footer Placeholder 5"/>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9" presetClass="entr" presetSubtype="0"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4" dur="1000"/>
                                        <p:tgtEl>
                                          <p:spTgt spid="3">
                                            <p:txEl>
                                              <p:pRg st="0" end="0"/>
                                            </p:txEl>
                                          </p:spTgt>
                                        </p:tgtEl>
                                      </p:cBhvr>
                                    </p:animEffect>
                                  </p:childTnLst>
                                </p:cTn>
                              </p:par>
                            </p:childTnLst>
                          </p:cTn>
                        </p:par>
                        <p:par>
                          <p:cTn id="15" fill="hold">
                            <p:stCondLst>
                              <p:cond delay="2000"/>
                            </p:stCondLst>
                            <p:childTnLst>
                              <p:par>
                                <p:cTn id="16" presetID="29" presetClass="entr" presetSubtype="0" fill="hold" grpId="0" nodeType="after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p:cTn id="18"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9"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0" dur="1000"/>
                                        <p:tgtEl>
                                          <p:spTgt spid="3">
                                            <p:txEl>
                                              <p:pRg st="1" end="1"/>
                                            </p:txEl>
                                          </p:spTgt>
                                        </p:tgtEl>
                                      </p:cBhvr>
                                    </p:animEffect>
                                  </p:childTnLst>
                                </p:cTn>
                              </p:par>
                            </p:childTnLst>
                          </p:cTn>
                        </p:par>
                        <p:par>
                          <p:cTn id="21" fill="hold">
                            <p:stCondLst>
                              <p:cond delay="3000"/>
                            </p:stCondLst>
                            <p:childTnLst>
                              <p:par>
                                <p:cTn id="22" presetID="29" presetClass="entr" presetSubtype="0" fill="hold" grpId="0" nodeType="after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6" dur="1000"/>
                                        <p:tgtEl>
                                          <p:spTgt spid="3">
                                            <p:txEl>
                                              <p:pRg st="2" end="2"/>
                                            </p:txEl>
                                          </p:spTgt>
                                        </p:tgtEl>
                                      </p:cBhvr>
                                    </p:animEffect>
                                  </p:childTnLst>
                                </p:cTn>
                              </p:par>
                            </p:childTnLst>
                          </p:cTn>
                        </p:par>
                        <p:par>
                          <p:cTn id="27" fill="hold">
                            <p:stCondLst>
                              <p:cond delay="4000"/>
                            </p:stCondLst>
                            <p:childTnLst>
                              <p:par>
                                <p:cTn id="28" presetID="29" presetClass="entr" presetSubtype="0" fill="hold" grpId="0" nodeType="after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r>
              <a:rPr lang="ar-AE" sz="2800" dirty="0" smtClean="0"/>
              <a:t>القوانين</a:t>
            </a:r>
            <a:r>
              <a:rPr lang="ar-SA" sz="2800" dirty="0" smtClean="0"/>
              <a:t> لم تتضمن نصا يحدد الهدف من إصداراها</a:t>
            </a:r>
            <a:endParaRPr lang="ar-AE" sz="2800" dirty="0" smtClean="0"/>
          </a:p>
          <a:p>
            <a:pPr algn="r" rtl="1"/>
            <a:r>
              <a:rPr lang="ar-SA" sz="2800" dirty="0" smtClean="0"/>
              <a:t>أجازت تجاوز النسبة المحددة للملكية الوطنية، بالحصول على الموافقة المسبقة من الأجهزة الحكومية </a:t>
            </a:r>
            <a:r>
              <a:rPr lang="en-US" sz="2800" dirty="0" smtClean="0"/>
              <a:t> </a:t>
            </a:r>
          </a:p>
          <a:p>
            <a:pPr algn="r" rtl="1"/>
            <a:r>
              <a:rPr lang="ar-AE" sz="2800" dirty="0" smtClean="0"/>
              <a:t>تميزت </a:t>
            </a:r>
            <a:r>
              <a:rPr lang="ar-SA" sz="2800" dirty="0" smtClean="0"/>
              <a:t>بالميل إلى تقييد منح الامتيازات والإعفاءات من الضرائب والرسوم. </a:t>
            </a:r>
            <a:endParaRPr lang="ar-AE" sz="2800" dirty="0" smtClean="0"/>
          </a:p>
          <a:p>
            <a:pPr algn="r" rtl="1"/>
            <a:r>
              <a:rPr lang="ar-AE" sz="2800" dirty="0" smtClean="0"/>
              <a:t>بالرغم من أنها تضمنت نصوصا واضحة في مجال ضمانات الاستثمار، وتميز بعضها بتحديد معايير واضحة لتحديد قيمة التعويض، إلا أنها لم</a:t>
            </a:r>
            <a:r>
              <a:rPr lang="ar-SA" sz="2800" dirty="0" smtClean="0"/>
              <a:t> تعط بشكل عام </a:t>
            </a:r>
            <a:r>
              <a:rPr lang="ar-AE" sz="2800" dirty="0" smtClean="0"/>
              <a:t>مسالة حل النزاع</a:t>
            </a:r>
            <a:r>
              <a:rPr lang="ar-SA" sz="2800" dirty="0" smtClean="0"/>
              <a:t> الاهتمام الكافي.</a:t>
            </a:r>
            <a:endParaRPr lang="ar-AE" sz="2800" dirty="0" smtClean="0"/>
          </a:p>
          <a:p>
            <a:pPr algn="r" rtl="1"/>
            <a:r>
              <a:rPr lang="ar-SA" sz="2800" dirty="0" smtClean="0"/>
              <a:t>لم تنص على حق المستثمر بالحصول على ضمانات المؤسسات الإقليمية والدولية لتغطية المخاطر السياسية</a:t>
            </a:r>
            <a:r>
              <a:rPr lang="ar-AE" sz="2800" dirty="0" smtClean="0"/>
              <a:t> و</a:t>
            </a:r>
            <a:r>
              <a:rPr lang="ar-SA" sz="2800" dirty="0" smtClean="0"/>
              <a:t> لم تنص على إمكانية حل النزاعات وفقا للمعاهدات الدولية.</a:t>
            </a:r>
            <a:endParaRPr lang="en-US" dirty="0"/>
          </a:p>
        </p:txBody>
      </p:sp>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18</a:t>
            </a:fld>
            <a:endParaRPr lang="en-US" dirty="0"/>
          </a:p>
        </p:txBody>
      </p:sp>
      <p:sp>
        <p:nvSpPr>
          <p:cNvPr id="6" name="Title 5"/>
          <p:cNvSpPr>
            <a:spLocks noGrp="1"/>
          </p:cNvSpPr>
          <p:nvPr>
            <p:ph type="title"/>
          </p:nvPr>
        </p:nvSpPr>
        <p:spPr/>
        <p:txBody>
          <a:bodyPr/>
          <a:lstStyle/>
          <a:p>
            <a:pPr algn="ctr" rtl="1"/>
            <a:r>
              <a:rPr lang="ar-SA" dirty="0" smtClean="0"/>
              <a:t>ملاحظات على  القوانين الوطنية</a:t>
            </a:r>
            <a:r>
              <a:rPr lang="en-US" dirty="0" smtClean="0"/>
              <a:t> </a:t>
            </a:r>
            <a:endParaRPr lang="en-US" dirty="0"/>
          </a:p>
        </p:txBody>
      </p:sp>
    </p:spTree>
  </p:cSld>
  <p:clrMapOvr>
    <a:masterClrMapping/>
  </p:clrMapOvr>
  <p:transition spd="med">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ar-AE" dirty="0" smtClean="0"/>
              <a:t>عدم إعطاء حق التحديد للأجهزة الحكومية المعنية في مجالات الاستثمار المختلفة مثل الإعفاءات والامتيازات، حل المنازعات. </a:t>
            </a:r>
          </a:p>
          <a:p>
            <a:pPr algn="r" rtl="1"/>
            <a:r>
              <a:rPr lang="ar-AE" dirty="0" smtClean="0"/>
              <a:t>تضمنت في حالات أخرى نصوصا تنقصها الدقة والوضوح ما يفتح مجالا واسعا أمام الأجهزة الإدارية للاجتهاد  في التفسير.</a:t>
            </a:r>
          </a:p>
          <a:p>
            <a:pPr algn="r" rtl="1"/>
            <a:r>
              <a:rPr lang="ar-AE" dirty="0" smtClean="0"/>
              <a:t>في حين أن </a:t>
            </a:r>
            <a:r>
              <a:rPr lang="ar-SA" dirty="0" smtClean="0"/>
              <a:t>الاستفادة القصوى من رأس المال الأجنبي يستدعي تحديدا أكثر للمجالات والأنشطة الاقتصادية المطلوب استثمار رأس المال الأجنبي</a:t>
            </a:r>
            <a:r>
              <a:rPr lang="ar-AE" dirty="0" smtClean="0"/>
              <a:t>، إلا أن </a:t>
            </a:r>
            <a:r>
              <a:rPr lang="ar-SA" dirty="0" smtClean="0"/>
              <a:t>تحديد مجالات الاستثمار المطلوبة لرأس المال الأجنبي اتصفت بالعمومية الواسعة </a:t>
            </a:r>
            <a:endParaRPr lang="en-US" dirty="0" smtClean="0"/>
          </a:p>
        </p:txBody>
      </p:sp>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19</a:t>
            </a:fld>
            <a:endParaRPr lang="en-US" dirty="0"/>
          </a:p>
        </p:txBody>
      </p:sp>
      <p:sp>
        <p:nvSpPr>
          <p:cNvPr id="6" name="Title 5"/>
          <p:cNvSpPr>
            <a:spLocks noGrp="1"/>
          </p:cNvSpPr>
          <p:nvPr>
            <p:ph type="title"/>
          </p:nvPr>
        </p:nvSpPr>
        <p:spPr/>
        <p:txBody>
          <a:bodyPr/>
          <a:lstStyle/>
          <a:p>
            <a:pPr algn="ctr" rtl="1"/>
            <a:r>
              <a:rPr lang="ar-AE" dirty="0" smtClean="0"/>
              <a:t>تابع</a:t>
            </a:r>
            <a:endParaRPr lang="en-US" dirty="0"/>
          </a:p>
        </p:txBody>
      </p:sp>
    </p:spTree>
  </p:cSld>
  <p:clrMapOvr>
    <a:masterClrMapping/>
  </p:clrMapOvr>
  <p:transition spd="med">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600200"/>
          <a:ext cx="8229600" cy="47879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533400" y="152400"/>
            <a:ext cx="8229600" cy="1143000"/>
          </a:xfrm>
        </p:spPr>
        <p:txBody>
          <a:bodyPr/>
          <a:lstStyle/>
          <a:p>
            <a:pPr algn="ctr"/>
            <a:r>
              <a:rPr lang="ar-AE" smtClean="0"/>
              <a:t>أقسام الدراسة</a:t>
            </a:r>
            <a:endParaRPr lang="en-US" dirty="0"/>
          </a:p>
        </p:txBody>
      </p:sp>
      <p:sp>
        <p:nvSpPr>
          <p:cNvPr id="5" name="Date Placeholder 4"/>
          <p:cNvSpPr>
            <a:spLocks noGrp="1"/>
          </p:cNvSpPr>
          <p:nvPr>
            <p:ph type="dt" sz="half" idx="10"/>
          </p:nvPr>
        </p:nvSpPr>
        <p:spPr/>
        <p:txBody>
          <a:bodyPr/>
          <a:lstStyle/>
          <a:p>
            <a:fld id="{72685920-C696-45C9-8045-A32403E722E0}"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5" presetClass="entr" presetSubtype="10" fill="hold" grpId="0" nodeType="afterEffect">
                                  <p:stCondLst>
                                    <p:cond delay="0"/>
                                  </p:stCondLst>
                                  <p:childTnLst>
                                    <p:set>
                                      <p:cBhvr>
                                        <p:cTn id="11" dur="1" fill="hold">
                                          <p:stCondLst>
                                            <p:cond delay="0"/>
                                          </p:stCondLst>
                                        </p:cTn>
                                        <p:tgtEl>
                                          <p:spTgt spid="4">
                                            <p:graphicEl>
                                              <a:dgm id="{5613029D-A195-4DA8-BDA0-3CB45336188B}"/>
                                            </p:graphicEl>
                                          </p:spTgt>
                                        </p:tgtEl>
                                        <p:attrNameLst>
                                          <p:attrName>style.visibility</p:attrName>
                                        </p:attrNameLst>
                                      </p:cBhvr>
                                      <p:to>
                                        <p:strVal val="visible"/>
                                      </p:to>
                                    </p:set>
                                    <p:animEffect transition="in" filter="checkerboard(across)">
                                      <p:cBhvr>
                                        <p:cTn id="12" dur="2000"/>
                                        <p:tgtEl>
                                          <p:spTgt spid="4">
                                            <p:graphicEl>
                                              <a:dgm id="{5613029D-A195-4DA8-BDA0-3CB45336188B}"/>
                                            </p:graphicEl>
                                          </p:spTgt>
                                        </p:tgtEl>
                                      </p:cBhvr>
                                    </p:animEffect>
                                  </p:childTnLst>
                                </p:cTn>
                              </p:par>
                              <p:par>
                                <p:cTn id="13" presetID="5" presetClass="entr" presetSubtype="10" fill="hold" grpId="0" nodeType="withEffect">
                                  <p:stCondLst>
                                    <p:cond delay="0"/>
                                  </p:stCondLst>
                                  <p:childTnLst>
                                    <p:set>
                                      <p:cBhvr>
                                        <p:cTn id="14" dur="1" fill="hold">
                                          <p:stCondLst>
                                            <p:cond delay="0"/>
                                          </p:stCondLst>
                                        </p:cTn>
                                        <p:tgtEl>
                                          <p:spTgt spid="4">
                                            <p:graphicEl>
                                              <a:dgm id="{A5AFD889-10DC-4ACD-93C8-35FC46141D68}"/>
                                            </p:graphicEl>
                                          </p:spTgt>
                                        </p:tgtEl>
                                        <p:attrNameLst>
                                          <p:attrName>style.visibility</p:attrName>
                                        </p:attrNameLst>
                                      </p:cBhvr>
                                      <p:to>
                                        <p:strVal val="visible"/>
                                      </p:to>
                                    </p:set>
                                    <p:animEffect transition="in" filter="checkerboard(across)">
                                      <p:cBhvr>
                                        <p:cTn id="15" dur="2000"/>
                                        <p:tgtEl>
                                          <p:spTgt spid="4">
                                            <p:graphicEl>
                                              <a:dgm id="{A5AFD889-10DC-4ACD-93C8-35FC46141D68}"/>
                                            </p:graphicEl>
                                          </p:spTgt>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4">
                                            <p:graphicEl>
                                              <a:dgm id="{2641F203-BA2B-4B5B-9754-DC2E3B5E8627}"/>
                                            </p:graphicEl>
                                          </p:spTgt>
                                        </p:tgtEl>
                                        <p:attrNameLst>
                                          <p:attrName>style.visibility</p:attrName>
                                        </p:attrNameLst>
                                      </p:cBhvr>
                                      <p:to>
                                        <p:strVal val="visible"/>
                                      </p:to>
                                    </p:set>
                                    <p:animEffect transition="in" filter="checkerboard(across)">
                                      <p:cBhvr>
                                        <p:cTn id="18" dur="2000"/>
                                        <p:tgtEl>
                                          <p:spTgt spid="4">
                                            <p:graphicEl>
                                              <a:dgm id="{2641F203-BA2B-4B5B-9754-DC2E3B5E8627}"/>
                                            </p:graphicEl>
                                          </p:spTgt>
                                        </p:tgtEl>
                                      </p:cBhvr>
                                    </p:animEffect>
                                  </p:childTnLst>
                                </p:cTn>
                              </p:par>
                              <p:par>
                                <p:cTn id="19" presetID="5" presetClass="entr" presetSubtype="10" fill="hold" grpId="0" nodeType="withEffect">
                                  <p:stCondLst>
                                    <p:cond delay="0"/>
                                  </p:stCondLst>
                                  <p:childTnLst>
                                    <p:set>
                                      <p:cBhvr>
                                        <p:cTn id="20" dur="1" fill="hold">
                                          <p:stCondLst>
                                            <p:cond delay="0"/>
                                          </p:stCondLst>
                                        </p:cTn>
                                        <p:tgtEl>
                                          <p:spTgt spid="4">
                                            <p:graphicEl>
                                              <a:dgm id="{704CFAC0-684F-40BD-99CE-2F8D4750E910}"/>
                                            </p:graphicEl>
                                          </p:spTgt>
                                        </p:tgtEl>
                                        <p:attrNameLst>
                                          <p:attrName>style.visibility</p:attrName>
                                        </p:attrNameLst>
                                      </p:cBhvr>
                                      <p:to>
                                        <p:strVal val="visible"/>
                                      </p:to>
                                    </p:set>
                                    <p:animEffect transition="in" filter="checkerboard(across)">
                                      <p:cBhvr>
                                        <p:cTn id="21" dur="2000"/>
                                        <p:tgtEl>
                                          <p:spTgt spid="4">
                                            <p:graphicEl>
                                              <a:dgm id="{704CFAC0-684F-40BD-99CE-2F8D4750E910}"/>
                                            </p:graphicEl>
                                          </p:spTgt>
                                        </p:tgtEl>
                                      </p:cBhvr>
                                    </p:animEffect>
                                  </p:childTnLst>
                                </p:cTn>
                              </p:par>
                              <p:par>
                                <p:cTn id="22" presetID="5" presetClass="entr" presetSubtype="10" fill="hold" grpId="0" nodeType="withEffect">
                                  <p:stCondLst>
                                    <p:cond delay="0"/>
                                  </p:stCondLst>
                                  <p:childTnLst>
                                    <p:set>
                                      <p:cBhvr>
                                        <p:cTn id="23" dur="1" fill="hold">
                                          <p:stCondLst>
                                            <p:cond delay="0"/>
                                          </p:stCondLst>
                                        </p:cTn>
                                        <p:tgtEl>
                                          <p:spTgt spid="4">
                                            <p:graphicEl>
                                              <a:dgm id="{18A5F1ED-789D-4CF9-B90F-7150C72FE4F7}"/>
                                            </p:graphicEl>
                                          </p:spTgt>
                                        </p:tgtEl>
                                        <p:attrNameLst>
                                          <p:attrName>style.visibility</p:attrName>
                                        </p:attrNameLst>
                                      </p:cBhvr>
                                      <p:to>
                                        <p:strVal val="visible"/>
                                      </p:to>
                                    </p:set>
                                    <p:animEffect transition="in" filter="checkerboard(across)">
                                      <p:cBhvr>
                                        <p:cTn id="24" dur="2000"/>
                                        <p:tgtEl>
                                          <p:spTgt spid="4">
                                            <p:graphicEl>
                                              <a:dgm id="{18A5F1ED-789D-4CF9-B90F-7150C72FE4F7}"/>
                                            </p:graphicEl>
                                          </p:spTgt>
                                        </p:tgtEl>
                                      </p:cBhvr>
                                    </p:animEffect>
                                  </p:childTnLst>
                                </p:cTn>
                              </p:par>
                              <p:par>
                                <p:cTn id="25" presetID="5" presetClass="entr" presetSubtype="10" fill="hold" grpId="0" nodeType="withEffect">
                                  <p:stCondLst>
                                    <p:cond delay="0"/>
                                  </p:stCondLst>
                                  <p:childTnLst>
                                    <p:set>
                                      <p:cBhvr>
                                        <p:cTn id="26" dur="1" fill="hold">
                                          <p:stCondLst>
                                            <p:cond delay="0"/>
                                          </p:stCondLst>
                                        </p:cTn>
                                        <p:tgtEl>
                                          <p:spTgt spid="4">
                                            <p:graphicEl>
                                              <a:dgm id="{3DBE30B0-DD97-4A99-B952-37D7478AF769}"/>
                                            </p:graphicEl>
                                          </p:spTgt>
                                        </p:tgtEl>
                                        <p:attrNameLst>
                                          <p:attrName>style.visibility</p:attrName>
                                        </p:attrNameLst>
                                      </p:cBhvr>
                                      <p:to>
                                        <p:strVal val="visible"/>
                                      </p:to>
                                    </p:set>
                                    <p:animEffect transition="in" filter="checkerboard(across)">
                                      <p:cBhvr>
                                        <p:cTn id="27" dur="2000"/>
                                        <p:tgtEl>
                                          <p:spTgt spid="4">
                                            <p:graphicEl>
                                              <a:dgm id="{3DBE30B0-DD97-4A99-B952-37D7478AF769}"/>
                                            </p:graphicEl>
                                          </p:spTgt>
                                        </p:tgtEl>
                                      </p:cBhvr>
                                    </p:animEffect>
                                  </p:childTnLst>
                                </p:cTn>
                              </p:par>
                              <p:par>
                                <p:cTn id="28" presetID="5" presetClass="entr" presetSubtype="10" fill="hold" grpId="0" nodeType="withEffect">
                                  <p:stCondLst>
                                    <p:cond delay="0"/>
                                  </p:stCondLst>
                                  <p:childTnLst>
                                    <p:set>
                                      <p:cBhvr>
                                        <p:cTn id="29" dur="1" fill="hold">
                                          <p:stCondLst>
                                            <p:cond delay="0"/>
                                          </p:stCondLst>
                                        </p:cTn>
                                        <p:tgtEl>
                                          <p:spTgt spid="4">
                                            <p:graphicEl>
                                              <a:dgm id="{7FF4E92D-E5EB-4A5D-AB57-FEB811635493}"/>
                                            </p:graphicEl>
                                          </p:spTgt>
                                        </p:tgtEl>
                                        <p:attrNameLst>
                                          <p:attrName>style.visibility</p:attrName>
                                        </p:attrNameLst>
                                      </p:cBhvr>
                                      <p:to>
                                        <p:strVal val="visible"/>
                                      </p:to>
                                    </p:set>
                                    <p:animEffect transition="in" filter="checkerboard(across)">
                                      <p:cBhvr>
                                        <p:cTn id="30" dur="2000"/>
                                        <p:tgtEl>
                                          <p:spTgt spid="4">
                                            <p:graphicEl>
                                              <a:dgm id="{7FF4E92D-E5EB-4A5D-AB57-FEB811635493}"/>
                                            </p:graphicEl>
                                          </p:spTgt>
                                        </p:tgtEl>
                                      </p:cBhvr>
                                    </p:animEffect>
                                  </p:childTnLst>
                                </p:cTn>
                              </p:par>
                              <p:par>
                                <p:cTn id="31" presetID="5" presetClass="entr" presetSubtype="10" fill="hold" grpId="0" nodeType="withEffect">
                                  <p:stCondLst>
                                    <p:cond delay="0"/>
                                  </p:stCondLst>
                                  <p:childTnLst>
                                    <p:set>
                                      <p:cBhvr>
                                        <p:cTn id="32" dur="1" fill="hold">
                                          <p:stCondLst>
                                            <p:cond delay="0"/>
                                          </p:stCondLst>
                                        </p:cTn>
                                        <p:tgtEl>
                                          <p:spTgt spid="4">
                                            <p:graphicEl>
                                              <a:dgm id="{686BBD7F-1B90-4953-B415-7ED6A0733A51}"/>
                                            </p:graphicEl>
                                          </p:spTgt>
                                        </p:tgtEl>
                                        <p:attrNameLst>
                                          <p:attrName>style.visibility</p:attrName>
                                        </p:attrNameLst>
                                      </p:cBhvr>
                                      <p:to>
                                        <p:strVal val="visible"/>
                                      </p:to>
                                    </p:set>
                                    <p:animEffect transition="in" filter="checkerboard(across)">
                                      <p:cBhvr>
                                        <p:cTn id="33" dur="2000"/>
                                        <p:tgtEl>
                                          <p:spTgt spid="4">
                                            <p:graphicEl>
                                              <a:dgm id="{686BBD7F-1B90-4953-B415-7ED6A0733A51}"/>
                                            </p:graphicEl>
                                          </p:spTgt>
                                        </p:tgtEl>
                                      </p:cBhvr>
                                    </p:animEffect>
                                  </p:childTnLst>
                                </p:cTn>
                              </p:par>
                              <p:par>
                                <p:cTn id="34" presetID="5" presetClass="entr" presetSubtype="10" fill="hold" grpId="0" nodeType="withEffect">
                                  <p:stCondLst>
                                    <p:cond delay="0"/>
                                  </p:stCondLst>
                                  <p:childTnLst>
                                    <p:set>
                                      <p:cBhvr>
                                        <p:cTn id="35" dur="1" fill="hold">
                                          <p:stCondLst>
                                            <p:cond delay="0"/>
                                          </p:stCondLst>
                                        </p:cTn>
                                        <p:tgtEl>
                                          <p:spTgt spid="4">
                                            <p:graphicEl>
                                              <a:dgm id="{50E8503A-39AA-45E1-BD51-1AD2A75D1616}"/>
                                            </p:graphicEl>
                                          </p:spTgt>
                                        </p:tgtEl>
                                        <p:attrNameLst>
                                          <p:attrName>style.visibility</p:attrName>
                                        </p:attrNameLst>
                                      </p:cBhvr>
                                      <p:to>
                                        <p:strVal val="visible"/>
                                      </p:to>
                                    </p:set>
                                    <p:animEffect transition="in" filter="checkerboard(across)">
                                      <p:cBhvr>
                                        <p:cTn id="36" dur="2000"/>
                                        <p:tgtEl>
                                          <p:spTgt spid="4">
                                            <p:graphicEl>
                                              <a:dgm id="{50E8503A-39AA-45E1-BD51-1AD2A75D1616}"/>
                                            </p:graphicEl>
                                          </p:spTgt>
                                        </p:tgtEl>
                                      </p:cBhvr>
                                    </p:animEffect>
                                  </p:childTnLst>
                                </p:cTn>
                              </p:par>
                              <p:par>
                                <p:cTn id="37" presetID="5" presetClass="entr" presetSubtype="10" fill="hold" grpId="0" nodeType="withEffect">
                                  <p:stCondLst>
                                    <p:cond delay="0"/>
                                  </p:stCondLst>
                                  <p:childTnLst>
                                    <p:set>
                                      <p:cBhvr>
                                        <p:cTn id="38" dur="1" fill="hold">
                                          <p:stCondLst>
                                            <p:cond delay="0"/>
                                          </p:stCondLst>
                                        </p:cTn>
                                        <p:tgtEl>
                                          <p:spTgt spid="4">
                                            <p:graphicEl>
                                              <a:dgm id="{BA93B62C-1405-4221-BFC7-481C1328164B}"/>
                                            </p:graphicEl>
                                          </p:spTgt>
                                        </p:tgtEl>
                                        <p:attrNameLst>
                                          <p:attrName>style.visibility</p:attrName>
                                        </p:attrNameLst>
                                      </p:cBhvr>
                                      <p:to>
                                        <p:strVal val="visible"/>
                                      </p:to>
                                    </p:set>
                                    <p:animEffect transition="in" filter="checkerboard(across)">
                                      <p:cBhvr>
                                        <p:cTn id="39" dur="2000"/>
                                        <p:tgtEl>
                                          <p:spTgt spid="4">
                                            <p:graphicEl>
                                              <a:dgm id="{BA93B62C-1405-4221-BFC7-481C1328164B}"/>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lvlAtOnce"/>
        </p:bldSub>
      </p:bldGraphic>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lnSpc>
                <a:spcPct val="90000"/>
              </a:lnSpc>
            </a:pPr>
            <a:r>
              <a:rPr lang="ar-AE" sz="2800" dirty="0" smtClean="0"/>
              <a:t>تم اهمال أهمية </a:t>
            </a:r>
            <a:r>
              <a:rPr lang="ar-SA" sz="2800" dirty="0" smtClean="0"/>
              <a:t>وجود </a:t>
            </a:r>
            <a:r>
              <a:rPr lang="ar-SA" sz="2800" dirty="0" smtClean="0"/>
              <a:t>أجهزة متخصصة تعنى بجميع مراحل الاستثمار الأجنبي، وتعمل على تخفيف العوائق البيروقراطية، وتسهيل الإجراءات الإدارية للترخيص للمشروع، وتأمين تأشيرات الدخول للعاملين فيه </a:t>
            </a:r>
            <a:r>
              <a:rPr lang="ar-SA" sz="2800" dirty="0" smtClean="0"/>
              <a:t>وتسجيله</a:t>
            </a:r>
            <a:r>
              <a:rPr lang="ar-AE" sz="2800" dirty="0" smtClean="0"/>
              <a:t> وتركت </a:t>
            </a:r>
            <a:r>
              <a:rPr lang="ar-AE" sz="2800" dirty="0" smtClean="0"/>
              <a:t>المسئولية</a:t>
            </a:r>
            <a:r>
              <a:rPr lang="ar-SA" sz="2800" dirty="0" smtClean="0"/>
              <a:t> للوزارات والجهات المعنية، تعالج</a:t>
            </a:r>
            <a:r>
              <a:rPr lang="ar-AE" sz="2800" dirty="0" smtClean="0"/>
              <a:t>ها ح</a:t>
            </a:r>
            <a:r>
              <a:rPr lang="ar-SA" sz="2800" dirty="0" smtClean="0"/>
              <a:t>سب أنظمتها المعمول بها لديها.</a:t>
            </a:r>
            <a:endParaRPr lang="ar-AE" sz="2800" dirty="0" smtClean="0"/>
          </a:p>
          <a:p>
            <a:pPr algn="r" rtl="1">
              <a:lnSpc>
                <a:spcPct val="90000"/>
              </a:lnSpc>
            </a:pPr>
            <a:r>
              <a:rPr lang="ar-AE" sz="2800" dirty="0" smtClean="0"/>
              <a:t>لم تعنى القوانين بأهمية </a:t>
            </a:r>
            <a:r>
              <a:rPr lang="ar-SA" sz="2800" dirty="0" smtClean="0"/>
              <a:t>وجود مراكز متطورة للمعلومات تزود المستثمر بالمعلومات والبيانات حول فرص الاستثمار المتاحة للمستثمر الأجنبي، ووجود مكاتب تمثيل لهذه الدول في الدول الصناعية المختلفة للترويج للإمكانيات والمجالات المتاحة للاستثمار الأجنبي في دول المجلس، </a:t>
            </a:r>
            <a:r>
              <a:rPr lang="ar-SA" sz="2800" dirty="0" smtClean="0"/>
              <a:t>وكذلك وجود مكاتب تمثيل لهذه الدول في الدول الصناعية المختلفة للترويج للإمكانيات والمجالات المتاحة للاستثمار الأجنبي في دول </a:t>
            </a:r>
            <a:r>
              <a:rPr lang="ar-SA" sz="2800" dirty="0" smtClean="0"/>
              <a:t>الم</a:t>
            </a:r>
            <a:r>
              <a:rPr lang="ar-AE" sz="2800" dirty="0" smtClean="0"/>
              <a:t>جلس.</a:t>
            </a:r>
            <a:endParaRPr lang="en-US" dirty="0"/>
          </a:p>
        </p:txBody>
      </p:sp>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20</a:t>
            </a:fld>
            <a:endParaRPr lang="en-US" dirty="0"/>
          </a:p>
        </p:txBody>
      </p:sp>
      <p:sp>
        <p:nvSpPr>
          <p:cNvPr id="6" name="Title 5"/>
          <p:cNvSpPr>
            <a:spLocks noGrp="1"/>
          </p:cNvSpPr>
          <p:nvPr>
            <p:ph type="title"/>
          </p:nvPr>
        </p:nvSpPr>
        <p:spPr/>
        <p:txBody>
          <a:bodyPr/>
          <a:lstStyle/>
          <a:p>
            <a:pPr algn="ctr"/>
            <a:r>
              <a:rPr lang="ar-AE" dirty="0" smtClean="0"/>
              <a:t>تابع</a:t>
            </a:r>
            <a:endParaRPr lang="en-US" dirty="0"/>
          </a:p>
        </p:txBody>
      </p:sp>
    </p:spTree>
  </p:cSld>
  <p:clrMapOvr>
    <a:masterClrMapping/>
  </p:clrMapOvr>
  <p:transition spd="med">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478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685800"/>
          </a:xfrm>
        </p:spPr>
        <p:txBody>
          <a:bodyPr>
            <a:normAutofit/>
          </a:bodyPr>
          <a:lstStyle/>
          <a:p>
            <a:pPr algn="ctr"/>
            <a:r>
              <a:rPr lang="ar-SA" sz="3200" dirty="0" smtClean="0"/>
              <a:t>مشروع النظام النموذجي الاسترشادي المعدل</a:t>
            </a:r>
            <a:r>
              <a:rPr lang="en-US" sz="3200" dirty="0" smtClean="0"/>
              <a:t> </a:t>
            </a:r>
            <a:endParaRPr lang="en-US" sz="3200" b="1" dirty="0"/>
          </a:p>
        </p:txBody>
      </p:sp>
      <p:sp>
        <p:nvSpPr>
          <p:cNvPr id="5" name="Date Placeholder 4"/>
          <p:cNvSpPr>
            <a:spLocks noGrp="1"/>
          </p:cNvSpPr>
          <p:nvPr>
            <p:ph type="dt" sz="half" idx="10"/>
          </p:nvPr>
        </p:nvSpPr>
        <p:spPr/>
        <p:txBody>
          <a:bodyPr/>
          <a:lstStyle/>
          <a:p>
            <a:fld id="{E40E5EF2-9973-41CA-B48D-80927F139E1C}"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21</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9" presetClass="emph" presetSubtype="0" fill="hold" grpId="0" nodeType="afterEffect">
                                  <p:stCondLst>
                                    <p:cond delay="0"/>
                                  </p:stCondLst>
                                  <p:childTnLst>
                                    <p:animClr clrSpc="rgb">
                                      <p:cBhvr override="childStyle">
                                        <p:cTn id="11" dur="1000" fill="hold"/>
                                        <p:tgtEl>
                                          <p:spTgt spid="4"/>
                                        </p:tgtEl>
                                        <p:attrNameLst>
                                          <p:attrName>style.color</p:attrName>
                                        </p:attrNameLst>
                                      </p:cBhvr>
                                      <p:to>
                                        <a:srgbClr val="5ABDCA"/>
                                      </p:to>
                                    </p:animClr>
                                    <p:animClr clrSpc="rgb">
                                      <p:cBhvr>
                                        <p:cTn id="12" dur="1000" fill="hold"/>
                                        <p:tgtEl>
                                          <p:spTgt spid="4"/>
                                        </p:tgtEl>
                                        <p:attrNameLst>
                                          <p:attrName>fillcolor</p:attrName>
                                        </p:attrNameLst>
                                      </p:cBhvr>
                                      <p:to>
                                        <a:srgbClr val="5ABDCA"/>
                                      </p:to>
                                    </p:animClr>
                                    <p:set>
                                      <p:cBhvr>
                                        <p:cTn id="13" dur="1000" fill="hold"/>
                                        <p:tgtEl>
                                          <p:spTgt spid="4"/>
                                        </p:tgtEl>
                                        <p:attrNameLst>
                                          <p:attrName>fill.type</p:attrName>
                                        </p:attrNameLst>
                                      </p:cBhvr>
                                      <p:to>
                                        <p:strVal val="solid"/>
                                      </p:to>
                                    </p:set>
                                    <p:set>
                                      <p:cBhvr>
                                        <p:cTn id="14" dur="1000"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AsOne/>
      </p:bldGraphic>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447800"/>
          <a:ext cx="8229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685800"/>
          </a:xfrm>
        </p:spPr>
        <p:txBody>
          <a:bodyPr>
            <a:normAutofit/>
          </a:bodyPr>
          <a:lstStyle/>
          <a:p>
            <a:pPr algn="ctr"/>
            <a:r>
              <a:rPr lang="ar-SA" sz="3200" dirty="0" smtClean="0"/>
              <a:t>مشروع النظام النموذجي الاسترشادي المعدل</a:t>
            </a:r>
            <a:r>
              <a:rPr lang="en-US" sz="3200" dirty="0" smtClean="0"/>
              <a:t> </a:t>
            </a:r>
            <a:endParaRPr lang="en-US" sz="3200" b="1" dirty="0"/>
          </a:p>
        </p:txBody>
      </p:sp>
      <p:sp>
        <p:nvSpPr>
          <p:cNvPr id="5" name="Date Placeholder 4"/>
          <p:cNvSpPr>
            <a:spLocks noGrp="1"/>
          </p:cNvSpPr>
          <p:nvPr>
            <p:ph type="dt" sz="half" idx="10"/>
          </p:nvPr>
        </p:nvSpPr>
        <p:spPr/>
        <p:txBody>
          <a:bodyPr/>
          <a:lstStyle/>
          <a:p>
            <a:fld id="{E40E5EF2-9973-41CA-B48D-80927F139E1C}"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22</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19" presetClass="emph" presetSubtype="0" fill="hold" grpId="0" nodeType="afterEffect">
                                  <p:stCondLst>
                                    <p:cond delay="0"/>
                                  </p:stCondLst>
                                  <p:childTnLst>
                                    <p:animClr clrSpc="rgb">
                                      <p:cBhvr override="childStyle">
                                        <p:cTn id="11" dur="1000" fill="hold"/>
                                        <p:tgtEl>
                                          <p:spTgt spid="4"/>
                                        </p:tgtEl>
                                        <p:attrNameLst>
                                          <p:attrName>style.color</p:attrName>
                                        </p:attrNameLst>
                                      </p:cBhvr>
                                      <p:to>
                                        <a:srgbClr val="5ABDCA"/>
                                      </p:to>
                                    </p:animClr>
                                    <p:animClr clrSpc="rgb">
                                      <p:cBhvr>
                                        <p:cTn id="12" dur="1000" fill="hold"/>
                                        <p:tgtEl>
                                          <p:spTgt spid="4"/>
                                        </p:tgtEl>
                                        <p:attrNameLst>
                                          <p:attrName>fillcolor</p:attrName>
                                        </p:attrNameLst>
                                      </p:cBhvr>
                                      <p:to>
                                        <a:srgbClr val="5ABDCA"/>
                                      </p:to>
                                    </p:animClr>
                                    <p:set>
                                      <p:cBhvr>
                                        <p:cTn id="13" dur="1000" fill="hold"/>
                                        <p:tgtEl>
                                          <p:spTgt spid="4"/>
                                        </p:tgtEl>
                                        <p:attrNameLst>
                                          <p:attrName>fill.type</p:attrName>
                                        </p:attrNameLst>
                                      </p:cBhvr>
                                      <p:to>
                                        <p:strVal val="solid"/>
                                      </p:to>
                                    </p:set>
                                    <p:set>
                                      <p:cBhvr>
                                        <p:cTn id="14" dur="1000" fill="hold"/>
                                        <p:tgtEl>
                                          <p:spTgt spid="4"/>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9090" name="Picture 2" descr="http://uwf.edu/iamc/resources/followup.png"/>
          <p:cNvPicPr>
            <a:picLocks noChangeAspect="1" noChangeArrowheads="1"/>
          </p:cNvPicPr>
          <p:nvPr/>
        </p:nvPicPr>
        <p:blipFill>
          <a:blip r:embed="rId3" cstate="print"/>
          <a:srcRect/>
          <a:stretch>
            <a:fillRect/>
          </a:stretch>
        </p:blipFill>
        <p:spPr bwMode="auto">
          <a:xfrm rot="20878126">
            <a:off x="218274" y="337279"/>
            <a:ext cx="3495675" cy="2462682"/>
          </a:xfrm>
          <a:prstGeom prst="rect">
            <a:avLst/>
          </a:prstGeom>
          <a:ln>
            <a:noFill/>
          </a:ln>
          <a:effectLst>
            <a:outerShdw blurRad="292100" dist="139700" dir="2700000" algn="tl" rotWithShape="0">
              <a:srgbClr val="333333">
                <a:alpha val="65000"/>
              </a:srgbClr>
            </a:outerShdw>
          </a:effectLst>
        </p:spPr>
      </p:pic>
      <p:sp>
        <p:nvSpPr>
          <p:cNvPr id="3" name="Content Placeholder 2"/>
          <p:cNvSpPr>
            <a:spLocks noGrp="1"/>
          </p:cNvSpPr>
          <p:nvPr>
            <p:ph idx="1"/>
          </p:nvPr>
        </p:nvSpPr>
        <p:spPr>
          <a:xfrm>
            <a:off x="533400" y="2743200"/>
            <a:ext cx="8229600" cy="3581400"/>
          </a:xfrm>
        </p:spPr>
        <p:txBody>
          <a:bodyPr>
            <a:noAutofit/>
          </a:bodyPr>
          <a:lstStyle/>
          <a:p>
            <a:pPr algn="r" rtl="1"/>
            <a:r>
              <a:rPr lang="ar-AE" sz="2400" dirty="0" smtClean="0"/>
              <a:t>يجب </a:t>
            </a:r>
            <a:r>
              <a:rPr lang="ar-SA" sz="2400" dirty="0" smtClean="0"/>
              <a:t>تحديد الهدف من جذب الاستثمار الأجنبي بحيث يكون هذا الهدف متسقا مع الأهداف الاقتصادية و التنموية العامة للدول. </a:t>
            </a:r>
            <a:endParaRPr lang="ar-AE" sz="2400" dirty="0" smtClean="0"/>
          </a:p>
          <a:p>
            <a:pPr algn="r" rtl="1"/>
            <a:r>
              <a:rPr lang="ar-SA" sz="2400" dirty="0" smtClean="0"/>
              <a:t>تسريع عملية التحرير الكامل </a:t>
            </a:r>
            <a:r>
              <a:rPr lang="ar-AE" sz="2400" dirty="0" smtClean="0"/>
              <a:t>ل</a:t>
            </a:r>
            <a:r>
              <a:rPr lang="ar-SA" sz="2400" dirty="0" smtClean="0"/>
              <a:t>لاقتصاد وخاصة تلك القطاعات ذات الأولوية في عملية التنمية الاقتصادية والتي يراد جذب الاستثمار الأجنبي المباشر لها</a:t>
            </a:r>
            <a:r>
              <a:rPr lang="ar-AE" sz="2400" dirty="0" smtClean="0"/>
              <a:t>.</a:t>
            </a:r>
            <a:r>
              <a:rPr lang="ar-SA" sz="2400" dirty="0" smtClean="0"/>
              <a:t> </a:t>
            </a:r>
            <a:endParaRPr lang="ar-AE" sz="2400" dirty="0" smtClean="0"/>
          </a:p>
          <a:p>
            <a:pPr algn="r" rtl="1"/>
            <a:r>
              <a:rPr lang="ar-AE" sz="2400" dirty="0" smtClean="0"/>
              <a:t>ب</a:t>
            </a:r>
            <a:r>
              <a:rPr lang="ar-SA" sz="2400" dirty="0" smtClean="0"/>
              <a:t>ذل جهود اكبر للترويج عن فرص الاستثمار بها بصفة عامة أو للترويج لتلك القطاعات أو حتى صناعات معينة بصفة خاصة</a:t>
            </a:r>
            <a:endParaRPr lang="ar-AE" sz="2400" dirty="0" smtClean="0"/>
          </a:p>
          <a:p>
            <a:pPr algn="r" rtl="1">
              <a:lnSpc>
                <a:spcPct val="90000"/>
              </a:lnSpc>
            </a:pPr>
            <a:r>
              <a:rPr lang="ar-AE" sz="2400" dirty="0" smtClean="0"/>
              <a:t>تحرير الاقتصاد يتطلب بناء البنية التحتية القانونية والمؤسسية وتعزيز الشفافية و الإفصاح  في جميع القوانين والإجراءات المنظمة للأعمال. </a:t>
            </a:r>
          </a:p>
          <a:p>
            <a:pPr algn="r" rtl="1">
              <a:buNone/>
            </a:pPr>
            <a:endParaRPr lang="ar-AE" sz="2400" dirty="0" smtClean="0"/>
          </a:p>
          <a:p>
            <a:pPr algn="r" rtl="1"/>
            <a:endParaRPr lang="ar-AE" sz="2400" dirty="0" smtClean="0"/>
          </a:p>
          <a:p>
            <a:pPr marL="609600" indent="-609600" algn="r" rtl="1"/>
            <a:endParaRPr lang="en-US" sz="2400" dirty="0" smtClean="0"/>
          </a:p>
          <a:p>
            <a:pPr marL="690563" indent="-579438" algn="r" rtl="1">
              <a:buClr>
                <a:srgbClr val="FF0000"/>
              </a:buClr>
              <a:buSzPct val="75000"/>
              <a:buBlip>
                <a:blip r:embed="rId4"/>
              </a:buBlip>
            </a:pPr>
            <a:endParaRPr lang="ar-SY" altLang="en-US" sz="2400" dirty="0" smtClean="0">
              <a:latin typeface="Times New Roman" pitchFamily="18" charset="0"/>
              <a:cs typeface="+mj-cs"/>
            </a:endParaRPr>
          </a:p>
          <a:p>
            <a:pPr algn="r" rtl="1">
              <a:buBlip>
                <a:blip r:embed="rId4"/>
              </a:buBlip>
            </a:pPr>
            <a:endParaRPr lang="en-US" sz="2400" dirty="0"/>
          </a:p>
        </p:txBody>
      </p:sp>
      <p:sp>
        <p:nvSpPr>
          <p:cNvPr id="2" name="Title 1"/>
          <p:cNvSpPr>
            <a:spLocks noGrp="1"/>
          </p:cNvSpPr>
          <p:nvPr>
            <p:ph type="title"/>
          </p:nvPr>
        </p:nvSpPr>
        <p:spPr>
          <a:xfrm>
            <a:off x="457200" y="304800"/>
            <a:ext cx="8229600" cy="1143000"/>
          </a:xfrm>
        </p:spPr>
        <p:txBody>
          <a:bodyPr>
            <a:normAutofit/>
          </a:bodyPr>
          <a:lstStyle/>
          <a:p>
            <a:pPr algn="r"/>
            <a:r>
              <a:rPr lang="ar-AE" sz="5400" b="1" dirty="0" smtClean="0"/>
              <a:t>الخلاصة و التوصيات</a:t>
            </a:r>
            <a:endParaRPr lang="en-US" sz="5400" b="1" dirty="0"/>
          </a:p>
        </p:txBody>
      </p:sp>
      <p:sp>
        <p:nvSpPr>
          <p:cNvPr id="5" name="Date Placeholder 4"/>
          <p:cNvSpPr>
            <a:spLocks noGrp="1"/>
          </p:cNvSpPr>
          <p:nvPr>
            <p:ph type="dt" sz="half" idx="10"/>
          </p:nvPr>
        </p:nvSpPr>
        <p:spPr/>
        <p:txBody>
          <a:bodyPr/>
          <a:lstStyle/>
          <a:p>
            <a:fld id="{C0ED4553-02CC-4DB7-98BD-49A35A254E5B}"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23</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par>
                                <p:cTn id="9" presetID="9" presetClass="entr" presetSubtype="0" fill="hold" nodeType="withEffect">
                                  <p:stCondLst>
                                    <p:cond delay="0"/>
                                  </p:stCondLst>
                                  <p:childTnLst>
                                    <p:set>
                                      <p:cBhvr>
                                        <p:cTn id="10" dur="1" fill="hold">
                                          <p:stCondLst>
                                            <p:cond delay="0"/>
                                          </p:stCondLst>
                                        </p:cTn>
                                        <p:tgtEl>
                                          <p:spTgt spid="89090"/>
                                        </p:tgtEl>
                                        <p:attrNameLst>
                                          <p:attrName>style.visibility</p:attrName>
                                        </p:attrNameLst>
                                      </p:cBhvr>
                                      <p:to>
                                        <p:strVal val="visible"/>
                                      </p:to>
                                    </p:set>
                                    <p:animEffect transition="in" filter="dissolve">
                                      <p:cBhvr>
                                        <p:cTn id="11" dur="2000"/>
                                        <p:tgtEl>
                                          <p:spTgt spid="890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362200"/>
            <a:ext cx="8229600" cy="3962400"/>
          </a:xfrm>
        </p:spPr>
        <p:txBody>
          <a:bodyPr>
            <a:noAutofit/>
          </a:bodyPr>
          <a:lstStyle/>
          <a:p>
            <a:pPr marL="609600" indent="-609600" algn="r" rtl="1">
              <a:buNone/>
            </a:pPr>
            <a:r>
              <a:rPr lang="ar-AE" sz="2400" dirty="0" smtClean="0"/>
              <a:t>أهمية الاستقرار السياسي والاقتصادي في جذب رأس المال الأجنبي </a:t>
            </a:r>
            <a:r>
              <a:rPr lang="ar-AE" sz="2400" dirty="0" err="1" smtClean="0"/>
              <a:t>و</a:t>
            </a:r>
            <a:r>
              <a:rPr lang="ar-AE" sz="2400" dirty="0" smtClean="0"/>
              <a:t> عليه يجب:</a:t>
            </a:r>
          </a:p>
          <a:p>
            <a:pPr marL="609600" indent="-609600" algn="r" rtl="1"/>
            <a:r>
              <a:rPr lang="ar-AE" sz="2400" dirty="0" smtClean="0"/>
              <a:t>العمل على تنويع مصادر الدخل بصورة أكثر فعالية.</a:t>
            </a:r>
          </a:p>
          <a:p>
            <a:pPr marL="609600" indent="-609600" algn="r" rtl="1"/>
            <a:r>
              <a:rPr lang="ar-AE" sz="2400" dirty="0" smtClean="0"/>
              <a:t> التخلص من العجز في الموازنة العامة والذي يرتبط ولحد كبير بالتقلبات في أسعار النفط.</a:t>
            </a:r>
          </a:p>
          <a:p>
            <a:pPr marL="609600" indent="-609600" algn="r" rtl="1"/>
            <a:r>
              <a:rPr lang="ar-AE" sz="2400" dirty="0" smtClean="0"/>
              <a:t>الحد من دور الحكومة في تقديم الخدمات العامة.</a:t>
            </a:r>
          </a:p>
          <a:p>
            <a:pPr marL="609600" indent="-609600" algn="r" rtl="1"/>
            <a:r>
              <a:rPr lang="ar-AE" sz="2400" dirty="0" smtClean="0"/>
              <a:t>إجراء إصلاحات جذرية في سوق العمل بهدف تحريره والتخلص من الازدواجية في معدل الأجور.</a:t>
            </a:r>
            <a:endParaRPr lang="ar-SA" sz="2400" dirty="0" smtClean="0"/>
          </a:p>
          <a:p>
            <a:pPr marL="609600" indent="-609600" algn="r" rtl="1"/>
            <a:endParaRPr lang="en-US" sz="2400" dirty="0" smtClean="0"/>
          </a:p>
          <a:p>
            <a:pPr marL="690563" indent="-579438" algn="r" rtl="1">
              <a:buClr>
                <a:srgbClr val="FF0000"/>
              </a:buClr>
              <a:buSzPct val="75000"/>
              <a:buBlip>
                <a:blip r:embed="rId3"/>
              </a:buBlip>
            </a:pPr>
            <a:endParaRPr lang="ar-SY" altLang="en-US" sz="2400" dirty="0" smtClean="0">
              <a:latin typeface="Times New Roman" pitchFamily="18" charset="0"/>
              <a:cs typeface="+mj-cs"/>
            </a:endParaRPr>
          </a:p>
          <a:p>
            <a:pPr algn="r" rtl="1">
              <a:buBlip>
                <a:blip r:embed="rId3"/>
              </a:buBlip>
            </a:pPr>
            <a:endParaRPr lang="en-US" sz="2400" dirty="0"/>
          </a:p>
        </p:txBody>
      </p:sp>
      <p:sp>
        <p:nvSpPr>
          <p:cNvPr id="2" name="Title 1"/>
          <p:cNvSpPr>
            <a:spLocks noGrp="1"/>
          </p:cNvSpPr>
          <p:nvPr>
            <p:ph type="title"/>
          </p:nvPr>
        </p:nvSpPr>
        <p:spPr>
          <a:xfrm>
            <a:off x="457200" y="304800"/>
            <a:ext cx="8229600" cy="1143000"/>
          </a:xfrm>
        </p:spPr>
        <p:txBody>
          <a:bodyPr>
            <a:normAutofit/>
          </a:bodyPr>
          <a:lstStyle/>
          <a:p>
            <a:pPr algn="r"/>
            <a:r>
              <a:rPr lang="ar-AE" sz="5400" b="1" dirty="0" smtClean="0"/>
              <a:t>الخلاصة و التوصيات</a:t>
            </a:r>
            <a:endParaRPr lang="en-US" sz="5400" b="1" dirty="0"/>
          </a:p>
        </p:txBody>
      </p:sp>
      <p:sp>
        <p:nvSpPr>
          <p:cNvPr id="5" name="Date Placeholder 4"/>
          <p:cNvSpPr>
            <a:spLocks noGrp="1"/>
          </p:cNvSpPr>
          <p:nvPr>
            <p:ph type="dt" sz="half" idx="10"/>
          </p:nvPr>
        </p:nvSpPr>
        <p:spPr/>
        <p:txBody>
          <a:bodyPr/>
          <a:lstStyle/>
          <a:p>
            <a:fld id="{C0ED4553-02CC-4DB7-98BD-49A35A254E5B}"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24</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752600"/>
          <a:ext cx="8229600" cy="4770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990600"/>
          </a:xfrm>
        </p:spPr>
        <p:txBody>
          <a:bodyPr>
            <a:normAutofit/>
          </a:bodyPr>
          <a:lstStyle/>
          <a:p>
            <a:pPr algn="ctr"/>
            <a:r>
              <a:rPr lang="ar-AE" sz="4800" b="1" dirty="0" smtClean="0"/>
              <a:t>تابع التوصيات</a:t>
            </a:r>
            <a:endParaRPr lang="en-US" sz="4800" b="1" dirty="0"/>
          </a:p>
        </p:txBody>
      </p:sp>
      <p:sp>
        <p:nvSpPr>
          <p:cNvPr id="5" name="Date Placeholder 4"/>
          <p:cNvSpPr>
            <a:spLocks noGrp="1"/>
          </p:cNvSpPr>
          <p:nvPr>
            <p:ph type="dt" sz="half" idx="10"/>
          </p:nvPr>
        </p:nvSpPr>
        <p:spPr/>
        <p:txBody>
          <a:bodyPr/>
          <a:lstStyle/>
          <a:p>
            <a:fld id="{AF9D81B9-157A-4CE9-9CCB-9AB87A4AF64A}"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25</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3" presetClass="emph" presetSubtype="0" fill="hold" grpId="0" nodeType="afterEffect">
                                  <p:stCondLst>
                                    <p:cond delay="0"/>
                                  </p:stCondLst>
                                  <p:childTnLst>
                                    <p:animClr clrSpc="hsl">
                                      <p:cBhvr override="childStyle">
                                        <p:cTn id="11" dur="500" fill="hold"/>
                                        <p:tgtEl>
                                          <p:spTgt spid="4">
                                            <p:graphicEl>
                                              <a:dgm id="{D098DD41-660A-4178-B3AA-52D134ED2826}"/>
                                            </p:graphicEl>
                                          </p:spTgt>
                                        </p:tgtEl>
                                        <p:attrNameLst>
                                          <p:attrName>style.color</p:attrName>
                                        </p:attrNameLst>
                                      </p:cBhvr>
                                      <p:by>
                                        <p:hsl h="10842353" s="0" l="0"/>
                                      </p:by>
                                    </p:animClr>
                                    <p:animClr clrSpc="hsl">
                                      <p:cBhvr>
                                        <p:cTn id="12" dur="500" fill="hold"/>
                                        <p:tgtEl>
                                          <p:spTgt spid="4">
                                            <p:graphicEl>
                                              <a:dgm id="{D098DD41-660A-4178-B3AA-52D134ED2826}"/>
                                            </p:graphicEl>
                                          </p:spTgt>
                                        </p:tgtEl>
                                        <p:attrNameLst>
                                          <p:attrName>fillcolor</p:attrName>
                                        </p:attrNameLst>
                                      </p:cBhvr>
                                      <p:by>
                                        <p:hsl h="10842353" s="0" l="0"/>
                                      </p:by>
                                    </p:animClr>
                                    <p:animClr clrSpc="hsl">
                                      <p:cBhvr>
                                        <p:cTn id="13" dur="500" fill="hold"/>
                                        <p:tgtEl>
                                          <p:spTgt spid="4">
                                            <p:graphicEl>
                                              <a:dgm id="{D098DD41-660A-4178-B3AA-52D134ED2826}"/>
                                            </p:graphicEl>
                                          </p:spTgt>
                                        </p:tgtEl>
                                        <p:attrNameLst>
                                          <p:attrName>stroke.color</p:attrName>
                                        </p:attrNameLst>
                                      </p:cBhvr>
                                      <p:by>
                                        <p:hsl h="10842353" s="0" l="0"/>
                                      </p:by>
                                    </p:animClr>
                                    <p:set>
                                      <p:cBhvr>
                                        <p:cTn id="14" dur="500" fill="hold"/>
                                        <p:tgtEl>
                                          <p:spTgt spid="4">
                                            <p:graphicEl>
                                              <a:dgm id="{D098DD41-660A-4178-B3AA-52D134ED2826}"/>
                                            </p:graphicEl>
                                          </p:spTgt>
                                        </p:tgtEl>
                                        <p:attrNameLst>
                                          <p:attrName>fill.type</p:attrName>
                                        </p:attrNameLst>
                                      </p:cBhvr>
                                      <p:to>
                                        <p:strVal val="solid"/>
                                      </p:to>
                                    </p:set>
                                  </p:childTnLst>
                                </p:cTn>
                              </p:par>
                              <p:par>
                                <p:cTn id="15" presetID="23" presetClass="emph" presetSubtype="0" fill="hold" grpId="0" nodeType="withEffect">
                                  <p:stCondLst>
                                    <p:cond delay="0"/>
                                  </p:stCondLst>
                                  <p:childTnLst>
                                    <p:animClr clrSpc="hsl">
                                      <p:cBhvr override="childStyle">
                                        <p:cTn id="16" dur="500" fill="hold"/>
                                        <p:tgtEl>
                                          <p:spTgt spid="4">
                                            <p:graphicEl>
                                              <a:dgm id="{8D3683BB-82B5-4932-A385-26C95912D629}"/>
                                            </p:graphicEl>
                                          </p:spTgt>
                                        </p:tgtEl>
                                        <p:attrNameLst>
                                          <p:attrName>style.color</p:attrName>
                                        </p:attrNameLst>
                                      </p:cBhvr>
                                      <p:by>
                                        <p:hsl h="10842353" s="0" l="0"/>
                                      </p:by>
                                    </p:animClr>
                                    <p:animClr clrSpc="hsl">
                                      <p:cBhvr>
                                        <p:cTn id="17" dur="500" fill="hold"/>
                                        <p:tgtEl>
                                          <p:spTgt spid="4">
                                            <p:graphicEl>
                                              <a:dgm id="{8D3683BB-82B5-4932-A385-26C95912D629}"/>
                                            </p:graphicEl>
                                          </p:spTgt>
                                        </p:tgtEl>
                                        <p:attrNameLst>
                                          <p:attrName>fillcolor</p:attrName>
                                        </p:attrNameLst>
                                      </p:cBhvr>
                                      <p:by>
                                        <p:hsl h="10842353" s="0" l="0"/>
                                      </p:by>
                                    </p:animClr>
                                    <p:animClr clrSpc="hsl">
                                      <p:cBhvr>
                                        <p:cTn id="18" dur="500" fill="hold"/>
                                        <p:tgtEl>
                                          <p:spTgt spid="4">
                                            <p:graphicEl>
                                              <a:dgm id="{8D3683BB-82B5-4932-A385-26C95912D629}"/>
                                            </p:graphicEl>
                                          </p:spTgt>
                                        </p:tgtEl>
                                        <p:attrNameLst>
                                          <p:attrName>stroke.color</p:attrName>
                                        </p:attrNameLst>
                                      </p:cBhvr>
                                      <p:by>
                                        <p:hsl h="10842353" s="0" l="0"/>
                                      </p:by>
                                    </p:animClr>
                                    <p:set>
                                      <p:cBhvr>
                                        <p:cTn id="19" dur="500" fill="hold"/>
                                        <p:tgtEl>
                                          <p:spTgt spid="4">
                                            <p:graphicEl>
                                              <a:dgm id="{8D3683BB-82B5-4932-A385-26C95912D629}"/>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828800"/>
          <a:ext cx="8229600" cy="4495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1143000"/>
          </a:xfrm>
        </p:spPr>
        <p:txBody>
          <a:bodyPr>
            <a:normAutofit/>
          </a:bodyPr>
          <a:lstStyle/>
          <a:p>
            <a:pPr algn="ctr"/>
            <a:r>
              <a:rPr lang="ar-AE" sz="6000" b="1" dirty="0" smtClean="0"/>
              <a:t>تابع</a:t>
            </a:r>
            <a:endParaRPr lang="en-US" sz="6000" b="1" dirty="0"/>
          </a:p>
        </p:txBody>
      </p:sp>
      <p:sp>
        <p:nvSpPr>
          <p:cNvPr id="5" name="Date Placeholder 4"/>
          <p:cNvSpPr>
            <a:spLocks noGrp="1"/>
          </p:cNvSpPr>
          <p:nvPr>
            <p:ph type="dt" sz="half" idx="10"/>
          </p:nvPr>
        </p:nvSpPr>
        <p:spPr/>
        <p:txBody>
          <a:bodyPr/>
          <a:lstStyle/>
          <a:p>
            <a:fld id="{03470D79-4ED8-4B04-94AB-C960942F1501}"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26</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5" presetClass="entr" presetSubtype="10"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heckerboard(across)">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81000" y="1219200"/>
          <a:ext cx="8229600" cy="5410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304800" y="304800"/>
            <a:ext cx="8229600" cy="762000"/>
          </a:xfrm>
        </p:spPr>
        <p:txBody>
          <a:bodyPr>
            <a:normAutofit fontScale="90000"/>
          </a:bodyPr>
          <a:lstStyle/>
          <a:p>
            <a:pPr algn="ctr"/>
            <a:r>
              <a:rPr lang="ar-AE" sz="6000" b="1" dirty="0" smtClean="0"/>
              <a:t>تابع</a:t>
            </a:r>
            <a:r>
              <a:rPr lang="ar-AE" b="1" dirty="0" smtClean="0"/>
              <a:t> </a:t>
            </a:r>
            <a:endParaRPr lang="en-US" b="1" dirty="0"/>
          </a:p>
        </p:txBody>
      </p:sp>
      <p:sp>
        <p:nvSpPr>
          <p:cNvPr id="5" name="Date Placeholder 4"/>
          <p:cNvSpPr>
            <a:spLocks noGrp="1"/>
          </p:cNvSpPr>
          <p:nvPr>
            <p:ph type="dt" sz="half" idx="10"/>
          </p:nvPr>
        </p:nvSpPr>
        <p:spPr/>
        <p:txBody>
          <a:bodyPr/>
          <a:lstStyle/>
          <a:p>
            <a:fld id="{2304996B-5AAD-45AA-9EBF-B826F0CDDC6C}"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27</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6" presetClass="entr" presetSubtype="32"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out)">
                                      <p:cBhvr>
                                        <p:cTn id="12"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764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1143000"/>
          </a:xfrm>
        </p:spPr>
        <p:txBody>
          <a:bodyPr>
            <a:normAutofit/>
          </a:bodyPr>
          <a:lstStyle/>
          <a:p>
            <a:pPr algn="ctr"/>
            <a:r>
              <a:rPr lang="ar-AE" sz="5400" b="1" dirty="0" smtClean="0"/>
              <a:t>تابع</a:t>
            </a:r>
            <a:endParaRPr lang="en-US" sz="5400" b="1" dirty="0"/>
          </a:p>
        </p:txBody>
      </p:sp>
      <p:sp>
        <p:nvSpPr>
          <p:cNvPr id="5" name="Date Placeholder 4"/>
          <p:cNvSpPr>
            <a:spLocks noGrp="1"/>
          </p:cNvSpPr>
          <p:nvPr>
            <p:ph type="dt" sz="half" idx="10"/>
          </p:nvPr>
        </p:nvSpPr>
        <p:spPr/>
        <p:txBody>
          <a:bodyPr/>
          <a:lstStyle/>
          <a:p>
            <a:fld id="{81B623EF-BBC9-4248-B5C7-28FC7ADF9303}"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28</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1" presetClass="emph" presetSubtype="0" fill="hold" grpId="0" nodeType="afterEffect">
                                  <p:stCondLst>
                                    <p:cond delay="0"/>
                                  </p:stCondLst>
                                  <p:childTnLst>
                                    <p:animClr clrSpc="hsl">
                                      <p:cBhvr override="childStyle">
                                        <p:cTn id="11" dur="1000" fill="hold"/>
                                        <p:tgtEl>
                                          <p:spTgt spid="4">
                                            <p:graphicEl>
                                              <a:dgm id="{B313B0C6-CA78-4FAE-A36F-7E2E6342BBE8}"/>
                                            </p:graphicEl>
                                          </p:spTgt>
                                        </p:tgtEl>
                                        <p:attrNameLst>
                                          <p:attrName>style.color</p:attrName>
                                        </p:attrNameLst>
                                      </p:cBhvr>
                                      <p:by>
                                        <p:hsl h="7200000" s="0" l="0"/>
                                      </p:by>
                                    </p:animClr>
                                    <p:animClr clrSpc="hsl">
                                      <p:cBhvr>
                                        <p:cTn id="12" dur="1000" fill="hold"/>
                                        <p:tgtEl>
                                          <p:spTgt spid="4">
                                            <p:graphicEl>
                                              <a:dgm id="{B313B0C6-CA78-4FAE-A36F-7E2E6342BBE8}"/>
                                            </p:graphicEl>
                                          </p:spTgt>
                                        </p:tgtEl>
                                        <p:attrNameLst>
                                          <p:attrName>fillcolor</p:attrName>
                                        </p:attrNameLst>
                                      </p:cBhvr>
                                      <p:by>
                                        <p:hsl h="7200000" s="0" l="0"/>
                                      </p:by>
                                    </p:animClr>
                                    <p:animClr clrSpc="hsl">
                                      <p:cBhvr>
                                        <p:cTn id="13" dur="1000" fill="hold"/>
                                        <p:tgtEl>
                                          <p:spTgt spid="4">
                                            <p:graphicEl>
                                              <a:dgm id="{B313B0C6-CA78-4FAE-A36F-7E2E6342BBE8}"/>
                                            </p:graphicEl>
                                          </p:spTgt>
                                        </p:tgtEl>
                                        <p:attrNameLst>
                                          <p:attrName>stroke.color</p:attrName>
                                        </p:attrNameLst>
                                      </p:cBhvr>
                                      <p:by>
                                        <p:hsl h="7200000" s="0" l="0"/>
                                      </p:by>
                                    </p:animClr>
                                    <p:set>
                                      <p:cBhvr>
                                        <p:cTn id="14" dur="1000" fill="hold"/>
                                        <p:tgtEl>
                                          <p:spTgt spid="4">
                                            <p:graphicEl>
                                              <a:dgm id="{B313B0C6-CA78-4FAE-A36F-7E2E6342BBE8}"/>
                                            </p:graphicEl>
                                          </p:spTgt>
                                        </p:tgtEl>
                                        <p:attrNameLst>
                                          <p:attrName>fill.type</p:attrName>
                                        </p:attrNameLst>
                                      </p:cBhvr>
                                      <p:to>
                                        <p:strVal val="solid"/>
                                      </p:to>
                                    </p:set>
                                  </p:childTnLst>
                                </p:cTn>
                              </p:par>
                              <p:par>
                                <p:cTn id="15" presetID="21" presetClass="emph" presetSubtype="0" fill="hold" grpId="0" nodeType="withEffect">
                                  <p:stCondLst>
                                    <p:cond delay="0"/>
                                  </p:stCondLst>
                                  <p:childTnLst>
                                    <p:animClr clrSpc="hsl">
                                      <p:cBhvr override="childStyle">
                                        <p:cTn id="16" dur="1000" fill="hold"/>
                                        <p:tgtEl>
                                          <p:spTgt spid="4">
                                            <p:graphicEl>
                                              <a:dgm id="{229C72C8-8DFD-4405-A0D3-AC397DF86809}"/>
                                            </p:graphicEl>
                                          </p:spTgt>
                                        </p:tgtEl>
                                        <p:attrNameLst>
                                          <p:attrName>style.color</p:attrName>
                                        </p:attrNameLst>
                                      </p:cBhvr>
                                      <p:by>
                                        <p:hsl h="7200000" s="0" l="0"/>
                                      </p:by>
                                    </p:animClr>
                                    <p:animClr clrSpc="hsl">
                                      <p:cBhvr>
                                        <p:cTn id="17" dur="1000" fill="hold"/>
                                        <p:tgtEl>
                                          <p:spTgt spid="4">
                                            <p:graphicEl>
                                              <a:dgm id="{229C72C8-8DFD-4405-A0D3-AC397DF86809}"/>
                                            </p:graphicEl>
                                          </p:spTgt>
                                        </p:tgtEl>
                                        <p:attrNameLst>
                                          <p:attrName>fillcolor</p:attrName>
                                        </p:attrNameLst>
                                      </p:cBhvr>
                                      <p:by>
                                        <p:hsl h="7200000" s="0" l="0"/>
                                      </p:by>
                                    </p:animClr>
                                    <p:animClr clrSpc="hsl">
                                      <p:cBhvr>
                                        <p:cTn id="18" dur="1000" fill="hold"/>
                                        <p:tgtEl>
                                          <p:spTgt spid="4">
                                            <p:graphicEl>
                                              <a:dgm id="{229C72C8-8DFD-4405-A0D3-AC397DF86809}"/>
                                            </p:graphicEl>
                                          </p:spTgt>
                                        </p:tgtEl>
                                        <p:attrNameLst>
                                          <p:attrName>stroke.color</p:attrName>
                                        </p:attrNameLst>
                                      </p:cBhvr>
                                      <p:by>
                                        <p:hsl h="7200000" s="0" l="0"/>
                                      </p:by>
                                    </p:animClr>
                                    <p:set>
                                      <p:cBhvr>
                                        <p:cTn id="19" dur="1000" fill="hold"/>
                                        <p:tgtEl>
                                          <p:spTgt spid="4">
                                            <p:graphicEl>
                                              <a:dgm id="{229C72C8-8DFD-4405-A0D3-AC397DF86809}"/>
                                            </p:graphicEl>
                                          </p:spTgt>
                                        </p:tgtEl>
                                        <p:attrNameLst>
                                          <p:attrName>fill.type</p:attrName>
                                        </p:attrNameLst>
                                      </p:cBhvr>
                                      <p:to>
                                        <p:strVal val="solid"/>
                                      </p:to>
                                    </p:set>
                                  </p:childTnLst>
                                </p:cTn>
                              </p:par>
                              <p:par>
                                <p:cTn id="20" presetID="21" presetClass="emph" presetSubtype="0" fill="hold" grpId="0" nodeType="withEffect">
                                  <p:stCondLst>
                                    <p:cond delay="0"/>
                                  </p:stCondLst>
                                  <p:childTnLst>
                                    <p:animClr clrSpc="hsl">
                                      <p:cBhvr override="childStyle">
                                        <p:cTn id="21" dur="1000" fill="hold"/>
                                        <p:tgtEl>
                                          <p:spTgt spid="4">
                                            <p:graphicEl>
                                              <a:dgm id="{C76A86AB-BBF5-4748-AF18-F4196D0B588F}"/>
                                            </p:graphicEl>
                                          </p:spTgt>
                                        </p:tgtEl>
                                        <p:attrNameLst>
                                          <p:attrName>style.color</p:attrName>
                                        </p:attrNameLst>
                                      </p:cBhvr>
                                      <p:by>
                                        <p:hsl h="7200000" s="0" l="0"/>
                                      </p:by>
                                    </p:animClr>
                                    <p:animClr clrSpc="hsl">
                                      <p:cBhvr>
                                        <p:cTn id="22" dur="1000" fill="hold"/>
                                        <p:tgtEl>
                                          <p:spTgt spid="4">
                                            <p:graphicEl>
                                              <a:dgm id="{C76A86AB-BBF5-4748-AF18-F4196D0B588F}"/>
                                            </p:graphicEl>
                                          </p:spTgt>
                                        </p:tgtEl>
                                        <p:attrNameLst>
                                          <p:attrName>fillcolor</p:attrName>
                                        </p:attrNameLst>
                                      </p:cBhvr>
                                      <p:by>
                                        <p:hsl h="7200000" s="0" l="0"/>
                                      </p:by>
                                    </p:animClr>
                                    <p:animClr clrSpc="hsl">
                                      <p:cBhvr>
                                        <p:cTn id="23" dur="1000" fill="hold"/>
                                        <p:tgtEl>
                                          <p:spTgt spid="4">
                                            <p:graphicEl>
                                              <a:dgm id="{C76A86AB-BBF5-4748-AF18-F4196D0B588F}"/>
                                            </p:graphicEl>
                                          </p:spTgt>
                                        </p:tgtEl>
                                        <p:attrNameLst>
                                          <p:attrName>stroke.color</p:attrName>
                                        </p:attrNameLst>
                                      </p:cBhvr>
                                      <p:by>
                                        <p:hsl h="7200000" s="0" l="0"/>
                                      </p:by>
                                    </p:animClr>
                                    <p:set>
                                      <p:cBhvr>
                                        <p:cTn id="24" dur="1000" fill="hold"/>
                                        <p:tgtEl>
                                          <p:spTgt spid="4">
                                            <p:graphicEl>
                                              <a:dgm id="{C76A86AB-BBF5-4748-AF18-F4196D0B588F}"/>
                                            </p:graphicEl>
                                          </p:spTgt>
                                        </p:tgtEl>
                                        <p:attrNameLst>
                                          <p:attrName>fill.type</p:attrName>
                                        </p:attrNameLst>
                                      </p:cBhvr>
                                      <p:to>
                                        <p:strVal val="solid"/>
                                      </p:to>
                                    </p:set>
                                  </p:childTnLst>
                                </p:cTn>
                              </p:par>
                              <p:par>
                                <p:cTn id="25" presetID="21" presetClass="emph" presetSubtype="0" fill="hold" grpId="0" nodeType="withEffect">
                                  <p:stCondLst>
                                    <p:cond delay="0"/>
                                  </p:stCondLst>
                                  <p:childTnLst>
                                    <p:animClr clrSpc="hsl">
                                      <p:cBhvr override="childStyle">
                                        <p:cTn id="26" dur="1000" fill="hold"/>
                                        <p:tgtEl>
                                          <p:spTgt spid="4">
                                            <p:graphicEl>
                                              <a:dgm id="{ADC9656F-27C0-42FE-987D-11ED79B6DE3C}"/>
                                            </p:graphicEl>
                                          </p:spTgt>
                                        </p:tgtEl>
                                        <p:attrNameLst>
                                          <p:attrName>style.color</p:attrName>
                                        </p:attrNameLst>
                                      </p:cBhvr>
                                      <p:by>
                                        <p:hsl h="7200000" s="0" l="0"/>
                                      </p:by>
                                    </p:animClr>
                                    <p:animClr clrSpc="hsl">
                                      <p:cBhvr>
                                        <p:cTn id="27" dur="1000" fill="hold"/>
                                        <p:tgtEl>
                                          <p:spTgt spid="4">
                                            <p:graphicEl>
                                              <a:dgm id="{ADC9656F-27C0-42FE-987D-11ED79B6DE3C}"/>
                                            </p:graphicEl>
                                          </p:spTgt>
                                        </p:tgtEl>
                                        <p:attrNameLst>
                                          <p:attrName>fillcolor</p:attrName>
                                        </p:attrNameLst>
                                      </p:cBhvr>
                                      <p:by>
                                        <p:hsl h="7200000" s="0" l="0"/>
                                      </p:by>
                                    </p:animClr>
                                    <p:animClr clrSpc="hsl">
                                      <p:cBhvr>
                                        <p:cTn id="28" dur="1000" fill="hold"/>
                                        <p:tgtEl>
                                          <p:spTgt spid="4">
                                            <p:graphicEl>
                                              <a:dgm id="{ADC9656F-27C0-42FE-987D-11ED79B6DE3C}"/>
                                            </p:graphicEl>
                                          </p:spTgt>
                                        </p:tgtEl>
                                        <p:attrNameLst>
                                          <p:attrName>stroke.color</p:attrName>
                                        </p:attrNameLst>
                                      </p:cBhvr>
                                      <p:by>
                                        <p:hsl h="7200000" s="0" l="0"/>
                                      </p:by>
                                    </p:animClr>
                                    <p:set>
                                      <p:cBhvr>
                                        <p:cTn id="29" dur="1000" fill="hold"/>
                                        <p:tgtEl>
                                          <p:spTgt spid="4">
                                            <p:graphicEl>
                                              <a:dgm id="{ADC9656F-27C0-42FE-987D-11ED79B6DE3C}"/>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00200"/>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533400"/>
            <a:ext cx="8229600" cy="1143000"/>
          </a:xfrm>
        </p:spPr>
        <p:txBody>
          <a:bodyPr>
            <a:normAutofit/>
          </a:bodyPr>
          <a:lstStyle/>
          <a:p>
            <a:pPr algn="ctr"/>
            <a:r>
              <a:rPr lang="ar-AE" sz="5400" b="1" dirty="0" smtClean="0"/>
              <a:t>تابع</a:t>
            </a:r>
            <a:endParaRPr lang="en-US" sz="5400" b="1" dirty="0"/>
          </a:p>
        </p:txBody>
      </p:sp>
      <p:sp>
        <p:nvSpPr>
          <p:cNvPr id="5" name="Date Placeholder 4"/>
          <p:cNvSpPr>
            <a:spLocks noGrp="1"/>
          </p:cNvSpPr>
          <p:nvPr>
            <p:ph type="dt" sz="half" idx="10"/>
          </p:nvPr>
        </p:nvSpPr>
        <p:spPr/>
        <p:txBody>
          <a:bodyPr/>
          <a:lstStyle/>
          <a:p>
            <a:fld id="{81B623EF-BBC9-4248-B5C7-28FC7ADF9303}"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29</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1" presetClass="emph" presetSubtype="0" fill="hold" grpId="0" nodeType="clickEffect">
                                  <p:stCondLst>
                                    <p:cond delay="0"/>
                                  </p:stCondLst>
                                  <p:childTnLst>
                                    <p:animClr clrSpc="hsl">
                                      <p:cBhvr override="childStyle">
                                        <p:cTn id="12" dur="1000" fill="hold"/>
                                        <p:tgtEl>
                                          <p:spTgt spid="4">
                                            <p:graphicEl>
                                              <a:dgm id="{B313B0C6-CA78-4FAE-A36F-7E2E6342BBE8}"/>
                                            </p:graphicEl>
                                          </p:spTgt>
                                        </p:tgtEl>
                                        <p:attrNameLst>
                                          <p:attrName>style.color</p:attrName>
                                        </p:attrNameLst>
                                      </p:cBhvr>
                                      <p:by>
                                        <p:hsl h="7200000" s="0" l="0"/>
                                      </p:by>
                                    </p:animClr>
                                    <p:animClr clrSpc="hsl">
                                      <p:cBhvr>
                                        <p:cTn id="13" dur="1000" fill="hold"/>
                                        <p:tgtEl>
                                          <p:spTgt spid="4">
                                            <p:graphicEl>
                                              <a:dgm id="{B313B0C6-CA78-4FAE-A36F-7E2E6342BBE8}"/>
                                            </p:graphicEl>
                                          </p:spTgt>
                                        </p:tgtEl>
                                        <p:attrNameLst>
                                          <p:attrName>fillcolor</p:attrName>
                                        </p:attrNameLst>
                                      </p:cBhvr>
                                      <p:by>
                                        <p:hsl h="7200000" s="0" l="0"/>
                                      </p:by>
                                    </p:animClr>
                                    <p:animClr clrSpc="hsl">
                                      <p:cBhvr>
                                        <p:cTn id="14" dur="1000" fill="hold"/>
                                        <p:tgtEl>
                                          <p:spTgt spid="4">
                                            <p:graphicEl>
                                              <a:dgm id="{B313B0C6-CA78-4FAE-A36F-7E2E6342BBE8}"/>
                                            </p:graphicEl>
                                          </p:spTgt>
                                        </p:tgtEl>
                                        <p:attrNameLst>
                                          <p:attrName>stroke.color</p:attrName>
                                        </p:attrNameLst>
                                      </p:cBhvr>
                                      <p:by>
                                        <p:hsl h="7200000" s="0" l="0"/>
                                      </p:by>
                                    </p:animClr>
                                    <p:set>
                                      <p:cBhvr>
                                        <p:cTn id="15" dur="1000" fill="hold"/>
                                        <p:tgtEl>
                                          <p:spTgt spid="4">
                                            <p:graphicEl>
                                              <a:dgm id="{B313B0C6-CA78-4FAE-A36F-7E2E6342BBE8}"/>
                                            </p:graphicEl>
                                          </p:spTgt>
                                        </p:tgtEl>
                                        <p:attrNameLst>
                                          <p:attrName>fill.type</p:attrName>
                                        </p:attrNameLst>
                                      </p:cBhvr>
                                      <p:to>
                                        <p:strVal val="solid"/>
                                      </p:to>
                                    </p:set>
                                  </p:childTnLst>
                                </p:cTn>
                              </p:par>
                            </p:childTnLst>
                          </p:cTn>
                        </p:par>
                      </p:childTnLst>
                    </p:cTn>
                  </p:par>
                  <p:par>
                    <p:cTn id="16" fill="hold">
                      <p:stCondLst>
                        <p:cond delay="indefinite"/>
                      </p:stCondLst>
                      <p:childTnLst>
                        <p:par>
                          <p:cTn id="17" fill="hold">
                            <p:stCondLst>
                              <p:cond delay="0"/>
                            </p:stCondLst>
                            <p:childTnLst>
                              <p:par>
                                <p:cTn id="18" presetID="21" presetClass="emph" presetSubtype="0" fill="hold" grpId="0" nodeType="clickEffect">
                                  <p:stCondLst>
                                    <p:cond delay="0"/>
                                  </p:stCondLst>
                                  <p:childTnLst>
                                    <p:animClr clrSpc="hsl">
                                      <p:cBhvr override="childStyle">
                                        <p:cTn id="19" dur="1000" fill="hold"/>
                                        <p:tgtEl>
                                          <p:spTgt spid="4">
                                            <p:graphicEl>
                                              <a:dgm id="{229C72C8-8DFD-4405-A0D3-AC397DF86809}"/>
                                            </p:graphicEl>
                                          </p:spTgt>
                                        </p:tgtEl>
                                        <p:attrNameLst>
                                          <p:attrName>style.color</p:attrName>
                                        </p:attrNameLst>
                                      </p:cBhvr>
                                      <p:by>
                                        <p:hsl h="7200000" s="0" l="0"/>
                                      </p:by>
                                    </p:animClr>
                                    <p:animClr clrSpc="hsl">
                                      <p:cBhvr>
                                        <p:cTn id="20" dur="1000" fill="hold"/>
                                        <p:tgtEl>
                                          <p:spTgt spid="4">
                                            <p:graphicEl>
                                              <a:dgm id="{229C72C8-8DFD-4405-A0D3-AC397DF86809}"/>
                                            </p:graphicEl>
                                          </p:spTgt>
                                        </p:tgtEl>
                                        <p:attrNameLst>
                                          <p:attrName>fillcolor</p:attrName>
                                        </p:attrNameLst>
                                      </p:cBhvr>
                                      <p:by>
                                        <p:hsl h="7200000" s="0" l="0"/>
                                      </p:by>
                                    </p:animClr>
                                    <p:animClr clrSpc="hsl">
                                      <p:cBhvr>
                                        <p:cTn id="21" dur="1000" fill="hold"/>
                                        <p:tgtEl>
                                          <p:spTgt spid="4">
                                            <p:graphicEl>
                                              <a:dgm id="{229C72C8-8DFD-4405-A0D3-AC397DF86809}"/>
                                            </p:graphicEl>
                                          </p:spTgt>
                                        </p:tgtEl>
                                        <p:attrNameLst>
                                          <p:attrName>stroke.color</p:attrName>
                                        </p:attrNameLst>
                                      </p:cBhvr>
                                      <p:by>
                                        <p:hsl h="7200000" s="0" l="0"/>
                                      </p:by>
                                    </p:animClr>
                                    <p:set>
                                      <p:cBhvr>
                                        <p:cTn id="22" dur="1000" fill="hold"/>
                                        <p:tgtEl>
                                          <p:spTgt spid="4">
                                            <p:graphicEl>
                                              <a:dgm id="{229C72C8-8DFD-4405-A0D3-AC397DF86809}"/>
                                            </p:graphicEl>
                                          </p:spTgt>
                                        </p:tgtEl>
                                        <p:attrNameLst>
                                          <p:attrName>fill.type</p:attrName>
                                        </p:attrNameLst>
                                      </p:cBhvr>
                                      <p:to>
                                        <p:strVal val="solid"/>
                                      </p:to>
                                    </p:set>
                                  </p:childTnLst>
                                </p:cTn>
                              </p:par>
                            </p:childTnLst>
                          </p:cTn>
                        </p:par>
                      </p:childTnLst>
                    </p:cTn>
                  </p:par>
                  <p:par>
                    <p:cTn id="23" fill="hold">
                      <p:stCondLst>
                        <p:cond delay="indefinite"/>
                      </p:stCondLst>
                      <p:childTnLst>
                        <p:par>
                          <p:cTn id="24" fill="hold">
                            <p:stCondLst>
                              <p:cond delay="0"/>
                            </p:stCondLst>
                            <p:childTnLst>
                              <p:par>
                                <p:cTn id="25" presetID="21" presetClass="emph" presetSubtype="0" fill="hold" grpId="0" nodeType="clickEffect">
                                  <p:stCondLst>
                                    <p:cond delay="0"/>
                                  </p:stCondLst>
                                  <p:childTnLst>
                                    <p:animClr clrSpc="hsl">
                                      <p:cBhvr override="childStyle">
                                        <p:cTn id="26" dur="1000" fill="hold"/>
                                        <p:tgtEl>
                                          <p:spTgt spid="4">
                                            <p:graphicEl>
                                              <a:dgm id="{C76A86AB-BBF5-4748-AF18-F4196D0B588F}"/>
                                            </p:graphicEl>
                                          </p:spTgt>
                                        </p:tgtEl>
                                        <p:attrNameLst>
                                          <p:attrName>style.color</p:attrName>
                                        </p:attrNameLst>
                                      </p:cBhvr>
                                      <p:by>
                                        <p:hsl h="7200000" s="0" l="0"/>
                                      </p:by>
                                    </p:animClr>
                                    <p:animClr clrSpc="hsl">
                                      <p:cBhvr>
                                        <p:cTn id="27" dur="1000" fill="hold"/>
                                        <p:tgtEl>
                                          <p:spTgt spid="4">
                                            <p:graphicEl>
                                              <a:dgm id="{C76A86AB-BBF5-4748-AF18-F4196D0B588F}"/>
                                            </p:graphicEl>
                                          </p:spTgt>
                                        </p:tgtEl>
                                        <p:attrNameLst>
                                          <p:attrName>fillcolor</p:attrName>
                                        </p:attrNameLst>
                                      </p:cBhvr>
                                      <p:by>
                                        <p:hsl h="7200000" s="0" l="0"/>
                                      </p:by>
                                    </p:animClr>
                                    <p:animClr clrSpc="hsl">
                                      <p:cBhvr>
                                        <p:cTn id="28" dur="1000" fill="hold"/>
                                        <p:tgtEl>
                                          <p:spTgt spid="4">
                                            <p:graphicEl>
                                              <a:dgm id="{C76A86AB-BBF5-4748-AF18-F4196D0B588F}"/>
                                            </p:graphicEl>
                                          </p:spTgt>
                                        </p:tgtEl>
                                        <p:attrNameLst>
                                          <p:attrName>stroke.color</p:attrName>
                                        </p:attrNameLst>
                                      </p:cBhvr>
                                      <p:by>
                                        <p:hsl h="7200000" s="0" l="0"/>
                                      </p:by>
                                    </p:animClr>
                                    <p:set>
                                      <p:cBhvr>
                                        <p:cTn id="29" dur="1000" fill="hold"/>
                                        <p:tgtEl>
                                          <p:spTgt spid="4">
                                            <p:graphicEl>
                                              <a:dgm id="{C76A86AB-BBF5-4748-AF18-F4196D0B588F}"/>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p:cNvGraphicFramePr>
            <a:graphicFrameLocks noGrp="1"/>
          </p:cNvGraphicFramePr>
          <p:nvPr>
            <p:ph idx="1"/>
          </p:nvPr>
        </p:nvGraphicFramePr>
        <p:xfrm>
          <a:off x="457200" y="1524000"/>
          <a:ext cx="8229600" cy="48006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itle 6"/>
          <p:cNvSpPr>
            <a:spLocks noGrp="1"/>
          </p:cNvSpPr>
          <p:nvPr>
            <p:ph type="title"/>
          </p:nvPr>
        </p:nvSpPr>
        <p:spPr/>
        <p:txBody>
          <a:bodyPr/>
          <a:lstStyle/>
          <a:p>
            <a:r>
              <a:rPr lang="ar-AE" dirty="0" smtClean="0"/>
              <a:t>دول مجلس التعاون: السمات والأداء الاقتصادي</a:t>
            </a:r>
            <a:endParaRPr lang="en-US" dirty="0"/>
          </a:p>
        </p:txBody>
      </p:sp>
      <p:sp>
        <p:nvSpPr>
          <p:cNvPr id="4" name="Date Placeholder 3"/>
          <p:cNvSpPr>
            <a:spLocks noGrp="1"/>
          </p:cNvSpPr>
          <p:nvPr>
            <p:ph type="dt" sz="half" idx="10"/>
          </p:nvPr>
        </p:nvSpPr>
        <p:spPr/>
        <p:txBody>
          <a:bodyPr/>
          <a:lstStyle/>
          <a:p>
            <a:fld id="{3B9C24D6-410C-47BA-919E-DA9EF33C2ED7}" type="datetime1">
              <a:rPr lang="en-US" smtClean="0"/>
              <a:pPr/>
              <a:t>11/21/2009</a:t>
            </a:fld>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3</a:t>
            </a:fld>
            <a:endParaRPr lang="en-US" dirty="0"/>
          </a:p>
        </p:txBody>
      </p:sp>
      <p:sp>
        <p:nvSpPr>
          <p:cNvPr id="6" name="Footer Placeholder 5"/>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2000" fill="hold"/>
                                        <p:tgtEl>
                                          <p:spTgt spid="7"/>
                                        </p:tgtEl>
                                        <p:attrNameLst>
                                          <p:attrName>ppt_x</p:attrName>
                                        </p:attrNameLst>
                                      </p:cBhvr>
                                      <p:tavLst>
                                        <p:tav tm="0">
                                          <p:val>
                                            <p:strVal val="1+#ppt_w/2"/>
                                          </p:val>
                                        </p:tav>
                                        <p:tav tm="100000">
                                          <p:val>
                                            <p:strVal val="#ppt_x"/>
                                          </p:val>
                                        </p:tav>
                                      </p:tavLst>
                                    </p:anim>
                                    <p:anim calcmode="lin" valueType="num">
                                      <p:cBhvr additive="base">
                                        <p:cTn id="8" dur="2000" fill="hold"/>
                                        <p:tgtEl>
                                          <p:spTgt spid="7"/>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30" presetClass="entr" presetSubtype="0" fill="hold" grpId="0" nodeType="afterEffect">
                                  <p:stCondLst>
                                    <p:cond delay="0"/>
                                  </p:stCondLst>
                                  <p:childTnLst>
                                    <p:set>
                                      <p:cBhvr>
                                        <p:cTn id="11" dur="1" fill="hold">
                                          <p:stCondLst>
                                            <p:cond delay="0"/>
                                          </p:stCondLst>
                                        </p:cTn>
                                        <p:tgtEl>
                                          <p:spTgt spid="9">
                                            <p:graphicEl>
                                              <a:dgm id="{74B67A70-7E62-4BFF-8E52-070582D978C8}"/>
                                            </p:graphicEl>
                                          </p:spTgt>
                                        </p:tgtEl>
                                        <p:attrNameLst>
                                          <p:attrName>style.visibility</p:attrName>
                                        </p:attrNameLst>
                                      </p:cBhvr>
                                      <p:to>
                                        <p:strVal val="visible"/>
                                      </p:to>
                                    </p:set>
                                    <p:animEffect transition="in" filter="fade">
                                      <p:cBhvr>
                                        <p:cTn id="12" dur="1600" decel="100000"/>
                                        <p:tgtEl>
                                          <p:spTgt spid="9">
                                            <p:graphicEl>
                                              <a:dgm id="{74B67A70-7E62-4BFF-8E52-070582D978C8}"/>
                                            </p:graphicEl>
                                          </p:spTgt>
                                        </p:tgtEl>
                                      </p:cBhvr>
                                    </p:animEffect>
                                    <p:anim calcmode="lin" valueType="num">
                                      <p:cBhvr>
                                        <p:cTn id="13" dur="1600" decel="100000" fill="hold"/>
                                        <p:tgtEl>
                                          <p:spTgt spid="9">
                                            <p:graphicEl>
                                              <a:dgm id="{74B67A70-7E62-4BFF-8E52-070582D978C8}"/>
                                            </p:graphicEl>
                                          </p:spTgt>
                                        </p:tgtEl>
                                        <p:attrNameLst>
                                          <p:attrName>style.rotation</p:attrName>
                                        </p:attrNameLst>
                                      </p:cBhvr>
                                      <p:tavLst>
                                        <p:tav tm="0">
                                          <p:val>
                                            <p:fltVal val="-90"/>
                                          </p:val>
                                        </p:tav>
                                        <p:tav tm="100000">
                                          <p:val>
                                            <p:fltVal val="0"/>
                                          </p:val>
                                        </p:tav>
                                      </p:tavLst>
                                    </p:anim>
                                    <p:anim calcmode="lin" valueType="num">
                                      <p:cBhvr>
                                        <p:cTn id="14" dur="1600" decel="100000" fill="hold"/>
                                        <p:tgtEl>
                                          <p:spTgt spid="9">
                                            <p:graphicEl>
                                              <a:dgm id="{74B67A70-7E62-4BFF-8E52-070582D978C8}"/>
                                            </p:graphicEl>
                                          </p:spTgt>
                                        </p:tgtEl>
                                        <p:attrNameLst>
                                          <p:attrName>ppt_x</p:attrName>
                                        </p:attrNameLst>
                                      </p:cBhvr>
                                      <p:tavLst>
                                        <p:tav tm="0">
                                          <p:val>
                                            <p:strVal val="#ppt_x+0.4"/>
                                          </p:val>
                                        </p:tav>
                                        <p:tav tm="100000">
                                          <p:val>
                                            <p:strVal val="#ppt_x-0.05"/>
                                          </p:val>
                                        </p:tav>
                                      </p:tavLst>
                                    </p:anim>
                                    <p:anim calcmode="lin" valueType="num">
                                      <p:cBhvr>
                                        <p:cTn id="15" dur="1600" decel="100000" fill="hold"/>
                                        <p:tgtEl>
                                          <p:spTgt spid="9">
                                            <p:graphicEl>
                                              <a:dgm id="{74B67A70-7E62-4BFF-8E52-070582D978C8}"/>
                                            </p:graphicEl>
                                          </p:spTgt>
                                        </p:tgtEl>
                                        <p:attrNameLst>
                                          <p:attrName>ppt_y</p:attrName>
                                        </p:attrNameLst>
                                      </p:cBhvr>
                                      <p:tavLst>
                                        <p:tav tm="0">
                                          <p:val>
                                            <p:strVal val="#ppt_y-0.4"/>
                                          </p:val>
                                        </p:tav>
                                        <p:tav tm="100000">
                                          <p:val>
                                            <p:strVal val="#ppt_y+0.1"/>
                                          </p:val>
                                        </p:tav>
                                      </p:tavLst>
                                    </p:anim>
                                    <p:anim calcmode="lin" valueType="num">
                                      <p:cBhvr>
                                        <p:cTn id="16" dur="400" accel="100000" fill="hold">
                                          <p:stCondLst>
                                            <p:cond delay="1600"/>
                                          </p:stCondLst>
                                        </p:cTn>
                                        <p:tgtEl>
                                          <p:spTgt spid="9">
                                            <p:graphicEl>
                                              <a:dgm id="{74B67A70-7E62-4BFF-8E52-070582D978C8}"/>
                                            </p:graphicEl>
                                          </p:spTgt>
                                        </p:tgtEl>
                                        <p:attrNameLst>
                                          <p:attrName>ppt_x</p:attrName>
                                        </p:attrNameLst>
                                      </p:cBhvr>
                                      <p:tavLst>
                                        <p:tav tm="0">
                                          <p:val>
                                            <p:strVal val="#ppt_x-0.05"/>
                                          </p:val>
                                        </p:tav>
                                        <p:tav tm="100000">
                                          <p:val>
                                            <p:strVal val="#ppt_x"/>
                                          </p:val>
                                        </p:tav>
                                      </p:tavLst>
                                    </p:anim>
                                    <p:anim calcmode="lin" valueType="num">
                                      <p:cBhvr>
                                        <p:cTn id="17" dur="400" accel="100000" fill="hold">
                                          <p:stCondLst>
                                            <p:cond delay="1600"/>
                                          </p:stCondLst>
                                        </p:cTn>
                                        <p:tgtEl>
                                          <p:spTgt spid="9">
                                            <p:graphicEl>
                                              <a:dgm id="{74B67A70-7E62-4BFF-8E52-070582D978C8}"/>
                                            </p:graphicEl>
                                          </p:spTgt>
                                        </p:tgtEl>
                                        <p:attrNameLst>
                                          <p:attrName>ppt_y</p:attrName>
                                        </p:attrNameLst>
                                      </p:cBhvr>
                                      <p:tavLst>
                                        <p:tav tm="0">
                                          <p:val>
                                            <p:strVal val="#ppt_y+0.1"/>
                                          </p:val>
                                        </p:tav>
                                        <p:tav tm="100000">
                                          <p:val>
                                            <p:strVal val="#ppt_y"/>
                                          </p:val>
                                        </p:tav>
                                      </p:tavLst>
                                    </p:anim>
                                  </p:childTnLst>
                                </p:cTn>
                              </p:par>
                              <p:par>
                                <p:cTn id="18" presetID="30" presetClass="entr" presetSubtype="0" fill="hold" grpId="0" nodeType="withEffect">
                                  <p:stCondLst>
                                    <p:cond delay="0"/>
                                  </p:stCondLst>
                                  <p:childTnLst>
                                    <p:set>
                                      <p:cBhvr>
                                        <p:cTn id="19" dur="1" fill="hold">
                                          <p:stCondLst>
                                            <p:cond delay="0"/>
                                          </p:stCondLst>
                                        </p:cTn>
                                        <p:tgtEl>
                                          <p:spTgt spid="9">
                                            <p:graphicEl>
                                              <a:dgm id="{C0531420-4927-47B3-ADBF-88466BB4A7B7}"/>
                                            </p:graphicEl>
                                          </p:spTgt>
                                        </p:tgtEl>
                                        <p:attrNameLst>
                                          <p:attrName>style.visibility</p:attrName>
                                        </p:attrNameLst>
                                      </p:cBhvr>
                                      <p:to>
                                        <p:strVal val="visible"/>
                                      </p:to>
                                    </p:set>
                                    <p:animEffect transition="in" filter="fade">
                                      <p:cBhvr>
                                        <p:cTn id="20" dur="1600" decel="100000"/>
                                        <p:tgtEl>
                                          <p:spTgt spid="9">
                                            <p:graphicEl>
                                              <a:dgm id="{C0531420-4927-47B3-ADBF-88466BB4A7B7}"/>
                                            </p:graphicEl>
                                          </p:spTgt>
                                        </p:tgtEl>
                                      </p:cBhvr>
                                    </p:animEffect>
                                    <p:anim calcmode="lin" valueType="num">
                                      <p:cBhvr>
                                        <p:cTn id="21" dur="1600" decel="100000" fill="hold"/>
                                        <p:tgtEl>
                                          <p:spTgt spid="9">
                                            <p:graphicEl>
                                              <a:dgm id="{C0531420-4927-47B3-ADBF-88466BB4A7B7}"/>
                                            </p:graphicEl>
                                          </p:spTgt>
                                        </p:tgtEl>
                                        <p:attrNameLst>
                                          <p:attrName>style.rotation</p:attrName>
                                        </p:attrNameLst>
                                      </p:cBhvr>
                                      <p:tavLst>
                                        <p:tav tm="0">
                                          <p:val>
                                            <p:fltVal val="-90"/>
                                          </p:val>
                                        </p:tav>
                                        <p:tav tm="100000">
                                          <p:val>
                                            <p:fltVal val="0"/>
                                          </p:val>
                                        </p:tav>
                                      </p:tavLst>
                                    </p:anim>
                                    <p:anim calcmode="lin" valueType="num">
                                      <p:cBhvr>
                                        <p:cTn id="22" dur="1600" decel="100000" fill="hold"/>
                                        <p:tgtEl>
                                          <p:spTgt spid="9">
                                            <p:graphicEl>
                                              <a:dgm id="{C0531420-4927-47B3-ADBF-88466BB4A7B7}"/>
                                            </p:graphicEl>
                                          </p:spTgt>
                                        </p:tgtEl>
                                        <p:attrNameLst>
                                          <p:attrName>ppt_x</p:attrName>
                                        </p:attrNameLst>
                                      </p:cBhvr>
                                      <p:tavLst>
                                        <p:tav tm="0">
                                          <p:val>
                                            <p:strVal val="#ppt_x+0.4"/>
                                          </p:val>
                                        </p:tav>
                                        <p:tav tm="100000">
                                          <p:val>
                                            <p:strVal val="#ppt_x-0.05"/>
                                          </p:val>
                                        </p:tav>
                                      </p:tavLst>
                                    </p:anim>
                                    <p:anim calcmode="lin" valueType="num">
                                      <p:cBhvr>
                                        <p:cTn id="23" dur="1600" decel="100000" fill="hold"/>
                                        <p:tgtEl>
                                          <p:spTgt spid="9">
                                            <p:graphicEl>
                                              <a:dgm id="{C0531420-4927-47B3-ADBF-88466BB4A7B7}"/>
                                            </p:graphicEl>
                                          </p:spTgt>
                                        </p:tgtEl>
                                        <p:attrNameLst>
                                          <p:attrName>ppt_y</p:attrName>
                                        </p:attrNameLst>
                                      </p:cBhvr>
                                      <p:tavLst>
                                        <p:tav tm="0">
                                          <p:val>
                                            <p:strVal val="#ppt_y-0.4"/>
                                          </p:val>
                                        </p:tav>
                                        <p:tav tm="100000">
                                          <p:val>
                                            <p:strVal val="#ppt_y+0.1"/>
                                          </p:val>
                                        </p:tav>
                                      </p:tavLst>
                                    </p:anim>
                                    <p:anim calcmode="lin" valueType="num">
                                      <p:cBhvr>
                                        <p:cTn id="24" dur="400" accel="100000" fill="hold">
                                          <p:stCondLst>
                                            <p:cond delay="1600"/>
                                          </p:stCondLst>
                                        </p:cTn>
                                        <p:tgtEl>
                                          <p:spTgt spid="9">
                                            <p:graphicEl>
                                              <a:dgm id="{C0531420-4927-47B3-ADBF-88466BB4A7B7}"/>
                                            </p:graphicEl>
                                          </p:spTgt>
                                        </p:tgtEl>
                                        <p:attrNameLst>
                                          <p:attrName>ppt_x</p:attrName>
                                        </p:attrNameLst>
                                      </p:cBhvr>
                                      <p:tavLst>
                                        <p:tav tm="0">
                                          <p:val>
                                            <p:strVal val="#ppt_x-0.05"/>
                                          </p:val>
                                        </p:tav>
                                        <p:tav tm="100000">
                                          <p:val>
                                            <p:strVal val="#ppt_x"/>
                                          </p:val>
                                        </p:tav>
                                      </p:tavLst>
                                    </p:anim>
                                    <p:anim calcmode="lin" valueType="num">
                                      <p:cBhvr>
                                        <p:cTn id="25" dur="400" accel="100000" fill="hold">
                                          <p:stCondLst>
                                            <p:cond delay="1600"/>
                                          </p:stCondLst>
                                        </p:cTn>
                                        <p:tgtEl>
                                          <p:spTgt spid="9">
                                            <p:graphicEl>
                                              <a:dgm id="{C0531420-4927-47B3-ADBF-88466BB4A7B7}"/>
                                            </p:graphicEl>
                                          </p:spTgt>
                                        </p:tgtEl>
                                        <p:attrNameLst>
                                          <p:attrName>ppt_y</p:attrName>
                                        </p:attrNameLst>
                                      </p:cBhvr>
                                      <p:tavLst>
                                        <p:tav tm="0">
                                          <p:val>
                                            <p:strVal val="#ppt_y+0.1"/>
                                          </p:val>
                                        </p:tav>
                                        <p:tav tm="100000">
                                          <p:val>
                                            <p:strVal val="#ppt_y"/>
                                          </p:val>
                                        </p:tav>
                                      </p:tavLst>
                                    </p:anim>
                                  </p:childTnLst>
                                </p:cTn>
                              </p:par>
                            </p:childTnLst>
                          </p:cTn>
                        </p:par>
                        <p:par>
                          <p:cTn id="26" fill="hold">
                            <p:stCondLst>
                              <p:cond delay="4000"/>
                            </p:stCondLst>
                            <p:childTnLst>
                              <p:par>
                                <p:cTn id="27" presetID="30" presetClass="entr" presetSubtype="0" fill="hold" grpId="0" nodeType="afterEffect">
                                  <p:stCondLst>
                                    <p:cond delay="0"/>
                                  </p:stCondLst>
                                  <p:childTnLst>
                                    <p:set>
                                      <p:cBhvr>
                                        <p:cTn id="28" dur="1" fill="hold">
                                          <p:stCondLst>
                                            <p:cond delay="0"/>
                                          </p:stCondLst>
                                        </p:cTn>
                                        <p:tgtEl>
                                          <p:spTgt spid="9">
                                            <p:graphicEl>
                                              <a:dgm id="{711D4913-33BB-4A39-8D00-B7F189CC875E}"/>
                                            </p:graphicEl>
                                          </p:spTgt>
                                        </p:tgtEl>
                                        <p:attrNameLst>
                                          <p:attrName>style.visibility</p:attrName>
                                        </p:attrNameLst>
                                      </p:cBhvr>
                                      <p:to>
                                        <p:strVal val="visible"/>
                                      </p:to>
                                    </p:set>
                                    <p:animEffect transition="in" filter="fade">
                                      <p:cBhvr>
                                        <p:cTn id="29" dur="1600" decel="100000"/>
                                        <p:tgtEl>
                                          <p:spTgt spid="9">
                                            <p:graphicEl>
                                              <a:dgm id="{711D4913-33BB-4A39-8D00-B7F189CC875E}"/>
                                            </p:graphicEl>
                                          </p:spTgt>
                                        </p:tgtEl>
                                      </p:cBhvr>
                                    </p:animEffect>
                                    <p:anim calcmode="lin" valueType="num">
                                      <p:cBhvr>
                                        <p:cTn id="30" dur="1600" decel="100000" fill="hold"/>
                                        <p:tgtEl>
                                          <p:spTgt spid="9">
                                            <p:graphicEl>
                                              <a:dgm id="{711D4913-33BB-4A39-8D00-B7F189CC875E}"/>
                                            </p:graphicEl>
                                          </p:spTgt>
                                        </p:tgtEl>
                                        <p:attrNameLst>
                                          <p:attrName>style.rotation</p:attrName>
                                        </p:attrNameLst>
                                      </p:cBhvr>
                                      <p:tavLst>
                                        <p:tav tm="0">
                                          <p:val>
                                            <p:fltVal val="-90"/>
                                          </p:val>
                                        </p:tav>
                                        <p:tav tm="100000">
                                          <p:val>
                                            <p:fltVal val="0"/>
                                          </p:val>
                                        </p:tav>
                                      </p:tavLst>
                                    </p:anim>
                                    <p:anim calcmode="lin" valueType="num">
                                      <p:cBhvr>
                                        <p:cTn id="31" dur="1600" decel="100000" fill="hold"/>
                                        <p:tgtEl>
                                          <p:spTgt spid="9">
                                            <p:graphicEl>
                                              <a:dgm id="{711D4913-33BB-4A39-8D00-B7F189CC875E}"/>
                                            </p:graphicEl>
                                          </p:spTgt>
                                        </p:tgtEl>
                                        <p:attrNameLst>
                                          <p:attrName>ppt_x</p:attrName>
                                        </p:attrNameLst>
                                      </p:cBhvr>
                                      <p:tavLst>
                                        <p:tav tm="0">
                                          <p:val>
                                            <p:strVal val="#ppt_x+0.4"/>
                                          </p:val>
                                        </p:tav>
                                        <p:tav tm="100000">
                                          <p:val>
                                            <p:strVal val="#ppt_x-0.05"/>
                                          </p:val>
                                        </p:tav>
                                      </p:tavLst>
                                    </p:anim>
                                    <p:anim calcmode="lin" valueType="num">
                                      <p:cBhvr>
                                        <p:cTn id="32" dur="1600" decel="100000" fill="hold"/>
                                        <p:tgtEl>
                                          <p:spTgt spid="9">
                                            <p:graphicEl>
                                              <a:dgm id="{711D4913-33BB-4A39-8D00-B7F189CC875E}"/>
                                            </p:graphicEl>
                                          </p:spTgt>
                                        </p:tgtEl>
                                        <p:attrNameLst>
                                          <p:attrName>ppt_y</p:attrName>
                                        </p:attrNameLst>
                                      </p:cBhvr>
                                      <p:tavLst>
                                        <p:tav tm="0">
                                          <p:val>
                                            <p:strVal val="#ppt_y-0.4"/>
                                          </p:val>
                                        </p:tav>
                                        <p:tav tm="100000">
                                          <p:val>
                                            <p:strVal val="#ppt_y+0.1"/>
                                          </p:val>
                                        </p:tav>
                                      </p:tavLst>
                                    </p:anim>
                                    <p:anim calcmode="lin" valueType="num">
                                      <p:cBhvr>
                                        <p:cTn id="33" dur="400" accel="100000" fill="hold">
                                          <p:stCondLst>
                                            <p:cond delay="1600"/>
                                          </p:stCondLst>
                                        </p:cTn>
                                        <p:tgtEl>
                                          <p:spTgt spid="9">
                                            <p:graphicEl>
                                              <a:dgm id="{711D4913-33BB-4A39-8D00-B7F189CC875E}"/>
                                            </p:graphicEl>
                                          </p:spTgt>
                                        </p:tgtEl>
                                        <p:attrNameLst>
                                          <p:attrName>ppt_x</p:attrName>
                                        </p:attrNameLst>
                                      </p:cBhvr>
                                      <p:tavLst>
                                        <p:tav tm="0">
                                          <p:val>
                                            <p:strVal val="#ppt_x-0.05"/>
                                          </p:val>
                                        </p:tav>
                                        <p:tav tm="100000">
                                          <p:val>
                                            <p:strVal val="#ppt_x"/>
                                          </p:val>
                                        </p:tav>
                                      </p:tavLst>
                                    </p:anim>
                                    <p:anim calcmode="lin" valueType="num">
                                      <p:cBhvr>
                                        <p:cTn id="34" dur="400" accel="100000" fill="hold">
                                          <p:stCondLst>
                                            <p:cond delay="1600"/>
                                          </p:stCondLst>
                                        </p:cTn>
                                        <p:tgtEl>
                                          <p:spTgt spid="9">
                                            <p:graphicEl>
                                              <a:dgm id="{711D4913-33BB-4A39-8D00-B7F189CC875E}"/>
                                            </p:graphicEl>
                                          </p:spTgt>
                                        </p:tgtEl>
                                        <p:attrNameLst>
                                          <p:attrName>ppt_y</p:attrName>
                                        </p:attrNameLst>
                                      </p:cBhvr>
                                      <p:tavLst>
                                        <p:tav tm="0">
                                          <p:val>
                                            <p:strVal val="#ppt_y+0.1"/>
                                          </p:val>
                                        </p:tav>
                                        <p:tav tm="100000">
                                          <p:val>
                                            <p:strVal val="#ppt_y"/>
                                          </p:val>
                                        </p:tav>
                                      </p:tavLst>
                                    </p:anim>
                                  </p:childTnLst>
                                </p:cTn>
                              </p:par>
                            </p:childTnLst>
                          </p:cTn>
                        </p:par>
                        <p:par>
                          <p:cTn id="35" fill="hold">
                            <p:stCondLst>
                              <p:cond delay="6000"/>
                            </p:stCondLst>
                            <p:childTnLst>
                              <p:par>
                                <p:cTn id="36" presetID="30" presetClass="entr" presetSubtype="0" fill="hold" grpId="0" nodeType="afterEffect">
                                  <p:stCondLst>
                                    <p:cond delay="0"/>
                                  </p:stCondLst>
                                  <p:childTnLst>
                                    <p:set>
                                      <p:cBhvr>
                                        <p:cTn id="37" dur="1" fill="hold">
                                          <p:stCondLst>
                                            <p:cond delay="0"/>
                                          </p:stCondLst>
                                        </p:cTn>
                                        <p:tgtEl>
                                          <p:spTgt spid="9">
                                            <p:graphicEl>
                                              <a:dgm id="{2E99458A-E780-4F3E-93D3-1843676FFAAD}"/>
                                            </p:graphicEl>
                                          </p:spTgt>
                                        </p:tgtEl>
                                        <p:attrNameLst>
                                          <p:attrName>style.visibility</p:attrName>
                                        </p:attrNameLst>
                                      </p:cBhvr>
                                      <p:to>
                                        <p:strVal val="visible"/>
                                      </p:to>
                                    </p:set>
                                    <p:animEffect transition="in" filter="fade">
                                      <p:cBhvr>
                                        <p:cTn id="38" dur="1600" decel="100000"/>
                                        <p:tgtEl>
                                          <p:spTgt spid="9">
                                            <p:graphicEl>
                                              <a:dgm id="{2E99458A-E780-4F3E-93D3-1843676FFAAD}"/>
                                            </p:graphicEl>
                                          </p:spTgt>
                                        </p:tgtEl>
                                      </p:cBhvr>
                                    </p:animEffect>
                                    <p:anim calcmode="lin" valueType="num">
                                      <p:cBhvr>
                                        <p:cTn id="39" dur="1600" decel="100000" fill="hold"/>
                                        <p:tgtEl>
                                          <p:spTgt spid="9">
                                            <p:graphicEl>
                                              <a:dgm id="{2E99458A-E780-4F3E-93D3-1843676FFAAD}"/>
                                            </p:graphicEl>
                                          </p:spTgt>
                                        </p:tgtEl>
                                        <p:attrNameLst>
                                          <p:attrName>style.rotation</p:attrName>
                                        </p:attrNameLst>
                                      </p:cBhvr>
                                      <p:tavLst>
                                        <p:tav tm="0">
                                          <p:val>
                                            <p:fltVal val="-90"/>
                                          </p:val>
                                        </p:tav>
                                        <p:tav tm="100000">
                                          <p:val>
                                            <p:fltVal val="0"/>
                                          </p:val>
                                        </p:tav>
                                      </p:tavLst>
                                    </p:anim>
                                    <p:anim calcmode="lin" valueType="num">
                                      <p:cBhvr>
                                        <p:cTn id="40" dur="1600" decel="100000" fill="hold"/>
                                        <p:tgtEl>
                                          <p:spTgt spid="9">
                                            <p:graphicEl>
                                              <a:dgm id="{2E99458A-E780-4F3E-93D3-1843676FFAAD}"/>
                                            </p:graphicEl>
                                          </p:spTgt>
                                        </p:tgtEl>
                                        <p:attrNameLst>
                                          <p:attrName>ppt_x</p:attrName>
                                        </p:attrNameLst>
                                      </p:cBhvr>
                                      <p:tavLst>
                                        <p:tav tm="0">
                                          <p:val>
                                            <p:strVal val="#ppt_x+0.4"/>
                                          </p:val>
                                        </p:tav>
                                        <p:tav tm="100000">
                                          <p:val>
                                            <p:strVal val="#ppt_x-0.05"/>
                                          </p:val>
                                        </p:tav>
                                      </p:tavLst>
                                    </p:anim>
                                    <p:anim calcmode="lin" valueType="num">
                                      <p:cBhvr>
                                        <p:cTn id="41" dur="1600" decel="100000" fill="hold"/>
                                        <p:tgtEl>
                                          <p:spTgt spid="9">
                                            <p:graphicEl>
                                              <a:dgm id="{2E99458A-E780-4F3E-93D3-1843676FFAAD}"/>
                                            </p:graphicEl>
                                          </p:spTgt>
                                        </p:tgtEl>
                                        <p:attrNameLst>
                                          <p:attrName>ppt_y</p:attrName>
                                        </p:attrNameLst>
                                      </p:cBhvr>
                                      <p:tavLst>
                                        <p:tav tm="0">
                                          <p:val>
                                            <p:strVal val="#ppt_y-0.4"/>
                                          </p:val>
                                        </p:tav>
                                        <p:tav tm="100000">
                                          <p:val>
                                            <p:strVal val="#ppt_y+0.1"/>
                                          </p:val>
                                        </p:tav>
                                      </p:tavLst>
                                    </p:anim>
                                    <p:anim calcmode="lin" valueType="num">
                                      <p:cBhvr>
                                        <p:cTn id="42" dur="400" accel="100000" fill="hold">
                                          <p:stCondLst>
                                            <p:cond delay="1600"/>
                                          </p:stCondLst>
                                        </p:cTn>
                                        <p:tgtEl>
                                          <p:spTgt spid="9">
                                            <p:graphicEl>
                                              <a:dgm id="{2E99458A-E780-4F3E-93D3-1843676FFAAD}"/>
                                            </p:graphicEl>
                                          </p:spTgt>
                                        </p:tgtEl>
                                        <p:attrNameLst>
                                          <p:attrName>ppt_x</p:attrName>
                                        </p:attrNameLst>
                                      </p:cBhvr>
                                      <p:tavLst>
                                        <p:tav tm="0">
                                          <p:val>
                                            <p:strVal val="#ppt_x-0.05"/>
                                          </p:val>
                                        </p:tav>
                                        <p:tav tm="100000">
                                          <p:val>
                                            <p:strVal val="#ppt_x"/>
                                          </p:val>
                                        </p:tav>
                                      </p:tavLst>
                                    </p:anim>
                                    <p:anim calcmode="lin" valueType="num">
                                      <p:cBhvr>
                                        <p:cTn id="43" dur="400" accel="100000" fill="hold">
                                          <p:stCondLst>
                                            <p:cond delay="1600"/>
                                          </p:stCondLst>
                                        </p:cTn>
                                        <p:tgtEl>
                                          <p:spTgt spid="9">
                                            <p:graphicEl>
                                              <a:dgm id="{2E99458A-E780-4F3E-93D3-1843676FFAAD}"/>
                                            </p:graphicEl>
                                          </p:spTgt>
                                        </p:tgtEl>
                                        <p:attrNameLst>
                                          <p:attrName>ppt_y</p:attrName>
                                        </p:attrNameLst>
                                      </p:cBhvr>
                                      <p:tavLst>
                                        <p:tav tm="0">
                                          <p:val>
                                            <p:strVal val="#ppt_y+0.1"/>
                                          </p:val>
                                        </p:tav>
                                        <p:tav tm="100000">
                                          <p:val>
                                            <p:strVal val="#ppt_y"/>
                                          </p:val>
                                        </p:tav>
                                      </p:tavLst>
                                    </p:anim>
                                  </p:childTnLst>
                                </p:cTn>
                              </p:par>
                            </p:childTnLst>
                          </p:cTn>
                        </p:par>
                        <p:par>
                          <p:cTn id="44" fill="hold">
                            <p:stCondLst>
                              <p:cond delay="8000"/>
                            </p:stCondLst>
                            <p:childTnLst>
                              <p:par>
                                <p:cTn id="45" presetID="30" presetClass="entr" presetSubtype="0" fill="hold" grpId="0" nodeType="afterEffect">
                                  <p:stCondLst>
                                    <p:cond delay="0"/>
                                  </p:stCondLst>
                                  <p:childTnLst>
                                    <p:set>
                                      <p:cBhvr>
                                        <p:cTn id="46" dur="1" fill="hold">
                                          <p:stCondLst>
                                            <p:cond delay="0"/>
                                          </p:stCondLst>
                                        </p:cTn>
                                        <p:tgtEl>
                                          <p:spTgt spid="9">
                                            <p:graphicEl>
                                              <a:dgm id="{624DC9DC-6B3E-4A92-AAA4-D0DF9D675C25}"/>
                                            </p:graphicEl>
                                          </p:spTgt>
                                        </p:tgtEl>
                                        <p:attrNameLst>
                                          <p:attrName>style.visibility</p:attrName>
                                        </p:attrNameLst>
                                      </p:cBhvr>
                                      <p:to>
                                        <p:strVal val="visible"/>
                                      </p:to>
                                    </p:set>
                                    <p:animEffect transition="in" filter="fade">
                                      <p:cBhvr>
                                        <p:cTn id="47" dur="1600" decel="100000"/>
                                        <p:tgtEl>
                                          <p:spTgt spid="9">
                                            <p:graphicEl>
                                              <a:dgm id="{624DC9DC-6B3E-4A92-AAA4-D0DF9D675C25}"/>
                                            </p:graphicEl>
                                          </p:spTgt>
                                        </p:tgtEl>
                                      </p:cBhvr>
                                    </p:animEffect>
                                    <p:anim calcmode="lin" valueType="num">
                                      <p:cBhvr>
                                        <p:cTn id="48" dur="1600" decel="100000" fill="hold"/>
                                        <p:tgtEl>
                                          <p:spTgt spid="9">
                                            <p:graphicEl>
                                              <a:dgm id="{624DC9DC-6B3E-4A92-AAA4-D0DF9D675C25}"/>
                                            </p:graphicEl>
                                          </p:spTgt>
                                        </p:tgtEl>
                                        <p:attrNameLst>
                                          <p:attrName>style.rotation</p:attrName>
                                        </p:attrNameLst>
                                      </p:cBhvr>
                                      <p:tavLst>
                                        <p:tav tm="0">
                                          <p:val>
                                            <p:fltVal val="-90"/>
                                          </p:val>
                                        </p:tav>
                                        <p:tav tm="100000">
                                          <p:val>
                                            <p:fltVal val="0"/>
                                          </p:val>
                                        </p:tav>
                                      </p:tavLst>
                                    </p:anim>
                                    <p:anim calcmode="lin" valueType="num">
                                      <p:cBhvr>
                                        <p:cTn id="49" dur="1600" decel="100000" fill="hold"/>
                                        <p:tgtEl>
                                          <p:spTgt spid="9">
                                            <p:graphicEl>
                                              <a:dgm id="{624DC9DC-6B3E-4A92-AAA4-D0DF9D675C25}"/>
                                            </p:graphicEl>
                                          </p:spTgt>
                                        </p:tgtEl>
                                        <p:attrNameLst>
                                          <p:attrName>ppt_x</p:attrName>
                                        </p:attrNameLst>
                                      </p:cBhvr>
                                      <p:tavLst>
                                        <p:tav tm="0">
                                          <p:val>
                                            <p:strVal val="#ppt_x+0.4"/>
                                          </p:val>
                                        </p:tav>
                                        <p:tav tm="100000">
                                          <p:val>
                                            <p:strVal val="#ppt_x-0.05"/>
                                          </p:val>
                                        </p:tav>
                                      </p:tavLst>
                                    </p:anim>
                                    <p:anim calcmode="lin" valueType="num">
                                      <p:cBhvr>
                                        <p:cTn id="50" dur="1600" decel="100000" fill="hold"/>
                                        <p:tgtEl>
                                          <p:spTgt spid="9">
                                            <p:graphicEl>
                                              <a:dgm id="{624DC9DC-6B3E-4A92-AAA4-D0DF9D675C25}"/>
                                            </p:graphicEl>
                                          </p:spTgt>
                                        </p:tgtEl>
                                        <p:attrNameLst>
                                          <p:attrName>ppt_y</p:attrName>
                                        </p:attrNameLst>
                                      </p:cBhvr>
                                      <p:tavLst>
                                        <p:tav tm="0">
                                          <p:val>
                                            <p:strVal val="#ppt_y-0.4"/>
                                          </p:val>
                                        </p:tav>
                                        <p:tav tm="100000">
                                          <p:val>
                                            <p:strVal val="#ppt_y+0.1"/>
                                          </p:val>
                                        </p:tav>
                                      </p:tavLst>
                                    </p:anim>
                                    <p:anim calcmode="lin" valueType="num">
                                      <p:cBhvr>
                                        <p:cTn id="51" dur="400" accel="100000" fill="hold">
                                          <p:stCondLst>
                                            <p:cond delay="1600"/>
                                          </p:stCondLst>
                                        </p:cTn>
                                        <p:tgtEl>
                                          <p:spTgt spid="9">
                                            <p:graphicEl>
                                              <a:dgm id="{624DC9DC-6B3E-4A92-AAA4-D0DF9D675C25}"/>
                                            </p:graphicEl>
                                          </p:spTgt>
                                        </p:tgtEl>
                                        <p:attrNameLst>
                                          <p:attrName>ppt_x</p:attrName>
                                        </p:attrNameLst>
                                      </p:cBhvr>
                                      <p:tavLst>
                                        <p:tav tm="0">
                                          <p:val>
                                            <p:strVal val="#ppt_x-0.05"/>
                                          </p:val>
                                        </p:tav>
                                        <p:tav tm="100000">
                                          <p:val>
                                            <p:strVal val="#ppt_x"/>
                                          </p:val>
                                        </p:tav>
                                      </p:tavLst>
                                    </p:anim>
                                    <p:anim calcmode="lin" valueType="num">
                                      <p:cBhvr>
                                        <p:cTn id="52" dur="400" accel="100000" fill="hold">
                                          <p:stCondLst>
                                            <p:cond delay="1600"/>
                                          </p:stCondLst>
                                        </p:cTn>
                                        <p:tgtEl>
                                          <p:spTgt spid="9">
                                            <p:graphicEl>
                                              <a:dgm id="{624DC9DC-6B3E-4A92-AAA4-D0DF9D675C25}"/>
                                            </p:graphic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uiExpand="1">
        <p:bldSub>
          <a:bldDgm bld="one"/>
        </p:bldSub>
      </p:bldGraphic>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4294967295"/>
          </p:nvPr>
        </p:nvGraphicFramePr>
        <p:xfrm>
          <a:off x="685800" y="990600"/>
          <a:ext cx="7543800" cy="533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Date Placeholder 4"/>
          <p:cNvSpPr>
            <a:spLocks noGrp="1"/>
          </p:cNvSpPr>
          <p:nvPr>
            <p:ph type="dt" sz="half" idx="10"/>
          </p:nvPr>
        </p:nvSpPr>
        <p:spPr/>
        <p:txBody>
          <a:bodyPr/>
          <a:lstStyle/>
          <a:p>
            <a:fld id="{29504B7A-CBDD-405B-86BC-533341691385}"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30</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graphicEl>
                                              <a:dgm id="{3A0E4887-0824-4D4C-A075-6B724FB9418C}"/>
                                            </p:graphicEl>
                                          </p:spTgt>
                                        </p:tgtEl>
                                        <p:attrNameLst>
                                          <p:attrName>style.visibility</p:attrName>
                                        </p:attrNameLst>
                                      </p:cBhvr>
                                      <p:to>
                                        <p:strVal val="visible"/>
                                      </p:to>
                                    </p:set>
                                    <p:animEffect transition="in" filter="wipe(down)">
                                      <p:cBhvr>
                                        <p:cTn id="7" dur="580">
                                          <p:stCondLst>
                                            <p:cond delay="0"/>
                                          </p:stCondLst>
                                        </p:cTn>
                                        <p:tgtEl>
                                          <p:spTgt spid="4">
                                            <p:graphicEl>
                                              <a:dgm id="{3A0E4887-0824-4D4C-A075-6B724FB9418C}"/>
                                            </p:graphicEl>
                                          </p:spTgt>
                                        </p:tgtEl>
                                      </p:cBhvr>
                                    </p:animEffect>
                                    <p:anim calcmode="lin" valueType="num">
                                      <p:cBhvr>
                                        <p:cTn id="8" dur="1822" tmFilter="0,0; 0.14,0.36; 0.43,0.73; 0.71,0.91; 1.0,1.0">
                                          <p:stCondLst>
                                            <p:cond delay="0"/>
                                          </p:stCondLst>
                                        </p:cTn>
                                        <p:tgtEl>
                                          <p:spTgt spid="4">
                                            <p:graphicEl>
                                              <a:dgm id="{3A0E4887-0824-4D4C-A075-6B724FB9418C}"/>
                                            </p:graphic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graphicEl>
                                              <a:dgm id="{3A0E4887-0824-4D4C-A075-6B724FB9418C}"/>
                                            </p:graphic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graphicEl>
                                              <a:dgm id="{3A0E4887-0824-4D4C-A075-6B724FB9418C}"/>
                                            </p:graphic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graphicEl>
                                              <a:dgm id="{3A0E4887-0824-4D4C-A075-6B724FB9418C}"/>
                                            </p:graphic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graphicEl>
                                              <a:dgm id="{3A0E4887-0824-4D4C-A075-6B724FB9418C}"/>
                                            </p:graphic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graphicEl>
                                              <a:dgm id="{3A0E4887-0824-4D4C-A075-6B724FB9418C}"/>
                                            </p:graphicEl>
                                          </p:spTgt>
                                        </p:tgtEl>
                                      </p:cBhvr>
                                      <p:to x="100000" y="60000"/>
                                    </p:animScale>
                                    <p:animScale>
                                      <p:cBhvr>
                                        <p:cTn id="14" dur="166" decel="50000">
                                          <p:stCondLst>
                                            <p:cond delay="676"/>
                                          </p:stCondLst>
                                        </p:cTn>
                                        <p:tgtEl>
                                          <p:spTgt spid="4">
                                            <p:graphicEl>
                                              <a:dgm id="{3A0E4887-0824-4D4C-A075-6B724FB9418C}"/>
                                            </p:graphicEl>
                                          </p:spTgt>
                                        </p:tgtEl>
                                      </p:cBhvr>
                                      <p:to x="100000" y="100000"/>
                                    </p:animScale>
                                    <p:animScale>
                                      <p:cBhvr>
                                        <p:cTn id="15" dur="26">
                                          <p:stCondLst>
                                            <p:cond delay="1312"/>
                                          </p:stCondLst>
                                        </p:cTn>
                                        <p:tgtEl>
                                          <p:spTgt spid="4">
                                            <p:graphicEl>
                                              <a:dgm id="{3A0E4887-0824-4D4C-A075-6B724FB9418C}"/>
                                            </p:graphicEl>
                                          </p:spTgt>
                                        </p:tgtEl>
                                      </p:cBhvr>
                                      <p:to x="100000" y="80000"/>
                                    </p:animScale>
                                    <p:animScale>
                                      <p:cBhvr>
                                        <p:cTn id="16" dur="166" decel="50000">
                                          <p:stCondLst>
                                            <p:cond delay="1338"/>
                                          </p:stCondLst>
                                        </p:cTn>
                                        <p:tgtEl>
                                          <p:spTgt spid="4">
                                            <p:graphicEl>
                                              <a:dgm id="{3A0E4887-0824-4D4C-A075-6B724FB9418C}"/>
                                            </p:graphicEl>
                                          </p:spTgt>
                                        </p:tgtEl>
                                      </p:cBhvr>
                                      <p:to x="100000" y="100000"/>
                                    </p:animScale>
                                    <p:animScale>
                                      <p:cBhvr>
                                        <p:cTn id="17" dur="26">
                                          <p:stCondLst>
                                            <p:cond delay="1642"/>
                                          </p:stCondLst>
                                        </p:cTn>
                                        <p:tgtEl>
                                          <p:spTgt spid="4">
                                            <p:graphicEl>
                                              <a:dgm id="{3A0E4887-0824-4D4C-A075-6B724FB9418C}"/>
                                            </p:graphicEl>
                                          </p:spTgt>
                                        </p:tgtEl>
                                      </p:cBhvr>
                                      <p:to x="100000" y="90000"/>
                                    </p:animScale>
                                    <p:animScale>
                                      <p:cBhvr>
                                        <p:cTn id="18" dur="166" decel="50000">
                                          <p:stCondLst>
                                            <p:cond delay="1668"/>
                                          </p:stCondLst>
                                        </p:cTn>
                                        <p:tgtEl>
                                          <p:spTgt spid="4">
                                            <p:graphicEl>
                                              <a:dgm id="{3A0E4887-0824-4D4C-A075-6B724FB9418C}"/>
                                            </p:graphicEl>
                                          </p:spTgt>
                                        </p:tgtEl>
                                      </p:cBhvr>
                                      <p:to x="100000" y="100000"/>
                                    </p:animScale>
                                    <p:animScale>
                                      <p:cBhvr>
                                        <p:cTn id="19" dur="26">
                                          <p:stCondLst>
                                            <p:cond delay="1808"/>
                                          </p:stCondLst>
                                        </p:cTn>
                                        <p:tgtEl>
                                          <p:spTgt spid="4">
                                            <p:graphicEl>
                                              <a:dgm id="{3A0E4887-0824-4D4C-A075-6B724FB9418C}"/>
                                            </p:graphicEl>
                                          </p:spTgt>
                                        </p:tgtEl>
                                      </p:cBhvr>
                                      <p:to x="100000" y="95000"/>
                                    </p:animScale>
                                    <p:animScale>
                                      <p:cBhvr>
                                        <p:cTn id="20" dur="166" decel="50000">
                                          <p:stCondLst>
                                            <p:cond delay="1834"/>
                                          </p:stCondLst>
                                        </p:cTn>
                                        <p:tgtEl>
                                          <p:spTgt spid="4">
                                            <p:graphicEl>
                                              <a:dgm id="{3A0E4887-0824-4D4C-A075-6B724FB9418C}"/>
                                            </p:graphicEl>
                                          </p:spTgt>
                                        </p:tgtEl>
                                      </p:cBhvr>
                                      <p:to x="100000" y="100000"/>
                                    </p:animScale>
                                  </p:childTnLst>
                                </p:cTn>
                              </p:par>
                            </p:childTnLst>
                          </p:cTn>
                        </p:par>
                        <p:par>
                          <p:cTn id="21" fill="hold">
                            <p:stCondLst>
                              <p:cond delay="2000"/>
                            </p:stCondLst>
                            <p:childTnLst>
                              <p:par>
                                <p:cTn id="22" presetID="26" presetClass="entr" presetSubtype="0" fill="hold" grpId="0" nodeType="afterEffect">
                                  <p:stCondLst>
                                    <p:cond delay="0"/>
                                  </p:stCondLst>
                                  <p:childTnLst>
                                    <p:set>
                                      <p:cBhvr>
                                        <p:cTn id="23" dur="1" fill="hold">
                                          <p:stCondLst>
                                            <p:cond delay="0"/>
                                          </p:stCondLst>
                                        </p:cTn>
                                        <p:tgtEl>
                                          <p:spTgt spid="4">
                                            <p:graphicEl>
                                              <a:dgm id="{29CF446F-9F7D-4A85-8150-BBF2F959CD83}"/>
                                            </p:graphicEl>
                                          </p:spTgt>
                                        </p:tgtEl>
                                        <p:attrNameLst>
                                          <p:attrName>style.visibility</p:attrName>
                                        </p:attrNameLst>
                                      </p:cBhvr>
                                      <p:to>
                                        <p:strVal val="visible"/>
                                      </p:to>
                                    </p:set>
                                    <p:animEffect transition="in" filter="wipe(down)">
                                      <p:cBhvr>
                                        <p:cTn id="24" dur="580">
                                          <p:stCondLst>
                                            <p:cond delay="0"/>
                                          </p:stCondLst>
                                        </p:cTn>
                                        <p:tgtEl>
                                          <p:spTgt spid="4">
                                            <p:graphicEl>
                                              <a:dgm id="{29CF446F-9F7D-4A85-8150-BBF2F959CD83}"/>
                                            </p:graphicEl>
                                          </p:spTgt>
                                        </p:tgtEl>
                                      </p:cBhvr>
                                    </p:animEffect>
                                    <p:anim calcmode="lin" valueType="num">
                                      <p:cBhvr>
                                        <p:cTn id="25" dur="1822" tmFilter="0,0; 0.14,0.36; 0.43,0.73; 0.71,0.91; 1.0,1.0">
                                          <p:stCondLst>
                                            <p:cond delay="0"/>
                                          </p:stCondLst>
                                        </p:cTn>
                                        <p:tgtEl>
                                          <p:spTgt spid="4">
                                            <p:graphicEl>
                                              <a:dgm id="{29CF446F-9F7D-4A85-8150-BBF2F959CD83}"/>
                                            </p:graphic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4">
                                            <p:graphicEl>
                                              <a:dgm id="{29CF446F-9F7D-4A85-8150-BBF2F959CD83}"/>
                                            </p:graphic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4">
                                            <p:graphicEl>
                                              <a:dgm id="{29CF446F-9F7D-4A85-8150-BBF2F959CD83}"/>
                                            </p:graphic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4">
                                            <p:graphicEl>
                                              <a:dgm id="{29CF446F-9F7D-4A85-8150-BBF2F959CD83}"/>
                                            </p:graphic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4">
                                            <p:graphicEl>
                                              <a:dgm id="{29CF446F-9F7D-4A85-8150-BBF2F959CD83}"/>
                                            </p:graphic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4">
                                            <p:graphicEl>
                                              <a:dgm id="{29CF446F-9F7D-4A85-8150-BBF2F959CD83}"/>
                                            </p:graphicEl>
                                          </p:spTgt>
                                        </p:tgtEl>
                                      </p:cBhvr>
                                      <p:to x="100000" y="60000"/>
                                    </p:animScale>
                                    <p:animScale>
                                      <p:cBhvr>
                                        <p:cTn id="31" dur="166" decel="50000">
                                          <p:stCondLst>
                                            <p:cond delay="676"/>
                                          </p:stCondLst>
                                        </p:cTn>
                                        <p:tgtEl>
                                          <p:spTgt spid="4">
                                            <p:graphicEl>
                                              <a:dgm id="{29CF446F-9F7D-4A85-8150-BBF2F959CD83}"/>
                                            </p:graphicEl>
                                          </p:spTgt>
                                        </p:tgtEl>
                                      </p:cBhvr>
                                      <p:to x="100000" y="100000"/>
                                    </p:animScale>
                                    <p:animScale>
                                      <p:cBhvr>
                                        <p:cTn id="32" dur="26">
                                          <p:stCondLst>
                                            <p:cond delay="1312"/>
                                          </p:stCondLst>
                                        </p:cTn>
                                        <p:tgtEl>
                                          <p:spTgt spid="4">
                                            <p:graphicEl>
                                              <a:dgm id="{29CF446F-9F7D-4A85-8150-BBF2F959CD83}"/>
                                            </p:graphicEl>
                                          </p:spTgt>
                                        </p:tgtEl>
                                      </p:cBhvr>
                                      <p:to x="100000" y="80000"/>
                                    </p:animScale>
                                    <p:animScale>
                                      <p:cBhvr>
                                        <p:cTn id="33" dur="166" decel="50000">
                                          <p:stCondLst>
                                            <p:cond delay="1338"/>
                                          </p:stCondLst>
                                        </p:cTn>
                                        <p:tgtEl>
                                          <p:spTgt spid="4">
                                            <p:graphicEl>
                                              <a:dgm id="{29CF446F-9F7D-4A85-8150-BBF2F959CD83}"/>
                                            </p:graphicEl>
                                          </p:spTgt>
                                        </p:tgtEl>
                                      </p:cBhvr>
                                      <p:to x="100000" y="100000"/>
                                    </p:animScale>
                                    <p:animScale>
                                      <p:cBhvr>
                                        <p:cTn id="34" dur="26">
                                          <p:stCondLst>
                                            <p:cond delay="1642"/>
                                          </p:stCondLst>
                                        </p:cTn>
                                        <p:tgtEl>
                                          <p:spTgt spid="4">
                                            <p:graphicEl>
                                              <a:dgm id="{29CF446F-9F7D-4A85-8150-BBF2F959CD83}"/>
                                            </p:graphicEl>
                                          </p:spTgt>
                                        </p:tgtEl>
                                      </p:cBhvr>
                                      <p:to x="100000" y="90000"/>
                                    </p:animScale>
                                    <p:animScale>
                                      <p:cBhvr>
                                        <p:cTn id="35" dur="166" decel="50000">
                                          <p:stCondLst>
                                            <p:cond delay="1668"/>
                                          </p:stCondLst>
                                        </p:cTn>
                                        <p:tgtEl>
                                          <p:spTgt spid="4">
                                            <p:graphicEl>
                                              <a:dgm id="{29CF446F-9F7D-4A85-8150-BBF2F959CD83}"/>
                                            </p:graphicEl>
                                          </p:spTgt>
                                        </p:tgtEl>
                                      </p:cBhvr>
                                      <p:to x="100000" y="100000"/>
                                    </p:animScale>
                                    <p:animScale>
                                      <p:cBhvr>
                                        <p:cTn id="36" dur="26">
                                          <p:stCondLst>
                                            <p:cond delay="1808"/>
                                          </p:stCondLst>
                                        </p:cTn>
                                        <p:tgtEl>
                                          <p:spTgt spid="4">
                                            <p:graphicEl>
                                              <a:dgm id="{29CF446F-9F7D-4A85-8150-BBF2F959CD83}"/>
                                            </p:graphicEl>
                                          </p:spTgt>
                                        </p:tgtEl>
                                      </p:cBhvr>
                                      <p:to x="100000" y="95000"/>
                                    </p:animScale>
                                    <p:animScale>
                                      <p:cBhvr>
                                        <p:cTn id="37" dur="166" decel="50000">
                                          <p:stCondLst>
                                            <p:cond delay="1834"/>
                                          </p:stCondLst>
                                        </p:cTn>
                                        <p:tgtEl>
                                          <p:spTgt spid="4">
                                            <p:graphicEl>
                                              <a:dgm id="{29CF446F-9F7D-4A85-8150-BBF2F959CD83}"/>
                                            </p:graphicEl>
                                          </p:spTgt>
                                        </p:tgtEl>
                                      </p:cBhvr>
                                      <p:to x="100000" y="100000"/>
                                    </p:animScale>
                                  </p:childTnLst>
                                </p:cTn>
                              </p:par>
                              <p:par>
                                <p:cTn id="38" presetID="26" presetClass="entr" presetSubtype="0" fill="hold" grpId="0" nodeType="withEffect">
                                  <p:stCondLst>
                                    <p:cond delay="0"/>
                                  </p:stCondLst>
                                  <p:childTnLst>
                                    <p:set>
                                      <p:cBhvr>
                                        <p:cTn id="39" dur="1" fill="hold">
                                          <p:stCondLst>
                                            <p:cond delay="0"/>
                                          </p:stCondLst>
                                        </p:cTn>
                                        <p:tgtEl>
                                          <p:spTgt spid="4">
                                            <p:graphicEl>
                                              <a:dgm id="{C9F0756A-1BC5-466C-804B-631E6797F79C}"/>
                                            </p:graphicEl>
                                          </p:spTgt>
                                        </p:tgtEl>
                                        <p:attrNameLst>
                                          <p:attrName>style.visibility</p:attrName>
                                        </p:attrNameLst>
                                      </p:cBhvr>
                                      <p:to>
                                        <p:strVal val="visible"/>
                                      </p:to>
                                    </p:set>
                                    <p:animEffect transition="in" filter="wipe(down)">
                                      <p:cBhvr>
                                        <p:cTn id="40" dur="580">
                                          <p:stCondLst>
                                            <p:cond delay="0"/>
                                          </p:stCondLst>
                                        </p:cTn>
                                        <p:tgtEl>
                                          <p:spTgt spid="4">
                                            <p:graphicEl>
                                              <a:dgm id="{C9F0756A-1BC5-466C-804B-631E6797F79C}"/>
                                            </p:graphicEl>
                                          </p:spTgt>
                                        </p:tgtEl>
                                      </p:cBhvr>
                                    </p:animEffect>
                                    <p:anim calcmode="lin" valueType="num">
                                      <p:cBhvr>
                                        <p:cTn id="41" dur="1822" tmFilter="0,0; 0.14,0.36; 0.43,0.73; 0.71,0.91; 1.0,1.0">
                                          <p:stCondLst>
                                            <p:cond delay="0"/>
                                          </p:stCondLst>
                                        </p:cTn>
                                        <p:tgtEl>
                                          <p:spTgt spid="4">
                                            <p:graphicEl>
                                              <a:dgm id="{C9F0756A-1BC5-466C-804B-631E6797F79C}"/>
                                            </p:graphic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4">
                                            <p:graphicEl>
                                              <a:dgm id="{C9F0756A-1BC5-466C-804B-631E6797F79C}"/>
                                            </p:graphic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4">
                                            <p:graphicEl>
                                              <a:dgm id="{C9F0756A-1BC5-466C-804B-631E6797F79C}"/>
                                            </p:graphic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4">
                                            <p:graphicEl>
                                              <a:dgm id="{C9F0756A-1BC5-466C-804B-631E6797F79C}"/>
                                            </p:graphic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4">
                                            <p:graphicEl>
                                              <a:dgm id="{C9F0756A-1BC5-466C-804B-631E6797F79C}"/>
                                            </p:graphic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4">
                                            <p:graphicEl>
                                              <a:dgm id="{C9F0756A-1BC5-466C-804B-631E6797F79C}"/>
                                            </p:graphicEl>
                                          </p:spTgt>
                                        </p:tgtEl>
                                      </p:cBhvr>
                                      <p:to x="100000" y="60000"/>
                                    </p:animScale>
                                    <p:animScale>
                                      <p:cBhvr>
                                        <p:cTn id="47" dur="166" decel="50000">
                                          <p:stCondLst>
                                            <p:cond delay="676"/>
                                          </p:stCondLst>
                                        </p:cTn>
                                        <p:tgtEl>
                                          <p:spTgt spid="4">
                                            <p:graphicEl>
                                              <a:dgm id="{C9F0756A-1BC5-466C-804B-631E6797F79C}"/>
                                            </p:graphicEl>
                                          </p:spTgt>
                                        </p:tgtEl>
                                      </p:cBhvr>
                                      <p:to x="100000" y="100000"/>
                                    </p:animScale>
                                    <p:animScale>
                                      <p:cBhvr>
                                        <p:cTn id="48" dur="26">
                                          <p:stCondLst>
                                            <p:cond delay="1312"/>
                                          </p:stCondLst>
                                        </p:cTn>
                                        <p:tgtEl>
                                          <p:spTgt spid="4">
                                            <p:graphicEl>
                                              <a:dgm id="{C9F0756A-1BC5-466C-804B-631E6797F79C}"/>
                                            </p:graphicEl>
                                          </p:spTgt>
                                        </p:tgtEl>
                                      </p:cBhvr>
                                      <p:to x="100000" y="80000"/>
                                    </p:animScale>
                                    <p:animScale>
                                      <p:cBhvr>
                                        <p:cTn id="49" dur="166" decel="50000">
                                          <p:stCondLst>
                                            <p:cond delay="1338"/>
                                          </p:stCondLst>
                                        </p:cTn>
                                        <p:tgtEl>
                                          <p:spTgt spid="4">
                                            <p:graphicEl>
                                              <a:dgm id="{C9F0756A-1BC5-466C-804B-631E6797F79C}"/>
                                            </p:graphicEl>
                                          </p:spTgt>
                                        </p:tgtEl>
                                      </p:cBhvr>
                                      <p:to x="100000" y="100000"/>
                                    </p:animScale>
                                    <p:animScale>
                                      <p:cBhvr>
                                        <p:cTn id="50" dur="26">
                                          <p:stCondLst>
                                            <p:cond delay="1642"/>
                                          </p:stCondLst>
                                        </p:cTn>
                                        <p:tgtEl>
                                          <p:spTgt spid="4">
                                            <p:graphicEl>
                                              <a:dgm id="{C9F0756A-1BC5-466C-804B-631E6797F79C}"/>
                                            </p:graphicEl>
                                          </p:spTgt>
                                        </p:tgtEl>
                                      </p:cBhvr>
                                      <p:to x="100000" y="90000"/>
                                    </p:animScale>
                                    <p:animScale>
                                      <p:cBhvr>
                                        <p:cTn id="51" dur="166" decel="50000">
                                          <p:stCondLst>
                                            <p:cond delay="1668"/>
                                          </p:stCondLst>
                                        </p:cTn>
                                        <p:tgtEl>
                                          <p:spTgt spid="4">
                                            <p:graphicEl>
                                              <a:dgm id="{C9F0756A-1BC5-466C-804B-631E6797F79C}"/>
                                            </p:graphicEl>
                                          </p:spTgt>
                                        </p:tgtEl>
                                      </p:cBhvr>
                                      <p:to x="100000" y="100000"/>
                                    </p:animScale>
                                    <p:animScale>
                                      <p:cBhvr>
                                        <p:cTn id="52" dur="26">
                                          <p:stCondLst>
                                            <p:cond delay="1808"/>
                                          </p:stCondLst>
                                        </p:cTn>
                                        <p:tgtEl>
                                          <p:spTgt spid="4">
                                            <p:graphicEl>
                                              <a:dgm id="{C9F0756A-1BC5-466C-804B-631E6797F79C}"/>
                                            </p:graphicEl>
                                          </p:spTgt>
                                        </p:tgtEl>
                                      </p:cBhvr>
                                      <p:to x="100000" y="95000"/>
                                    </p:animScale>
                                    <p:animScale>
                                      <p:cBhvr>
                                        <p:cTn id="53" dur="166" decel="50000">
                                          <p:stCondLst>
                                            <p:cond delay="1834"/>
                                          </p:stCondLst>
                                        </p:cTn>
                                        <p:tgtEl>
                                          <p:spTgt spid="4">
                                            <p:graphicEl>
                                              <a:dgm id="{C9F0756A-1BC5-466C-804B-631E6797F79C}"/>
                                            </p:graphic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57200" y="1600200"/>
          <a:ext cx="8229600" cy="5029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a:xfrm>
            <a:off x="457200" y="381000"/>
            <a:ext cx="8229600" cy="1066800"/>
          </a:xfrm>
        </p:spPr>
        <p:txBody>
          <a:bodyPr>
            <a:normAutofit fontScale="90000"/>
          </a:bodyPr>
          <a:lstStyle/>
          <a:p>
            <a:pPr rtl="1"/>
            <a:r>
              <a:rPr lang="ar-AE" dirty="0" smtClean="0"/>
              <a:t>دول مجلس التعاون: السمات والأداء الاقتصادي</a:t>
            </a:r>
            <a:r>
              <a:rPr lang="en-US" dirty="0" smtClean="0"/>
              <a:t>…</a:t>
            </a:r>
            <a:r>
              <a:rPr lang="ar-AE" sz="2700" dirty="0" smtClean="0"/>
              <a:t>تابع</a:t>
            </a:r>
            <a:r>
              <a:rPr lang="ar-AE" sz="4400" dirty="0" smtClean="0"/>
              <a:t> </a:t>
            </a:r>
            <a:endParaRPr lang="en-US" dirty="0"/>
          </a:p>
        </p:txBody>
      </p:sp>
      <p:sp>
        <p:nvSpPr>
          <p:cNvPr id="4" name="Date Placeholder 3"/>
          <p:cNvSpPr>
            <a:spLocks noGrp="1"/>
          </p:cNvSpPr>
          <p:nvPr>
            <p:ph type="dt" sz="half" idx="10"/>
          </p:nvPr>
        </p:nvSpPr>
        <p:spPr/>
        <p:txBody>
          <a:bodyPr/>
          <a:lstStyle/>
          <a:p>
            <a:fld id="{0E620C18-2054-4A5C-8E9F-B09475133948}" type="datetime1">
              <a:rPr lang="en-US" smtClean="0"/>
              <a:pPr/>
              <a:t>11/21/2009</a:t>
            </a:fld>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4</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2000" fill="hold"/>
                                        <p:tgtEl>
                                          <p:spTgt spid="3"/>
                                        </p:tgtEl>
                                        <p:attrNameLst>
                                          <p:attrName>ppt_x</p:attrName>
                                        </p:attrNameLst>
                                      </p:cBhvr>
                                      <p:tavLst>
                                        <p:tav tm="0">
                                          <p:val>
                                            <p:strVal val="1+#ppt_w/2"/>
                                          </p:val>
                                        </p:tav>
                                        <p:tav tm="100000">
                                          <p:val>
                                            <p:strVal val="#ppt_x"/>
                                          </p:val>
                                        </p:tav>
                                      </p:tavLst>
                                    </p:anim>
                                    <p:anim calcmode="lin" valueType="num">
                                      <p:cBhvr additive="base">
                                        <p:cTn id="8" dur="2000" fill="hold"/>
                                        <p:tgtEl>
                                          <p:spTgt spid="3"/>
                                        </p:tgtEl>
                                        <p:attrNameLst>
                                          <p:attrName>ppt_y</p:attrName>
                                        </p:attrNameLst>
                                      </p:cBhvr>
                                      <p:tavLst>
                                        <p:tav tm="0">
                                          <p:val>
                                            <p:strVal val="#ppt_y"/>
                                          </p:val>
                                        </p:tav>
                                        <p:tav tm="100000">
                                          <p:val>
                                            <p:strVal val="#ppt_y"/>
                                          </p:val>
                                        </p:tav>
                                      </p:tavLst>
                                    </p:anim>
                                  </p:childTnLst>
                                </p:cTn>
                              </p:par>
                            </p:childTnLst>
                          </p:cTn>
                        </p:par>
                        <p:par>
                          <p:cTn id="9" fill="hold">
                            <p:stCondLst>
                              <p:cond delay="2000"/>
                            </p:stCondLst>
                            <p:childTnLst>
                              <p:par>
                                <p:cTn id="10" presetID="8" presetClass="entr" presetSubtype="16" fill="hold" grpId="0" nodeType="afterEffect">
                                  <p:stCondLst>
                                    <p:cond delay="0"/>
                                  </p:stCondLst>
                                  <p:childTnLst>
                                    <p:set>
                                      <p:cBhvr>
                                        <p:cTn id="11" dur="1" fill="hold">
                                          <p:stCondLst>
                                            <p:cond delay="0"/>
                                          </p:stCondLst>
                                        </p:cTn>
                                        <p:tgtEl>
                                          <p:spTgt spid="6">
                                            <p:graphicEl>
                                              <a:dgm id="{923A6AAE-9FD2-4171-8B80-9665532AD8D7}"/>
                                            </p:graphicEl>
                                          </p:spTgt>
                                        </p:tgtEl>
                                        <p:attrNameLst>
                                          <p:attrName>style.visibility</p:attrName>
                                        </p:attrNameLst>
                                      </p:cBhvr>
                                      <p:to>
                                        <p:strVal val="visible"/>
                                      </p:to>
                                    </p:set>
                                    <p:animEffect transition="in" filter="diamond(in)">
                                      <p:cBhvr>
                                        <p:cTn id="12" dur="2000"/>
                                        <p:tgtEl>
                                          <p:spTgt spid="6">
                                            <p:graphicEl>
                                              <a:dgm id="{923A6AAE-9FD2-4171-8B80-9665532AD8D7}"/>
                                            </p:graphicEl>
                                          </p:spTgt>
                                        </p:tgtEl>
                                      </p:cBhvr>
                                    </p:animEffect>
                                  </p:childTnLst>
                                </p:cTn>
                              </p:par>
                            </p:childTnLst>
                          </p:cTn>
                        </p:par>
                        <p:par>
                          <p:cTn id="13" fill="hold">
                            <p:stCondLst>
                              <p:cond delay="4000"/>
                            </p:stCondLst>
                            <p:childTnLst>
                              <p:par>
                                <p:cTn id="14" presetID="8" presetClass="entr" presetSubtype="16" fill="hold" grpId="0" nodeType="afterEffect">
                                  <p:stCondLst>
                                    <p:cond delay="0"/>
                                  </p:stCondLst>
                                  <p:childTnLst>
                                    <p:set>
                                      <p:cBhvr>
                                        <p:cTn id="15" dur="1" fill="hold">
                                          <p:stCondLst>
                                            <p:cond delay="0"/>
                                          </p:stCondLst>
                                        </p:cTn>
                                        <p:tgtEl>
                                          <p:spTgt spid="6">
                                            <p:graphicEl>
                                              <a:dgm id="{61F845B4-9DD8-4847-B40A-D8DDA912B7B6}"/>
                                            </p:graphicEl>
                                          </p:spTgt>
                                        </p:tgtEl>
                                        <p:attrNameLst>
                                          <p:attrName>style.visibility</p:attrName>
                                        </p:attrNameLst>
                                      </p:cBhvr>
                                      <p:to>
                                        <p:strVal val="visible"/>
                                      </p:to>
                                    </p:set>
                                    <p:animEffect transition="in" filter="diamond(in)">
                                      <p:cBhvr>
                                        <p:cTn id="16" dur="2000"/>
                                        <p:tgtEl>
                                          <p:spTgt spid="6">
                                            <p:graphicEl>
                                              <a:dgm id="{61F845B4-9DD8-4847-B40A-D8DDA912B7B6}"/>
                                            </p:graphicEl>
                                          </p:spTgt>
                                        </p:tgtEl>
                                      </p:cBhvr>
                                    </p:animEffect>
                                  </p:childTnLst>
                                </p:cTn>
                              </p:par>
                            </p:childTnLst>
                          </p:cTn>
                        </p:par>
                        <p:par>
                          <p:cTn id="17" fill="hold">
                            <p:stCondLst>
                              <p:cond delay="6000"/>
                            </p:stCondLst>
                            <p:childTnLst>
                              <p:par>
                                <p:cTn id="18" presetID="8" presetClass="entr" presetSubtype="16" fill="hold" grpId="0" nodeType="afterEffect">
                                  <p:stCondLst>
                                    <p:cond delay="0"/>
                                  </p:stCondLst>
                                  <p:childTnLst>
                                    <p:set>
                                      <p:cBhvr>
                                        <p:cTn id="19" dur="1" fill="hold">
                                          <p:stCondLst>
                                            <p:cond delay="0"/>
                                          </p:stCondLst>
                                        </p:cTn>
                                        <p:tgtEl>
                                          <p:spTgt spid="6">
                                            <p:graphicEl>
                                              <a:dgm id="{C8A1755F-3624-4880-AC5D-D9A8CB2F3333}"/>
                                            </p:graphicEl>
                                          </p:spTgt>
                                        </p:tgtEl>
                                        <p:attrNameLst>
                                          <p:attrName>style.visibility</p:attrName>
                                        </p:attrNameLst>
                                      </p:cBhvr>
                                      <p:to>
                                        <p:strVal val="visible"/>
                                      </p:to>
                                    </p:set>
                                    <p:animEffect transition="in" filter="diamond(in)">
                                      <p:cBhvr>
                                        <p:cTn id="20" dur="2000"/>
                                        <p:tgtEl>
                                          <p:spTgt spid="6">
                                            <p:graphicEl>
                                              <a:dgm id="{C8A1755F-3624-4880-AC5D-D9A8CB2F3333}"/>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533400" y="304800"/>
          <a:ext cx="8001000" cy="6096000"/>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fld id="{11C32556-6BA0-4D72-BCED-2B692CE2944B}" type="datetime1">
              <a:rPr lang="en-US" smtClean="0"/>
              <a:pPr/>
              <a:t>11/21/2009</a:t>
            </a:fld>
            <a:endParaRPr lang="en-US" dirty="0"/>
          </a:p>
        </p:txBody>
      </p:sp>
      <p:sp>
        <p:nvSpPr>
          <p:cNvPr id="4" name="Slide Number Placeholder 3"/>
          <p:cNvSpPr>
            <a:spLocks noGrp="1"/>
          </p:cNvSpPr>
          <p:nvPr>
            <p:ph type="sldNum" sz="quarter" idx="12"/>
          </p:nvPr>
        </p:nvSpPr>
        <p:spPr/>
        <p:txBody>
          <a:bodyPr/>
          <a:lstStyle/>
          <a:p>
            <a:fld id="{9C7ACDA6-21D1-44A9-A1DB-6D8A058ED68B}" type="slidenum">
              <a:rPr lang="en-US" smtClean="0"/>
              <a:pPr/>
              <a:t>5</a:t>
            </a:fld>
            <a:endParaRPr lang="en-US" dirty="0"/>
          </a:p>
        </p:txBody>
      </p:sp>
      <p:sp>
        <p:nvSpPr>
          <p:cNvPr id="5" name="Footer Placeholder 4"/>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out)">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36B0D4-BF1E-4081-87C2-06DB867F5657}" type="datetime1">
              <a:rPr lang="en-US" smtClean="0"/>
              <a:pPr/>
              <a:t>11/21/2009</a:t>
            </a:fld>
            <a:endParaRPr lang="en-US" dirty="0"/>
          </a:p>
        </p:txBody>
      </p:sp>
      <p:sp>
        <p:nvSpPr>
          <p:cNvPr id="4" name="Footer Placeholder 3"/>
          <p:cNvSpPr>
            <a:spLocks noGrp="1"/>
          </p:cNvSpPr>
          <p:nvPr>
            <p:ph type="ftr" sz="quarter" idx="11"/>
          </p:nvPr>
        </p:nvSpPr>
        <p:spPr/>
        <p:txBody>
          <a:bodyPr/>
          <a:lstStyle/>
          <a:p>
            <a:r>
              <a:rPr lang="en-US" smtClean="0"/>
              <a:t>Dr. F AlShamsi</a:t>
            </a:r>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6</a:t>
            </a:fld>
            <a:endParaRPr lang="en-US" dirty="0"/>
          </a:p>
        </p:txBody>
      </p:sp>
      <p:sp>
        <p:nvSpPr>
          <p:cNvPr id="6" name="Title 5"/>
          <p:cNvSpPr>
            <a:spLocks noGrp="1"/>
          </p:cNvSpPr>
          <p:nvPr>
            <p:ph type="title"/>
          </p:nvPr>
        </p:nvSpPr>
        <p:spPr>
          <a:xfrm>
            <a:off x="457200" y="304800"/>
            <a:ext cx="8077200" cy="685800"/>
          </a:xfrm>
        </p:spPr>
        <p:txBody>
          <a:bodyPr>
            <a:normAutofit fontScale="90000"/>
          </a:bodyPr>
          <a:lstStyle/>
          <a:p>
            <a:pPr algn="ctr" rtl="1"/>
            <a:r>
              <a:rPr lang="ar-AE" dirty="0" smtClean="0"/>
              <a:t>الناتج المحلي حسب القطاعات الإنتاجية</a:t>
            </a:r>
            <a:endParaRPr lang="en-US" dirty="0"/>
          </a:p>
        </p:txBody>
      </p:sp>
      <p:graphicFrame>
        <p:nvGraphicFramePr>
          <p:cNvPr id="7" name="Content Placeholder 6"/>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7"/>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7"/>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609600" y="533400"/>
          <a:ext cx="7848600" cy="5943600"/>
        </p:xfrm>
        <a:graphic>
          <a:graphicData uri="http://schemas.openxmlformats.org/drawingml/2006/chart">
            <c:chart xmlns:c="http://schemas.openxmlformats.org/drawingml/2006/chart" xmlns:r="http://schemas.openxmlformats.org/officeDocument/2006/relationships" r:id="rId3"/>
          </a:graphicData>
        </a:graphic>
      </p:graphicFrame>
      <p:sp>
        <p:nvSpPr>
          <p:cNvPr id="3" name="Date Placeholder 2"/>
          <p:cNvSpPr>
            <a:spLocks noGrp="1"/>
          </p:cNvSpPr>
          <p:nvPr>
            <p:ph type="dt" sz="half" idx="10"/>
          </p:nvPr>
        </p:nvSpPr>
        <p:spPr/>
        <p:txBody>
          <a:bodyPr/>
          <a:lstStyle/>
          <a:p>
            <a:fld id="{5C9D10CA-F458-4AA4-8937-32D675463FE1}" type="datetime1">
              <a:rPr lang="en-US" smtClean="0"/>
              <a:pPr/>
              <a:t>11/21/2009</a:t>
            </a:fld>
            <a:endParaRPr lang="en-US" dirty="0"/>
          </a:p>
        </p:txBody>
      </p:sp>
      <p:sp>
        <p:nvSpPr>
          <p:cNvPr id="4" name="Slide Number Placeholder 3"/>
          <p:cNvSpPr>
            <a:spLocks noGrp="1"/>
          </p:cNvSpPr>
          <p:nvPr>
            <p:ph type="sldNum" sz="quarter" idx="12"/>
          </p:nvPr>
        </p:nvSpPr>
        <p:spPr/>
        <p:txBody>
          <a:bodyPr/>
          <a:lstStyle/>
          <a:p>
            <a:fld id="{9C7ACDA6-21D1-44A9-A1DB-6D8A058ED68B}" type="slidenum">
              <a:rPr lang="en-US" smtClean="0"/>
              <a:pPr/>
              <a:t>7</a:t>
            </a:fld>
            <a:endParaRPr lang="en-US" dirty="0"/>
          </a:p>
        </p:txBody>
      </p:sp>
      <p:sp>
        <p:nvSpPr>
          <p:cNvPr id="5" name="Footer Placeholder 4"/>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idx="1"/>
          </p:nvPr>
        </p:nvGraphicFramePr>
        <p:xfrm>
          <a:off x="457200" y="1676401"/>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381000" y="381000"/>
            <a:ext cx="8534400" cy="990600"/>
          </a:xfrm>
        </p:spPr>
        <p:txBody>
          <a:bodyPr>
            <a:noAutofit/>
          </a:bodyPr>
          <a:lstStyle/>
          <a:p>
            <a:pPr algn="ctr"/>
            <a:r>
              <a:rPr lang="en-US" sz="4400" dirty="0" smtClean="0"/>
              <a:t/>
            </a:r>
            <a:br>
              <a:rPr lang="en-US" sz="4400" dirty="0" smtClean="0"/>
            </a:br>
            <a:r>
              <a:rPr lang="ar-AE" sz="4400" dirty="0" smtClean="0"/>
              <a:t>التحديات</a:t>
            </a:r>
            <a:r>
              <a:rPr lang="ar-AE" sz="4000" dirty="0" smtClean="0"/>
              <a:t> </a:t>
            </a:r>
            <a:r>
              <a:rPr lang="en-US" sz="4000" dirty="0" smtClean="0"/>
              <a:t/>
            </a:r>
            <a:br>
              <a:rPr lang="en-US" sz="4000" dirty="0" smtClean="0"/>
            </a:br>
            <a:r>
              <a:rPr lang="ar-AE" sz="3600" dirty="0" smtClean="0"/>
              <a:t>دول مجلس التعاون </a:t>
            </a:r>
            <a:r>
              <a:rPr lang="ar-SA" altLang="en-US" sz="3600" dirty="0" smtClean="0"/>
              <a:t>تشترك في المشاكل والتحديات</a:t>
            </a:r>
            <a:r>
              <a:rPr lang="en-US" sz="4000" b="1" dirty="0" smtClean="0"/>
              <a:t/>
            </a:r>
            <a:br>
              <a:rPr lang="en-US" sz="4000" b="1" dirty="0" smtClean="0"/>
            </a:br>
            <a:r>
              <a:rPr lang="en-US" sz="4000" b="1" dirty="0" smtClean="0"/>
              <a:t/>
            </a:r>
            <a:br>
              <a:rPr lang="en-US" sz="4000" b="1" dirty="0" smtClean="0"/>
            </a:br>
            <a:endParaRPr lang="en-US" sz="3600" dirty="0"/>
          </a:p>
        </p:txBody>
      </p:sp>
      <p:sp>
        <p:nvSpPr>
          <p:cNvPr id="4" name="Date Placeholder 3"/>
          <p:cNvSpPr>
            <a:spLocks noGrp="1"/>
          </p:cNvSpPr>
          <p:nvPr>
            <p:ph type="dt" sz="half" idx="10"/>
          </p:nvPr>
        </p:nvSpPr>
        <p:spPr/>
        <p:txBody>
          <a:bodyPr/>
          <a:lstStyle/>
          <a:p>
            <a:fld id="{FCE8E98D-DDC4-44CB-BD1D-9B4B3F996ED4}" type="datetime1">
              <a:rPr lang="en-US" smtClean="0"/>
              <a:pPr/>
              <a:t>11/21/2009</a:t>
            </a:fld>
            <a:endParaRPr lang="en-US" dirty="0"/>
          </a:p>
        </p:txBody>
      </p:sp>
      <p:sp>
        <p:nvSpPr>
          <p:cNvPr id="5" name="Slide Number Placeholder 4"/>
          <p:cNvSpPr>
            <a:spLocks noGrp="1"/>
          </p:cNvSpPr>
          <p:nvPr>
            <p:ph type="sldNum" sz="quarter" idx="12"/>
          </p:nvPr>
        </p:nvSpPr>
        <p:spPr/>
        <p:txBody>
          <a:bodyPr/>
          <a:lstStyle/>
          <a:p>
            <a:fld id="{9C7ACDA6-21D1-44A9-A1DB-6D8A058ED68B}" type="slidenum">
              <a:rPr lang="en-US" smtClean="0"/>
              <a:pPr/>
              <a:t>8</a:t>
            </a:fld>
            <a:endParaRPr lang="en-US" dirty="0"/>
          </a:p>
        </p:txBody>
      </p:sp>
      <p:sp>
        <p:nvSpPr>
          <p:cNvPr id="6" name="Footer Placeholder 5"/>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3" presetClass="emph" presetSubtype="0" fill="hold" grpId="0" nodeType="afterEffect">
                                  <p:stCondLst>
                                    <p:cond delay="0"/>
                                  </p:stCondLst>
                                  <p:childTnLst>
                                    <p:animClr clrSpc="hsl">
                                      <p:cBhvr override="childStyle">
                                        <p:cTn id="11" dur="2000" fill="hold"/>
                                        <p:tgtEl>
                                          <p:spTgt spid="7">
                                            <p:graphicEl>
                                              <a:dgm id="{60C42978-B54A-4E59-9A13-818817A55996}"/>
                                            </p:graphicEl>
                                          </p:spTgt>
                                        </p:tgtEl>
                                        <p:attrNameLst>
                                          <p:attrName>style.color</p:attrName>
                                        </p:attrNameLst>
                                      </p:cBhvr>
                                      <p:by>
                                        <p:hsl h="10842353" s="0" l="0"/>
                                      </p:by>
                                    </p:animClr>
                                    <p:animClr clrSpc="hsl">
                                      <p:cBhvr>
                                        <p:cTn id="12" dur="2000" fill="hold"/>
                                        <p:tgtEl>
                                          <p:spTgt spid="7">
                                            <p:graphicEl>
                                              <a:dgm id="{60C42978-B54A-4E59-9A13-818817A55996}"/>
                                            </p:graphicEl>
                                          </p:spTgt>
                                        </p:tgtEl>
                                        <p:attrNameLst>
                                          <p:attrName>fillcolor</p:attrName>
                                        </p:attrNameLst>
                                      </p:cBhvr>
                                      <p:by>
                                        <p:hsl h="10842353" s="0" l="0"/>
                                      </p:by>
                                    </p:animClr>
                                    <p:animClr clrSpc="hsl">
                                      <p:cBhvr>
                                        <p:cTn id="13" dur="2000" fill="hold"/>
                                        <p:tgtEl>
                                          <p:spTgt spid="7">
                                            <p:graphicEl>
                                              <a:dgm id="{60C42978-B54A-4E59-9A13-818817A55996}"/>
                                            </p:graphicEl>
                                          </p:spTgt>
                                        </p:tgtEl>
                                        <p:attrNameLst>
                                          <p:attrName>stroke.color</p:attrName>
                                        </p:attrNameLst>
                                      </p:cBhvr>
                                      <p:by>
                                        <p:hsl h="10842353" s="0" l="0"/>
                                      </p:by>
                                    </p:animClr>
                                    <p:set>
                                      <p:cBhvr>
                                        <p:cTn id="14" dur="2000" fill="hold"/>
                                        <p:tgtEl>
                                          <p:spTgt spid="7">
                                            <p:graphicEl>
                                              <a:dgm id="{60C42978-B54A-4E59-9A13-818817A55996}"/>
                                            </p:graphicEl>
                                          </p:spTgt>
                                        </p:tgtEl>
                                        <p:attrNameLst>
                                          <p:attrName>fill.type</p:attrName>
                                        </p:attrNameLst>
                                      </p:cBhvr>
                                      <p:to>
                                        <p:strVal val="solid"/>
                                      </p:to>
                                    </p:set>
                                  </p:childTnLst>
                                </p:cTn>
                              </p:par>
                            </p:childTnLst>
                          </p:cTn>
                        </p:par>
                        <p:par>
                          <p:cTn id="15" fill="hold">
                            <p:stCondLst>
                              <p:cond delay="3000"/>
                            </p:stCondLst>
                            <p:childTnLst>
                              <p:par>
                                <p:cTn id="16" presetID="23" presetClass="emph" presetSubtype="0" fill="hold" grpId="0" nodeType="afterEffect">
                                  <p:stCondLst>
                                    <p:cond delay="0"/>
                                  </p:stCondLst>
                                  <p:childTnLst>
                                    <p:animClr clrSpc="hsl">
                                      <p:cBhvr override="childStyle">
                                        <p:cTn id="17" dur="2000" fill="hold"/>
                                        <p:tgtEl>
                                          <p:spTgt spid="7">
                                            <p:graphicEl>
                                              <a:dgm id="{EFDA9F3B-4E85-4171-8A35-8EB738348111}"/>
                                            </p:graphicEl>
                                          </p:spTgt>
                                        </p:tgtEl>
                                        <p:attrNameLst>
                                          <p:attrName>style.color</p:attrName>
                                        </p:attrNameLst>
                                      </p:cBhvr>
                                      <p:by>
                                        <p:hsl h="10842353" s="0" l="0"/>
                                      </p:by>
                                    </p:animClr>
                                    <p:animClr clrSpc="hsl">
                                      <p:cBhvr>
                                        <p:cTn id="18" dur="2000" fill="hold"/>
                                        <p:tgtEl>
                                          <p:spTgt spid="7">
                                            <p:graphicEl>
                                              <a:dgm id="{EFDA9F3B-4E85-4171-8A35-8EB738348111}"/>
                                            </p:graphicEl>
                                          </p:spTgt>
                                        </p:tgtEl>
                                        <p:attrNameLst>
                                          <p:attrName>fillcolor</p:attrName>
                                        </p:attrNameLst>
                                      </p:cBhvr>
                                      <p:by>
                                        <p:hsl h="10842353" s="0" l="0"/>
                                      </p:by>
                                    </p:animClr>
                                    <p:animClr clrSpc="hsl">
                                      <p:cBhvr>
                                        <p:cTn id="19" dur="2000" fill="hold"/>
                                        <p:tgtEl>
                                          <p:spTgt spid="7">
                                            <p:graphicEl>
                                              <a:dgm id="{EFDA9F3B-4E85-4171-8A35-8EB738348111}"/>
                                            </p:graphicEl>
                                          </p:spTgt>
                                        </p:tgtEl>
                                        <p:attrNameLst>
                                          <p:attrName>stroke.color</p:attrName>
                                        </p:attrNameLst>
                                      </p:cBhvr>
                                      <p:by>
                                        <p:hsl h="10842353" s="0" l="0"/>
                                      </p:by>
                                    </p:animClr>
                                    <p:set>
                                      <p:cBhvr>
                                        <p:cTn id="20" dur="2000" fill="hold"/>
                                        <p:tgtEl>
                                          <p:spTgt spid="7">
                                            <p:graphicEl>
                                              <a:dgm id="{EFDA9F3B-4E85-4171-8A35-8EB738348111}"/>
                                            </p:graphicEl>
                                          </p:spTgt>
                                        </p:tgtEl>
                                        <p:attrNameLst>
                                          <p:attrName>fill.type</p:attrName>
                                        </p:attrNameLst>
                                      </p:cBhvr>
                                      <p:to>
                                        <p:strVal val="solid"/>
                                      </p:to>
                                    </p:set>
                                  </p:childTnLst>
                                </p:cTn>
                              </p:par>
                            </p:childTnLst>
                          </p:cTn>
                        </p:par>
                        <p:par>
                          <p:cTn id="21" fill="hold">
                            <p:stCondLst>
                              <p:cond delay="5000"/>
                            </p:stCondLst>
                            <p:childTnLst>
                              <p:par>
                                <p:cTn id="22" presetID="23" presetClass="emph" presetSubtype="0" fill="hold" grpId="0" nodeType="afterEffect">
                                  <p:stCondLst>
                                    <p:cond delay="0"/>
                                  </p:stCondLst>
                                  <p:childTnLst>
                                    <p:animClr clrSpc="hsl">
                                      <p:cBhvr override="childStyle">
                                        <p:cTn id="23" dur="2000" fill="hold"/>
                                        <p:tgtEl>
                                          <p:spTgt spid="7">
                                            <p:graphicEl>
                                              <a:dgm id="{D85A700B-B776-4FFD-BD39-6A32A961B83D}"/>
                                            </p:graphicEl>
                                          </p:spTgt>
                                        </p:tgtEl>
                                        <p:attrNameLst>
                                          <p:attrName>style.color</p:attrName>
                                        </p:attrNameLst>
                                      </p:cBhvr>
                                      <p:by>
                                        <p:hsl h="10842353" s="0" l="0"/>
                                      </p:by>
                                    </p:animClr>
                                    <p:animClr clrSpc="hsl">
                                      <p:cBhvr>
                                        <p:cTn id="24" dur="2000" fill="hold"/>
                                        <p:tgtEl>
                                          <p:spTgt spid="7">
                                            <p:graphicEl>
                                              <a:dgm id="{D85A700B-B776-4FFD-BD39-6A32A961B83D}"/>
                                            </p:graphicEl>
                                          </p:spTgt>
                                        </p:tgtEl>
                                        <p:attrNameLst>
                                          <p:attrName>fillcolor</p:attrName>
                                        </p:attrNameLst>
                                      </p:cBhvr>
                                      <p:by>
                                        <p:hsl h="10842353" s="0" l="0"/>
                                      </p:by>
                                    </p:animClr>
                                    <p:animClr clrSpc="hsl">
                                      <p:cBhvr>
                                        <p:cTn id="25" dur="2000" fill="hold"/>
                                        <p:tgtEl>
                                          <p:spTgt spid="7">
                                            <p:graphicEl>
                                              <a:dgm id="{D85A700B-B776-4FFD-BD39-6A32A961B83D}"/>
                                            </p:graphicEl>
                                          </p:spTgt>
                                        </p:tgtEl>
                                        <p:attrNameLst>
                                          <p:attrName>stroke.color</p:attrName>
                                        </p:attrNameLst>
                                      </p:cBhvr>
                                      <p:by>
                                        <p:hsl h="10842353" s="0" l="0"/>
                                      </p:by>
                                    </p:animClr>
                                    <p:set>
                                      <p:cBhvr>
                                        <p:cTn id="26" dur="2000" fill="hold"/>
                                        <p:tgtEl>
                                          <p:spTgt spid="7">
                                            <p:graphicEl>
                                              <a:dgm id="{D85A700B-B776-4FFD-BD39-6A32A961B83D}"/>
                                            </p:graphicEl>
                                          </p:spTgt>
                                        </p:tgtEl>
                                        <p:attrNameLst>
                                          <p:attrName>fill.type</p:attrName>
                                        </p:attrNameLst>
                                      </p:cBhvr>
                                      <p:to>
                                        <p:strVal val="solid"/>
                                      </p:to>
                                    </p:set>
                                  </p:childTnLst>
                                </p:cTn>
                              </p:par>
                            </p:childTnLst>
                          </p:cTn>
                        </p:par>
                        <p:par>
                          <p:cTn id="27" fill="hold">
                            <p:stCondLst>
                              <p:cond delay="7000"/>
                            </p:stCondLst>
                            <p:childTnLst>
                              <p:par>
                                <p:cTn id="28" presetID="23" presetClass="emph" presetSubtype="0" fill="hold" grpId="0" nodeType="afterEffect">
                                  <p:stCondLst>
                                    <p:cond delay="0"/>
                                  </p:stCondLst>
                                  <p:childTnLst>
                                    <p:animClr clrSpc="hsl">
                                      <p:cBhvr override="childStyle">
                                        <p:cTn id="29" dur="2000" fill="hold"/>
                                        <p:tgtEl>
                                          <p:spTgt spid="7">
                                            <p:graphicEl>
                                              <a:dgm id="{82F9022A-DABD-4376-A364-C4DFB4EC4C15}"/>
                                            </p:graphicEl>
                                          </p:spTgt>
                                        </p:tgtEl>
                                        <p:attrNameLst>
                                          <p:attrName>style.color</p:attrName>
                                        </p:attrNameLst>
                                      </p:cBhvr>
                                      <p:by>
                                        <p:hsl h="10842353" s="0" l="0"/>
                                      </p:by>
                                    </p:animClr>
                                    <p:animClr clrSpc="hsl">
                                      <p:cBhvr>
                                        <p:cTn id="30" dur="2000" fill="hold"/>
                                        <p:tgtEl>
                                          <p:spTgt spid="7">
                                            <p:graphicEl>
                                              <a:dgm id="{82F9022A-DABD-4376-A364-C4DFB4EC4C15}"/>
                                            </p:graphicEl>
                                          </p:spTgt>
                                        </p:tgtEl>
                                        <p:attrNameLst>
                                          <p:attrName>fillcolor</p:attrName>
                                        </p:attrNameLst>
                                      </p:cBhvr>
                                      <p:by>
                                        <p:hsl h="10842353" s="0" l="0"/>
                                      </p:by>
                                    </p:animClr>
                                    <p:animClr clrSpc="hsl">
                                      <p:cBhvr>
                                        <p:cTn id="31" dur="2000" fill="hold"/>
                                        <p:tgtEl>
                                          <p:spTgt spid="7">
                                            <p:graphicEl>
                                              <a:dgm id="{82F9022A-DABD-4376-A364-C4DFB4EC4C15}"/>
                                            </p:graphicEl>
                                          </p:spTgt>
                                        </p:tgtEl>
                                        <p:attrNameLst>
                                          <p:attrName>stroke.color</p:attrName>
                                        </p:attrNameLst>
                                      </p:cBhvr>
                                      <p:by>
                                        <p:hsl h="10842353" s="0" l="0"/>
                                      </p:by>
                                    </p:animClr>
                                    <p:set>
                                      <p:cBhvr>
                                        <p:cTn id="32" dur="2000" fill="hold"/>
                                        <p:tgtEl>
                                          <p:spTgt spid="7">
                                            <p:graphicEl>
                                              <a:dgm id="{82F9022A-DABD-4376-A364-C4DFB4EC4C15}"/>
                                            </p:graphicEl>
                                          </p:spTgt>
                                        </p:tgtEl>
                                        <p:attrNameLst>
                                          <p:attrName>fill.type</p:attrName>
                                        </p:attrNameLst>
                                      </p:cBhvr>
                                      <p:to>
                                        <p:strVal val="solid"/>
                                      </p:to>
                                    </p:set>
                                  </p:childTnLst>
                                </p:cTn>
                              </p:par>
                            </p:childTnLst>
                          </p:cTn>
                        </p:par>
                        <p:par>
                          <p:cTn id="33" fill="hold">
                            <p:stCondLst>
                              <p:cond delay="9000"/>
                            </p:stCondLst>
                            <p:childTnLst>
                              <p:par>
                                <p:cTn id="34" presetID="23" presetClass="emph" presetSubtype="0" fill="hold" grpId="0" nodeType="afterEffect">
                                  <p:stCondLst>
                                    <p:cond delay="0"/>
                                  </p:stCondLst>
                                  <p:childTnLst>
                                    <p:animClr clrSpc="hsl">
                                      <p:cBhvr override="childStyle">
                                        <p:cTn id="35" dur="2000" fill="hold"/>
                                        <p:tgtEl>
                                          <p:spTgt spid="7">
                                            <p:graphicEl>
                                              <a:dgm id="{671BE1D1-9DB7-4225-98E8-3304FAD7B563}"/>
                                            </p:graphicEl>
                                          </p:spTgt>
                                        </p:tgtEl>
                                        <p:attrNameLst>
                                          <p:attrName>style.color</p:attrName>
                                        </p:attrNameLst>
                                      </p:cBhvr>
                                      <p:by>
                                        <p:hsl h="10842353" s="0" l="0"/>
                                      </p:by>
                                    </p:animClr>
                                    <p:animClr clrSpc="hsl">
                                      <p:cBhvr>
                                        <p:cTn id="36" dur="2000" fill="hold"/>
                                        <p:tgtEl>
                                          <p:spTgt spid="7">
                                            <p:graphicEl>
                                              <a:dgm id="{671BE1D1-9DB7-4225-98E8-3304FAD7B563}"/>
                                            </p:graphicEl>
                                          </p:spTgt>
                                        </p:tgtEl>
                                        <p:attrNameLst>
                                          <p:attrName>fillcolor</p:attrName>
                                        </p:attrNameLst>
                                      </p:cBhvr>
                                      <p:by>
                                        <p:hsl h="10842353" s="0" l="0"/>
                                      </p:by>
                                    </p:animClr>
                                    <p:animClr clrSpc="hsl">
                                      <p:cBhvr>
                                        <p:cTn id="37" dur="2000" fill="hold"/>
                                        <p:tgtEl>
                                          <p:spTgt spid="7">
                                            <p:graphicEl>
                                              <a:dgm id="{671BE1D1-9DB7-4225-98E8-3304FAD7B563}"/>
                                            </p:graphicEl>
                                          </p:spTgt>
                                        </p:tgtEl>
                                        <p:attrNameLst>
                                          <p:attrName>stroke.color</p:attrName>
                                        </p:attrNameLst>
                                      </p:cBhvr>
                                      <p:by>
                                        <p:hsl h="10842353" s="0" l="0"/>
                                      </p:by>
                                    </p:animClr>
                                    <p:set>
                                      <p:cBhvr>
                                        <p:cTn id="38" dur="2000" fill="hold"/>
                                        <p:tgtEl>
                                          <p:spTgt spid="7">
                                            <p:graphicEl>
                                              <a:dgm id="{671BE1D1-9DB7-4225-98E8-3304FAD7B563}"/>
                                            </p:graphicEl>
                                          </p:spTgt>
                                        </p:tgtEl>
                                        <p:attrNameLst>
                                          <p:attrName>fill.type</p:attrName>
                                        </p:attrNameLst>
                                      </p:cBhvr>
                                      <p:to>
                                        <p:strVal val="solid"/>
                                      </p:to>
                                    </p:set>
                                  </p:childTnLst>
                                </p:cTn>
                              </p:par>
                            </p:childTnLst>
                          </p:cTn>
                        </p:par>
                        <p:par>
                          <p:cTn id="39" fill="hold">
                            <p:stCondLst>
                              <p:cond delay="11000"/>
                            </p:stCondLst>
                            <p:childTnLst>
                              <p:par>
                                <p:cTn id="40" presetID="23" presetClass="emph" presetSubtype="0" fill="hold" grpId="0" nodeType="afterEffect">
                                  <p:stCondLst>
                                    <p:cond delay="0"/>
                                  </p:stCondLst>
                                  <p:childTnLst>
                                    <p:animClr clrSpc="hsl">
                                      <p:cBhvr override="childStyle">
                                        <p:cTn id="41" dur="2000" fill="hold"/>
                                        <p:tgtEl>
                                          <p:spTgt spid="7">
                                            <p:graphicEl>
                                              <a:dgm id="{180F5A2F-CA03-4B87-962E-F0D5B45CEFEE}"/>
                                            </p:graphicEl>
                                          </p:spTgt>
                                        </p:tgtEl>
                                        <p:attrNameLst>
                                          <p:attrName>style.color</p:attrName>
                                        </p:attrNameLst>
                                      </p:cBhvr>
                                      <p:by>
                                        <p:hsl h="10842353" s="0" l="0"/>
                                      </p:by>
                                    </p:animClr>
                                    <p:animClr clrSpc="hsl">
                                      <p:cBhvr>
                                        <p:cTn id="42" dur="2000" fill="hold"/>
                                        <p:tgtEl>
                                          <p:spTgt spid="7">
                                            <p:graphicEl>
                                              <a:dgm id="{180F5A2F-CA03-4B87-962E-F0D5B45CEFEE}"/>
                                            </p:graphicEl>
                                          </p:spTgt>
                                        </p:tgtEl>
                                        <p:attrNameLst>
                                          <p:attrName>fillcolor</p:attrName>
                                        </p:attrNameLst>
                                      </p:cBhvr>
                                      <p:by>
                                        <p:hsl h="10842353" s="0" l="0"/>
                                      </p:by>
                                    </p:animClr>
                                    <p:animClr clrSpc="hsl">
                                      <p:cBhvr>
                                        <p:cTn id="43" dur="2000" fill="hold"/>
                                        <p:tgtEl>
                                          <p:spTgt spid="7">
                                            <p:graphicEl>
                                              <a:dgm id="{180F5A2F-CA03-4B87-962E-F0D5B45CEFEE}"/>
                                            </p:graphicEl>
                                          </p:spTgt>
                                        </p:tgtEl>
                                        <p:attrNameLst>
                                          <p:attrName>stroke.color</p:attrName>
                                        </p:attrNameLst>
                                      </p:cBhvr>
                                      <p:by>
                                        <p:hsl h="10842353" s="0" l="0"/>
                                      </p:by>
                                    </p:animClr>
                                    <p:set>
                                      <p:cBhvr>
                                        <p:cTn id="44" dur="2000" fill="hold"/>
                                        <p:tgtEl>
                                          <p:spTgt spid="7">
                                            <p:graphicEl>
                                              <a:dgm id="{180F5A2F-CA03-4B87-962E-F0D5B45CEFEE}"/>
                                            </p:graphic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676401"/>
          <a:ext cx="8229600" cy="4648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457200" y="457200"/>
            <a:ext cx="8229600" cy="1143000"/>
          </a:xfrm>
        </p:spPr>
        <p:txBody>
          <a:bodyPr>
            <a:normAutofit fontScale="90000"/>
          </a:bodyPr>
          <a:lstStyle/>
          <a:p>
            <a:pPr algn="ctr" rtl="1"/>
            <a:r>
              <a:rPr lang="ar-AE" sz="4400" dirty="0" smtClean="0"/>
              <a:t>العوامل المحددة لجذب الاستثمار الأجنبي المباشر في دول مجلس التعاون</a:t>
            </a:r>
            <a:r>
              <a:rPr lang="ar-AE" sz="5400" dirty="0" smtClean="0"/>
              <a:t> </a:t>
            </a:r>
            <a:r>
              <a:rPr lang="ar-AE" sz="4400" dirty="0" smtClean="0"/>
              <a:t>الخليجي</a:t>
            </a:r>
            <a:r>
              <a:rPr lang="en-US" sz="5400" dirty="0" smtClean="0"/>
              <a:t> </a:t>
            </a:r>
            <a:endParaRPr lang="en-US" dirty="0"/>
          </a:p>
        </p:txBody>
      </p:sp>
      <p:sp>
        <p:nvSpPr>
          <p:cNvPr id="5" name="Date Placeholder 4"/>
          <p:cNvSpPr>
            <a:spLocks noGrp="1"/>
          </p:cNvSpPr>
          <p:nvPr>
            <p:ph type="dt" sz="half" idx="10"/>
          </p:nvPr>
        </p:nvSpPr>
        <p:spPr/>
        <p:txBody>
          <a:bodyPr/>
          <a:lstStyle/>
          <a:p>
            <a:fld id="{F6798477-A152-4C69-9F13-6A732C23DEEC}" type="datetime1">
              <a:rPr lang="en-US" smtClean="0"/>
              <a:pPr/>
              <a:t>11/21/2009</a:t>
            </a:fld>
            <a:endParaRPr lang="en-US" dirty="0"/>
          </a:p>
        </p:txBody>
      </p:sp>
      <p:sp>
        <p:nvSpPr>
          <p:cNvPr id="6" name="Slide Number Placeholder 5"/>
          <p:cNvSpPr>
            <a:spLocks noGrp="1"/>
          </p:cNvSpPr>
          <p:nvPr>
            <p:ph type="sldNum" sz="quarter" idx="12"/>
          </p:nvPr>
        </p:nvSpPr>
        <p:spPr/>
        <p:txBody>
          <a:bodyPr/>
          <a:lstStyle/>
          <a:p>
            <a:fld id="{9C7ACDA6-21D1-44A9-A1DB-6D8A058ED68B}" type="slidenum">
              <a:rPr lang="en-US" smtClean="0"/>
              <a:pPr/>
              <a:t>9</a:t>
            </a:fld>
            <a:endParaRPr lang="en-US" dirty="0"/>
          </a:p>
        </p:txBody>
      </p:sp>
      <p:sp>
        <p:nvSpPr>
          <p:cNvPr id="7" name="Footer Placeholder 6"/>
          <p:cNvSpPr>
            <a:spLocks noGrp="1"/>
          </p:cNvSpPr>
          <p:nvPr>
            <p:ph type="ftr" sz="quarter" idx="11"/>
          </p:nvPr>
        </p:nvSpPr>
        <p:spPr/>
        <p:txBody>
          <a:bodyPr/>
          <a:lstStyle/>
          <a:p>
            <a:r>
              <a:rPr lang="en-US" smtClean="0"/>
              <a:t>Dr. F AlShamsi</a:t>
            </a:r>
            <a:endParaRPr lang="en-US" dirty="0"/>
          </a:p>
        </p:txBody>
      </p:sp>
    </p:spTree>
  </p:cSld>
  <p:clrMapOvr>
    <a:masterClrMapping/>
  </p:clrMapOvr>
  <p:transition spd="med">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1+#ppt_w/2"/>
                                          </p:val>
                                        </p:tav>
                                        <p:tav tm="100000">
                                          <p:val>
                                            <p:strVal val="#ppt_x"/>
                                          </p:val>
                                        </p:tav>
                                      </p:tavLst>
                                    </p:anim>
                                    <p:anim calcmode="lin" valueType="num">
                                      <p:cBhvr additive="base">
                                        <p:cTn id="8" dur="10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5" fill="hold" grpId="0" nodeType="clickEffect">
                                  <p:stCondLst>
                                    <p:cond delay="0"/>
                                  </p:stCondLst>
                                  <p:childTnLst>
                                    <p:set>
                                      <p:cBhvr>
                                        <p:cTn id="12" dur="1" fill="hold">
                                          <p:stCondLst>
                                            <p:cond delay="0"/>
                                          </p:stCondLst>
                                        </p:cTn>
                                        <p:tgtEl>
                                          <p:spTgt spid="4">
                                            <p:graphicEl>
                                              <a:dgm id="{43709797-16CD-4680-942B-1B88C1B4A31F}"/>
                                            </p:graphicEl>
                                          </p:spTgt>
                                        </p:tgtEl>
                                        <p:attrNameLst>
                                          <p:attrName>style.visibility</p:attrName>
                                        </p:attrNameLst>
                                      </p:cBhvr>
                                      <p:to>
                                        <p:strVal val="visible"/>
                                      </p:to>
                                    </p:set>
                                    <p:animEffect transition="in" filter="checkerboard(down)">
                                      <p:cBhvr>
                                        <p:cTn id="13" dur="1000"/>
                                        <p:tgtEl>
                                          <p:spTgt spid="4">
                                            <p:graphicEl>
                                              <a:dgm id="{43709797-16CD-4680-942B-1B88C1B4A31F}"/>
                                            </p:graphicEl>
                                          </p:spTgt>
                                        </p:tgtEl>
                                      </p:cBhvr>
                                    </p:animEffect>
                                  </p:childTnLst>
                                </p:cTn>
                              </p:par>
                              <p:par>
                                <p:cTn id="14" presetID="5" presetClass="entr" presetSubtype="5" fill="hold" grpId="0" nodeType="withEffect">
                                  <p:stCondLst>
                                    <p:cond delay="0"/>
                                  </p:stCondLst>
                                  <p:childTnLst>
                                    <p:set>
                                      <p:cBhvr>
                                        <p:cTn id="15" dur="1" fill="hold">
                                          <p:stCondLst>
                                            <p:cond delay="0"/>
                                          </p:stCondLst>
                                        </p:cTn>
                                        <p:tgtEl>
                                          <p:spTgt spid="4">
                                            <p:graphicEl>
                                              <a:dgm id="{FE05A9CC-5C5B-4651-81EC-2292D8DC1F17}"/>
                                            </p:graphicEl>
                                          </p:spTgt>
                                        </p:tgtEl>
                                        <p:attrNameLst>
                                          <p:attrName>style.visibility</p:attrName>
                                        </p:attrNameLst>
                                      </p:cBhvr>
                                      <p:to>
                                        <p:strVal val="visible"/>
                                      </p:to>
                                    </p:set>
                                    <p:animEffect transition="in" filter="checkerboard(down)">
                                      <p:cBhvr>
                                        <p:cTn id="16" dur="1000"/>
                                        <p:tgtEl>
                                          <p:spTgt spid="4">
                                            <p:graphicEl>
                                              <a:dgm id="{FE05A9CC-5C5B-4651-81EC-2292D8DC1F17}"/>
                                            </p:graphicEl>
                                          </p:spTgt>
                                        </p:tgtEl>
                                      </p:cBhvr>
                                    </p:animEffect>
                                  </p:childTnLst>
                                </p:cTn>
                              </p:par>
                              <p:par>
                                <p:cTn id="17" presetID="5" presetClass="entr" presetSubtype="5" fill="hold" grpId="0" nodeType="withEffect">
                                  <p:stCondLst>
                                    <p:cond delay="0"/>
                                  </p:stCondLst>
                                  <p:childTnLst>
                                    <p:set>
                                      <p:cBhvr>
                                        <p:cTn id="18" dur="1" fill="hold">
                                          <p:stCondLst>
                                            <p:cond delay="0"/>
                                          </p:stCondLst>
                                        </p:cTn>
                                        <p:tgtEl>
                                          <p:spTgt spid="4">
                                            <p:graphicEl>
                                              <a:dgm id="{F057FE7B-04E5-443E-B788-C77527D1FAD7}"/>
                                            </p:graphicEl>
                                          </p:spTgt>
                                        </p:tgtEl>
                                        <p:attrNameLst>
                                          <p:attrName>style.visibility</p:attrName>
                                        </p:attrNameLst>
                                      </p:cBhvr>
                                      <p:to>
                                        <p:strVal val="visible"/>
                                      </p:to>
                                    </p:set>
                                    <p:animEffect transition="in" filter="checkerboard(down)">
                                      <p:cBhvr>
                                        <p:cTn id="19" dur="1000"/>
                                        <p:tgtEl>
                                          <p:spTgt spid="4">
                                            <p:graphicEl>
                                              <a:dgm id="{F057FE7B-04E5-443E-B788-C77527D1FAD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p:bldSub>
      </p:bldGraphic>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693</TotalTime>
  <Words>1937</Words>
  <Application>Microsoft Office PowerPoint</Application>
  <PresentationFormat>On-screen Show (4:3)</PresentationFormat>
  <Paragraphs>252</Paragraphs>
  <Slides>30</Slides>
  <Notes>22</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Concourse</vt:lpstr>
      <vt:lpstr> التشريعات والأطر القانونية ودورها في جذب  وتفعيل الاستثمار الأجنبي في دول مجلس التعاون</vt:lpstr>
      <vt:lpstr>أقسام الدراسة</vt:lpstr>
      <vt:lpstr>دول مجلس التعاون: السمات والأداء الاقتصادي</vt:lpstr>
      <vt:lpstr>دول مجلس التعاون: السمات والأداء الاقتصادي…تابع </vt:lpstr>
      <vt:lpstr>Slide 5</vt:lpstr>
      <vt:lpstr>الناتج المحلي حسب القطاعات الإنتاجية</vt:lpstr>
      <vt:lpstr>Slide 7</vt:lpstr>
      <vt:lpstr> التحديات  دول مجلس التعاون تشترك في المشاكل والتحديات  </vt:lpstr>
      <vt:lpstr>العوامل المحددة لجذب الاستثمار الأجنبي المباشر في دول مجلس التعاون الخليجي </vt:lpstr>
      <vt:lpstr>العوامل المحددة لجذب رأس المال الأجنبي المباشر</vt:lpstr>
      <vt:lpstr>اتجاه الاستثمار الأجنبي في دول المجلس</vt:lpstr>
      <vt:lpstr>اتجاه الاستثمار- حجم التدفق الخارج</vt:lpstr>
      <vt:lpstr>اتجاه الاستثمار الأجنبي لكل دولة من دول المجلس</vt:lpstr>
      <vt:lpstr>اتجاه الاستثمار الأجنبي في دول المجلس</vt:lpstr>
      <vt:lpstr>ملاحظات على اتجاه الاستثمار الأجنبي في دول المجلس</vt:lpstr>
      <vt:lpstr>اتجاهات الاستثمار الأجنبي المباشر في دول المجلس </vt:lpstr>
      <vt:lpstr>التشريعات و الأطر القانونية لاستثمار رأس المال الأجنبي في دول المجلس </vt:lpstr>
      <vt:lpstr>ملاحظات على  القوانين الوطنية </vt:lpstr>
      <vt:lpstr>تابع</vt:lpstr>
      <vt:lpstr>تابع</vt:lpstr>
      <vt:lpstr>مشروع النظام النموذجي الاسترشادي المعدل </vt:lpstr>
      <vt:lpstr>مشروع النظام النموذجي الاسترشادي المعدل </vt:lpstr>
      <vt:lpstr>الخلاصة و التوصيات</vt:lpstr>
      <vt:lpstr>الخلاصة و التوصيات</vt:lpstr>
      <vt:lpstr>تابع التوصيات</vt:lpstr>
      <vt:lpstr>تابع</vt:lpstr>
      <vt:lpstr>تابع </vt:lpstr>
      <vt:lpstr>تابع</vt:lpstr>
      <vt:lpstr>تابع</vt:lpstr>
      <vt:lpstr>Slide 30</vt:lpstr>
    </vt:vector>
  </TitlesOfParts>
  <Company>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السوق الخليجية المشتركة و التكامل الاقتصادي </dc:title>
  <dc:creator>nsaadi</dc:creator>
  <cp:lastModifiedBy>User</cp:lastModifiedBy>
  <cp:revision>57</cp:revision>
  <dcterms:created xsi:type="dcterms:W3CDTF">2009-11-12T15:25:02Z</dcterms:created>
  <dcterms:modified xsi:type="dcterms:W3CDTF">2009-11-21T06:34:04Z</dcterms:modified>
</cp:coreProperties>
</file>